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Lst>
  <p:notesMasterIdLst>
    <p:notesMasterId r:id="rId69"/>
  </p:notesMasterIdLst>
  <p:sldIdLst>
    <p:sldId id="256" r:id="rId2"/>
    <p:sldId id="324" r:id="rId3"/>
    <p:sldId id="289" r:id="rId4"/>
    <p:sldId id="325" r:id="rId5"/>
    <p:sldId id="290" r:id="rId6"/>
    <p:sldId id="259" r:id="rId7"/>
    <p:sldId id="291" r:id="rId8"/>
    <p:sldId id="260" r:id="rId9"/>
    <p:sldId id="292" r:id="rId10"/>
    <p:sldId id="261" r:id="rId11"/>
    <p:sldId id="293" r:id="rId12"/>
    <p:sldId id="320" r:id="rId13"/>
    <p:sldId id="262" r:id="rId14"/>
    <p:sldId id="263" r:id="rId15"/>
    <p:sldId id="294" r:id="rId16"/>
    <p:sldId id="264" r:id="rId17"/>
    <p:sldId id="303" r:id="rId18"/>
    <p:sldId id="265" r:id="rId19"/>
    <p:sldId id="304" r:id="rId20"/>
    <p:sldId id="266" r:id="rId21"/>
    <p:sldId id="305" r:id="rId22"/>
    <p:sldId id="267" r:id="rId23"/>
    <p:sldId id="306" r:id="rId24"/>
    <p:sldId id="268" r:id="rId25"/>
    <p:sldId id="307" r:id="rId26"/>
    <p:sldId id="269" r:id="rId27"/>
    <p:sldId id="308" r:id="rId28"/>
    <p:sldId id="270" r:id="rId29"/>
    <p:sldId id="309" r:id="rId30"/>
    <p:sldId id="271" r:id="rId31"/>
    <p:sldId id="310" r:id="rId32"/>
    <p:sldId id="272" r:id="rId33"/>
    <p:sldId id="311" r:id="rId34"/>
    <p:sldId id="273" r:id="rId35"/>
    <p:sldId id="312" r:id="rId36"/>
    <p:sldId id="274" r:id="rId37"/>
    <p:sldId id="313" r:id="rId38"/>
    <p:sldId id="275" r:id="rId39"/>
    <p:sldId id="314" r:id="rId40"/>
    <p:sldId id="276" r:id="rId41"/>
    <p:sldId id="315" r:id="rId42"/>
    <p:sldId id="277" r:id="rId43"/>
    <p:sldId id="317" r:id="rId44"/>
    <p:sldId id="278" r:id="rId45"/>
    <p:sldId id="318" r:id="rId46"/>
    <p:sldId id="327" r:id="rId47"/>
    <p:sldId id="326" r:id="rId48"/>
    <p:sldId id="280" r:id="rId49"/>
    <p:sldId id="316" r:id="rId50"/>
    <p:sldId id="281" r:id="rId51"/>
    <p:sldId id="295" r:id="rId52"/>
    <p:sldId id="282" r:id="rId53"/>
    <p:sldId id="296" r:id="rId54"/>
    <p:sldId id="283" r:id="rId55"/>
    <p:sldId id="297" r:id="rId56"/>
    <p:sldId id="284" r:id="rId57"/>
    <p:sldId id="298" r:id="rId58"/>
    <p:sldId id="285" r:id="rId59"/>
    <p:sldId id="299" r:id="rId60"/>
    <p:sldId id="286" r:id="rId61"/>
    <p:sldId id="302" r:id="rId62"/>
    <p:sldId id="287" r:id="rId63"/>
    <p:sldId id="301" r:id="rId64"/>
    <p:sldId id="288" r:id="rId65"/>
    <p:sldId id="300" r:id="rId66"/>
    <p:sldId id="337" r:id="rId67"/>
    <p:sldId id="338" r:id="rId68"/>
  </p:sldIdLst>
  <p:sldSz cx="7021513" cy="10261600"/>
  <p:notesSz cx="6807200" cy="9939338"/>
  <p:embeddedFontLst>
    <p:embeddedFont>
      <p:font typeface="Arial Black" panose="020B0A04020102020204" pitchFamily="34" charset="0"/>
      <p:regular r:id="rId70"/>
      <p:bold r:id="rId71"/>
    </p:embeddedFont>
    <p:embeddedFont>
      <p:font typeface="Calibri" panose="020F0502020204030204" pitchFamily="34" charset="0"/>
      <p:regular r:id="rId72"/>
      <p:bold r:id="rId73"/>
      <p:italic r:id="rId74"/>
      <p:boldItalic r:id="rId75"/>
    </p:embeddedFont>
    <p:embeddedFont>
      <p:font typeface="HGP創英角ｺﾞｼｯｸUB" panose="020B0900000000000000" pitchFamily="50" charset="-128"/>
      <p:regular r:id="rId76"/>
    </p:embeddedFont>
    <p:embeddedFont>
      <p:font typeface="HGS創英角ｺﾞｼｯｸUB" panose="020B0900000000000000" pitchFamily="50" charset="-128"/>
      <p:regular r:id="rId77"/>
    </p:embeddedFont>
    <p:embeddedFont>
      <p:font typeface="Malgun Gothic" panose="020B0503020000020004" pitchFamily="34" charset="-127"/>
      <p:regular r:id="rId78"/>
      <p:bold r:id="rId79"/>
    </p:embeddedFont>
    <p:embeddedFont>
      <p:font typeface="Monda" panose="020B0600070205080204" charset="0"/>
      <p:regular r:id="rId80"/>
      <p:bold r:id="rId81"/>
    </p:embeddedFont>
    <p:embeddedFont>
      <p:font typeface="Ubuntu Light" panose="020B0304030602030204" pitchFamily="34" charset="0"/>
      <p:regular r:id="rId82"/>
      <p:italic r:id="rId83"/>
    </p:embeddedFont>
    <p:embeddedFont>
      <p:font typeface="Ubuntu Medium" panose="020B060403060203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362">
          <p15:clr>
            <a:srgbClr val="A4A3A4"/>
          </p15:clr>
        </p15:guide>
        <p15:guide id="2" orient="horz" pos="873">
          <p15:clr>
            <a:srgbClr val="A4A3A4"/>
          </p15:clr>
        </p15:guide>
        <p15:guide id="3" orient="horz" pos="6226">
          <p15:clr>
            <a:srgbClr val="A4A3A4"/>
          </p15:clr>
        </p15:guide>
        <p15:guide id="4" pos="2211">
          <p15:clr>
            <a:srgbClr val="A4A3A4"/>
          </p15:clr>
        </p15:guide>
        <p15:guide id="5" pos="4343">
          <p15:clr>
            <a:srgbClr val="A4A3A4"/>
          </p15:clr>
        </p15:guide>
        <p15:guide id="6" pos="170">
          <p15:clr>
            <a:srgbClr val="A4A3A4"/>
          </p15:clr>
        </p15:guide>
        <p15:guide id="7" pos="4253">
          <p15:clr>
            <a:srgbClr val="A4A3A4"/>
          </p15:clr>
        </p15:guide>
        <p15:guide id="8" pos="80">
          <p15:clr>
            <a:srgbClr val="A4A3A4"/>
          </p15:clr>
        </p15:guide>
        <p15:guide id="9" pos="2166">
          <p15:clr>
            <a:srgbClr val="A4A3A4"/>
          </p15:clr>
        </p15:guide>
        <p15:guide id="10" pos="2257">
          <p15:clr>
            <a:srgbClr val="A4A3A4"/>
          </p15:clr>
        </p15:guide>
        <p15:guide id="11" orient="horz" pos="1145">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hp+eovRxjrHwe6Qd1DyKcivl3l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0E3"/>
    <a:srgbClr val="0033CC"/>
    <a:srgbClr val="0066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A26DBE-2A98-4ADA-8247-AA9CED82B4DD}">
  <a:tblStyle styleId="{40A26DBE-2A98-4ADA-8247-AA9CED82B4D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b="off" i="off"/>
      <a:tcStyle>
        <a:tcBdr/>
        <a:fill>
          <a:solidFill>
            <a:srgbClr val="E7F3F4"/>
          </a:solidFill>
        </a:fill>
      </a:tcStyle>
    </a:band1H>
    <a:band2H>
      <a:tcTxStyle b="off" i="off"/>
      <a:tcStyle>
        <a:tcBdr/>
      </a:tcStyle>
    </a:band2H>
    <a:band1V>
      <a:tcTxStyle b="off" i="off"/>
      <a:tcStyle>
        <a:tcBdr/>
        <a:fill>
          <a:solidFill>
            <a:srgbClr val="E7F3F4"/>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36" y="88"/>
      </p:cViewPr>
      <p:guideLst>
        <p:guide orient="horz" pos="6362"/>
        <p:guide orient="horz" pos="873"/>
        <p:guide orient="horz" pos="6226"/>
        <p:guide pos="2211"/>
        <p:guide pos="4343"/>
        <p:guide pos="170"/>
        <p:guide pos="4253"/>
        <p:guide pos="80"/>
        <p:guide pos="2166"/>
        <p:guide pos="2257"/>
        <p:guide orient="horz" pos="11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3.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2949990" cy="496427"/>
          </a:xfrm>
          <a:prstGeom prst="rect">
            <a:avLst/>
          </a:prstGeom>
          <a:noFill/>
          <a:ln>
            <a:noFill/>
          </a:ln>
        </p:spPr>
        <p:txBody>
          <a:bodyPr spcFirstLastPara="1" wrap="square" lIns="95665" tIns="47820" rIns="95665" bIns="47820"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5689" y="2"/>
            <a:ext cx="2949990" cy="496427"/>
          </a:xfrm>
          <a:prstGeom prst="rect">
            <a:avLst/>
          </a:prstGeom>
          <a:noFill/>
          <a:ln>
            <a:noFill/>
          </a:ln>
        </p:spPr>
        <p:txBody>
          <a:bodyPr spcFirstLastPara="1" wrap="square" lIns="95665" tIns="47820" rIns="95665" bIns="47820"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1370"/>
            <a:ext cx="2949990" cy="496427"/>
          </a:xfrm>
          <a:prstGeom prst="rect">
            <a:avLst/>
          </a:prstGeom>
          <a:noFill/>
          <a:ln>
            <a:noFill/>
          </a:ln>
        </p:spPr>
        <p:txBody>
          <a:bodyPr spcFirstLastPara="1" wrap="square" lIns="95665" tIns="47820" rIns="95665" bIns="47820"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300"/>
            </a:pPr>
            <a:fld id="{00000000-1234-1234-1234-123412341234}" type="slidenum">
              <a:rPr lang="en-US" sz="1300" smtClean="0">
                <a:solidFill>
                  <a:schemeClr val="dk1"/>
                </a:solidFill>
              </a:rPr>
              <a:pPr algn="r">
                <a:buSzPts val="1300"/>
              </a:pPr>
              <a:t>‹#›</a:t>
            </a:fld>
            <a:endParaRPr lang="en-US" sz="13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55" name="Google Shape;55;p1: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 name="Google Shape;97;p7: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98" name="Google Shape;98;p7: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 name="Google Shape;97;p7: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98" name="Google Shape;98;p7: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10</a:t>
            </a:fld>
            <a:endParaRPr/>
          </a:p>
        </p:txBody>
      </p:sp>
    </p:spTree>
    <p:extLst>
      <p:ext uri="{BB962C8B-B14F-4D97-AF65-F5344CB8AC3E}">
        <p14:creationId xmlns:p14="http://schemas.microsoft.com/office/powerpoint/2010/main" val="388122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8:notes"/>
          <p:cNvSpPr>
            <a:spLocks noGrp="1" noRot="1" noChangeAspect="1"/>
          </p:cNvSpPr>
          <p:nvPr>
            <p:ph type="sldImg" idx="2"/>
          </p:nvPr>
        </p:nvSpPr>
        <p:spPr>
          <a:xfrm>
            <a:off x="2127250" y="744538"/>
            <a:ext cx="2543175"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 name="Google Shape;110;p48:notes"/>
          <p:cNvSpPr txBox="1">
            <a:spLocks noGrp="1"/>
          </p:cNvSpPr>
          <p:nvPr>
            <p:ph type="body" idx="1"/>
          </p:nvPr>
        </p:nvSpPr>
        <p:spPr>
          <a:xfrm>
            <a:off x="679464" y="4714653"/>
            <a:ext cx="5438748" cy="4466756"/>
          </a:xfrm>
          <a:prstGeom prst="rect">
            <a:avLst/>
          </a:prstGeom>
          <a:noFill/>
          <a:ln>
            <a:noFill/>
          </a:ln>
        </p:spPr>
        <p:txBody>
          <a:bodyPr spcFirstLastPara="1" wrap="square" lIns="95541" tIns="47758" rIns="95541" bIns="47758" anchor="t" anchorCtr="0">
            <a:noAutofit/>
          </a:bodyPr>
          <a:lstStyle/>
          <a:p>
            <a:pPr marL="0" indent="0">
              <a:spcBef>
                <a:spcPts val="0"/>
              </a:spcBef>
            </a:pPr>
            <a:endParaRPr/>
          </a:p>
        </p:txBody>
      </p:sp>
      <p:sp>
        <p:nvSpPr>
          <p:cNvPr id="111" name="Google Shape;111;p48:notes"/>
          <p:cNvSpPr txBox="1">
            <a:spLocks noGrp="1"/>
          </p:cNvSpPr>
          <p:nvPr>
            <p:ph type="sldNum" idx="12"/>
          </p:nvPr>
        </p:nvSpPr>
        <p:spPr>
          <a:xfrm>
            <a:off x="3850294" y="9429306"/>
            <a:ext cx="2945862" cy="495793"/>
          </a:xfrm>
          <a:prstGeom prst="rect">
            <a:avLst/>
          </a:prstGeom>
          <a:noFill/>
          <a:ln>
            <a:noFill/>
          </a:ln>
        </p:spPr>
        <p:txBody>
          <a:bodyPr spcFirstLastPara="1" wrap="square" lIns="95541" tIns="47758" rIns="95541" bIns="47758"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8: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 name="Google Shape;110;p48: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111" name="Google Shape;111;p48: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12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3: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120" name="Google Shape;120;p33: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3: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120" name="Google Shape;120;p33: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06913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 name="Google Shape;128;p8: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129" name="Google Shape;129;p8: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15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 name="Google Shape;128;p8: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129" name="Google Shape;129;p8: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16</a:t>
            </a:fld>
            <a:endParaRPr/>
          </a:p>
        </p:txBody>
      </p:sp>
    </p:spTree>
    <p:extLst>
      <p:ext uri="{BB962C8B-B14F-4D97-AF65-F5344CB8AC3E}">
        <p14:creationId xmlns:p14="http://schemas.microsoft.com/office/powerpoint/2010/main" val="4290737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7" name="Google Shape;157;p10: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158" name="Google Shape;158;p10: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17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7" name="Google Shape;157;p10: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158" name="Google Shape;158;p10: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18</a:t>
            </a:fld>
            <a:endParaRPr/>
          </a:p>
        </p:txBody>
      </p:sp>
    </p:spTree>
    <p:extLst>
      <p:ext uri="{BB962C8B-B14F-4D97-AF65-F5344CB8AC3E}">
        <p14:creationId xmlns:p14="http://schemas.microsoft.com/office/powerpoint/2010/main" val="336894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2127250" y="744538"/>
            <a:ext cx="2543175"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 name="Google Shape;60;p2:notes"/>
          <p:cNvSpPr txBox="1">
            <a:spLocks noGrp="1"/>
          </p:cNvSpPr>
          <p:nvPr>
            <p:ph type="body" idx="1"/>
          </p:nvPr>
        </p:nvSpPr>
        <p:spPr>
          <a:xfrm>
            <a:off x="679464" y="4714653"/>
            <a:ext cx="5438748" cy="4466756"/>
          </a:xfrm>
          <a:prstGeom prst="rect">
            <a:avLst/>
          </a:prstGeom>
          <a:noFill/>
          <a:ln>
            <a:noFill/>
          </a:ln>
        </p:spPr>
        <p:txBody>
          <a:bodyPr spcFirstLastPara="1" wrap="square" lIns="95541" tIns="47758" rIns="95541" bIns="47758" anchor="t" anchorCtr="0">
            <a:noAutofit/>
          </a:bodyPr>
          <a:lstStyle/>
          <a:p>
            <a:pPr marL="0" indent="0">
              <a:spcBef>
                <a:spcPts val="0"/>
              </a:spcBef>
            </a:pPr>
            <a:endParaRPr/>
          </a:p>
        </p:txBody>
      </p:sp>
      <p:sp>
        <p:nvSpPr>
          <p:cNvPr id="61" name="Google Shape;61;p2:notes"/>
          <p:cNvSpPr txBox="1">
            <a:spLocks noGrp="1"/>
          </p:cNvSpPr>
          <p:nvPr>
            <p:ph type="sldNum" idx="12"/>
          </p:nvPr>
        </p:nvSpPr>
        <p:spPr>
          <a:xfrm>
            <a:off x="3850294" y="9429306"/>
            <a:ext cx="2945862" cy="495793"/>
          </a:xfrm>
          <a:prstGeom prst="rect">
            <a:avLst/>
          </a:prstGeom>
          <a:noFill/>
          <a:ln>
            <a:noFill/>
          </a:ln>
        </p:spPr>
        <p:txBody>
          <a:bodyPr spcFirstLastPara="1" wrap="square" lIns="95541" tIns="47758" rIns="95541" bIns="47758"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9:notes"/>
          <p:cNvSpPr txBox="1">
            <a:spLocks noGrp="1"/>
          </p:cNvSpPr>
          <p:nvPr>
            <p:ph type="body" idx="1"/>
          </p:nvPr>
        </p:nvSpPr>
        <p:spPr>
          <a:xfrm>
            <a:off x="680416" y="4720685"/>
            <a:ext cx="5446369" cy="4472471"/>
          </a:xfrm>
          <a:prstGeom prst="rect">
            <a:avLst/>
          </a:prstGeom>
        </p:spPr>
        <p:txBody>
          <a:bodyPr spcFirstLastPara="1" wrap="square" lIns="95665" tIns="47820" rIns="95665" bIns="47820" anchor="t" anchorCtr="0">
            <a:noAutofit/>
          </a:bodyPr>
          <a:lstStyle/>
          <a:p>
            <a:pPr marL="0" indent="0">
              <a:spcBef>
                <a:spcPts val="359"/>
              </a:spcBef>
            </a:pPr>
            <a:endParaRPr/>
          </a:p>
        </p:txBody>
      </p:sp>
      <p:sp>
        <p:nvSpPr>
          <p:cNvPr id="190" name="Google Shape;190;p49: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9:notes"/>
          <p:cNvSpPr txBox="1">
            <a:spLocks noGrp="1"/>
          </p:cNvSpPr>
          <p:nvPr>
            <p:ph type="body" idx="1"/>
          </p:nvPr>
        </p:nvSpPr>
        <p:spPr>
          <a:xfrm>
            <a:off x="680416" y="4720685"/>
            <a:ext cx="5446369" cy="4472471"/>
          </a:xfrm>
          <a:prstGeom prst="rect">
            <a:avLst/>
          </a:prstGeom>
        </p:spPr>
        <p:txBody>
          <a:bodyPr spcFirstLastPara="1" wrap="square" lIns="95665" tIns="47820" rIns="95665" bIns="47820" anchor="t" anchorCtr="0">
            <a:noAutofit/>
          </a:bodyPr>
          <a:lstStyle/>
          <a:p>
            <a:pPr marL="0" indent="0">
              <a:spcBef>
                <a:spcPts val="359"/>
              </a:spcBef>
            </a:pPr>
            <a:endParaRPr/>
          </a:p>
        </p:txBody>
      </p:sp>
      <p:sp>
        <p:nvSpPr>
          <p:cNvPr id="190" name="Google Shape;190;p49: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8070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8" name="Google Shape;238;p1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39" name="Google Shape;239;p12: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21</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8" name="Google Shape;238;p1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39" name="Google Shape;239;p12: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22</a:t>
            </a:fld>
            <a:endParaRPr/>
          </a:p>
        </p:txBody>
      </p:sp>
    </p:spTree>
    <p:extLst>
      <p:ext uri="{BB962C8B-B14F-4D97-AF65-F5344CB8AC3E}">
        <p14:creationId xmlns:p14="http://schemas.microsoft.com/office/powerpoint/2010/main" val="4119677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6" name="Google Shape;246;p13: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47" name="Google Shape;247;p13: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6" name="Google Shape;246;p13: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47" name="Google Shape;247;p13: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24</a:t>
            </a:fld>
            <a:endParaRPr/>
          </a:p>
        </p:txBody>
      </p:sp>
    </p:spTree>
    <p:extLst>
      <p:ext uri="{BB962C8B-B14F-4D97-AF65-F5344CB8AC3E}">
        <p14:creationId xmlns:p14="http://schemas.microsoft.com/office/powerpoint/2010/main" val="4053577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4" name="Google Shape;254;p14: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55" name="Google Shape;255;p14: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4" name="Google Shape;254;p14: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55" name="Google Shape;255;p14: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26</a:t>
            </a:fld>
            <a:endParaRPr/>
          </a:p>
        </p:txBody>
      </p:sp>
    </p:spTree>
    <p:extLst>
      <p:ext uri="{BB962C8B-B14F-4D97-AF65-F5344CB8AC3E}">
        <p14:creationId xmlns:p14="http://schemas.microsoft.com/office/powerpoint/2010/main" val="294234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9" name="Google Shape;269;p15: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70" name="Google Shape;270;p15: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27</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9" name="Google Shape;269;p15: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70" name="Google Shape;270;p15: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28</a:t>
            </a:fld>
            <a:endParaRPr/>
          </a:p>
        </p:txBody>
      </p:sp>
    </p:spTree>
    <p:extLst>
      <p:ext uri="{BB962C8B-B14F-4D97-AF65-F5344CB8AC3E}">
        <p14:creationId xmlns:p14="http://schemas.microsoft.com/office/powerpoint/2010/main" val="307300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 name="Google Shape;60;p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61" name="Google Shape;61;p2: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a:t>
            </a:fld>
            <a:endParaRPr/>
          </a:p>
        </p:txBody>
      </p:sp>
    </p:spTree>
    <p:extLst>
      <p:ext uri="{BB962C8B-B14F-4D97-AF65-F5344CB8AC3E}">
        <p14:creationId xmlns:p14="http://schemas.microsoft.com/office/powerpoint/2010/main" val="2709233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8" name="Google Shape;278;p16: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79" name="Google Shape;279;p16: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29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8" name="Google Shape;278;p16: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279" name="Google Shape;279;p16: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30</a:t>
            </a:fld>
            <a:endParaRPr/>
          </a:p>
        </p:txBody>
      </p:sp>
    </p:spTree>
    <p:extLst>
      <p:ext uri="{BB962C8B-B14F-4D97-AF65-F5344CB8AC3E}">
        <p14:creationId xmlns:p14="http://schemas.microsoft.com/office/powerpoint/2010/main" val="858865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p17: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306" name="Google Shape;306;p17: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31</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p17: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306" name="Google Shape;306;p17: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32</a:t>
            </a:fld>
            <a:endParaRPr/>
          </a:p>
        </p:txBody>
      </p:sp>
    </p:spTree>
    <p:extLst>
      <p:ext uri="{BB962C8B-B14F-4D97-AF65-F5344CB8AC3E}">
        <p14:creationId xmlns:p14="http://schemas.microsoft.com/office/powerpoint/2010/main" val="3950048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8" name="Google Shape;318;p18: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319" name="Google Shape;319;p18: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33</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8" name="Google Shape;318;p18: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319" name="Google Shape;319;p18: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34</a:t>
            </a:fld>
            <a:endParaRPr/>
          </a:p>
        </p:txBody>
      </p:sp>
    </p:spTree>
    <p:extLst>
      <p:ext uri="{BB962C8B-B14F-4D97-AF65-F5344CB8AC3E}">
        <p14:creationId xmlns:p14="http://schemas.microsoft.com/office/powerpoint/2010/main" val="1958255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9" name="Google Shape;339;p20: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340" name="Google Shape;340;p20: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35</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9" name="Google Shape;339;p20: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340" name="Google Shape;340;p20: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36</a:t>
            </a:fld>
            <a:endParaRPr/>
          </a:p>
        </p:txBody>
      </p:sp>
    </p:spTree>
    <p:extLst>
      <p:ext uri="{BB962C8B-B14F-4D97-AF65-F5344CB8AC3E}">
        <p14:creationId xmlns:p14="http://schemas.microsoft.com/office/powerpoint/2010/main" val="500654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1: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p21: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352" name="Google Shape;352;p21: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37</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1: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p21: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352" name="Google Shape;352;p21: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38</a:t>
            </a:fld>
            <a:endParaRPr/>
          </a:p>
        </p:txBody>
      </p:sp>
    </p:spTree>
    <p:extLst>
      <p:ext uri="{BB962C8B-B14F-4D97-AF65-F5344CB8AC3E}">
        <p14:creationId xmlns:p14="http://schemas.microsoft.com/office/powerpoint/2010/main" val="1637564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2127250" y="744538"/>
            <a:ext cx="2543175"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 name="Google Shape;67;p3:notes"/>
          <p:cNvSpPr txBox="1">
            <a:spLocks noGrp="1"/>
          </p:cNvSpPr>
          <p:nvPr>
            <p:ph type="body" idx="1"/>
          </p:nvPr>
        </p:nvSpPr>
        <p:spPr>
          <a:xfrm>
            <a:off x="679464" y="4714653"/>
            <a:ext cx="5438748" cy="4466756"/>
          </a:xfrm>
          <a:prstGeom prst="rect">
            <a:avLst/>
          </a:prstGeom>
          <a:noFill/>
          <a:ln>
            <a:noFill/>
          </a:ln>
        </p:spPr>
        <p:txBody>
          <a:bodyPr spcFirstLastPara="1" wrap="square" lIns="95541" tIns="47758" rIns="95541" bIns="47758" anchor="t" anchorCtr="0">
            <a:noAutofit/>
          </a:bodyPr>
          <a:lstStyle/>
          <a:p>
            <a:pPr marL="0" indent="0">
              <a:spcBef>
                <a:spcPts val="0"/>
              </a:spcBef>
            </a:pPr>
            <a:endParaRPr/>
          </a:p>
        </p:txBody>
      </p:sp>
      <p:sp>
        <p:nvSpPr>
          <p:cNvPr id="68" name="Google Shape;68;p3:notes"/>
          <p:cNvSpPr txBox="1">
            <a:spLocks noGrp="1"/>
          </p:cNvSpPr>
          <p:nvPr>
            <p:ph type="sldNum" idx="12"/>
          </p:nvPr>
        </p:nvSpPr>
        <p:spPr>
          <a:xfrm>
            <a:off x="3850294" y="9429306"/>
            <a:ext cx="2945862" cy="495793"/>
          </a:xfrm>
          <a:prstGeom prst="rect">
            <a:avLst/>
          </a:prstGeom>
          <a:noFill/>
          <a:ln>
            <a:noFill/>
          </a:ln>
        </p:spPr>
        <p:txBody>
          <a:bodyPr spcFirstLastPara="1" wrap="square" lIns="95541" tIns="47758" rIns="95541" bIns="47758" anchor="b" anchorCtr="0">
            <a:noAutofit/>
          </a:bodyPr>
          <a:lstStyle/>
          <a:p>
            <a:pPr algn="r">
              <a:buSzPts val="1400"/>
            </a:pPr>
            <a:fld id="{00000000-1234-1234-1234-123412341234}" type="slidenum">
              <a:rPr lang="en-US"/>
              <a:pPr algn="r">
                <a:buSzPts val="1400"/>
              </a:pPr>
              <a:t>3</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0:notes"/>
          <p:cNvSpPr txBox="1">
            <a:spLocks noGrp="1"/>
          </p:cNvSpPr>
          <p:nvPr>
            <p:ph type="body" idx="1"/>
          </p:nvPr>
        </p:nvSpPr>
        <p:spPr>
          <a:xfrm>
            <a:off x="680416" y="4720685"/>
            <a:ext cx="5446369" cy="4472471"/>
          </a:xfrm>
          <a:prstGeom prst="rect">
            <a:avLst/>
          </a:prstGeom>
        </p:spPr>
        <p:txBody>
          <a:bodyPr spcFirstLastPara="1" wrap="square" lIns="95665" tIns="47820" rIns="95665" bIns="47820" anchor="t" anchorCtr="0">
            <a:noAutofit/>
          </a:bodyPr>
          <a:lstStyle/>
          <a:p>
            <a:pPr marL="0" indent="0">
              <a:spcBef>
                <a:spcPts val="359"/>
              </a:spcBef>
            </a:pPr>
            <a:endParaRPr/>
          </a:p>
        </p:txBody>
      </p:sp>
      <p:sp>
        <p:nvSpPr>
          <p:cNvPr id="362" name="Google Shape;362;p50: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0:notes"/>
          <p:cNvSpPr txBox="1">
            <a:spLocks noGrp="1"/>
          </p:cNvSpPr>
          <p:nvPr>
            <p:ph type="body" idx="1"/>
          </p:nvPr>
        </p:nvSpPr>
        <p:spPr>
          <a:xfrm>
            <a:off x="680416" y="4720685"/>
            <a:ext cx="5446369" cy="4472471"/>
          </a:xfrm>
          <a:prstGeom prst="rect">
            <a:avLst/>
          </a:prstGeom>
        </p:spPr>
        <p:txBody>
          <a:bodyPr spcFirstLastPara="1" wrap="square" lIns="95665" tIns="47820" rIns="95665" bIns="47820" anchor="t" anchorCtr="0">
            <a:noAutofit/>
          </a:bodyPr>
          <a:lstStyle/>
          <a:p>
            <a:pPr marL="0" indent="0">
              <a:spcBef>
                <a:spcPts val="359"/>
              </a:spcBef>
            </a:pPr>
            <a:endParaRPr/>
          </a:p>
        </p:txBody>
      </p:sp>
      <p:sp>
        <p:nvSpPr>
          <p:cNvPr id="362" name="Google Shape;362;p50: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7140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6" name="Google Shape;446;p2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447" name="Google Shape;447;p22: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41</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6" name="Google Shape;446;p2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447" name="Google Shape;447;p22: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42</a:t>
            </a:fld>
            <a:endParaRPr/>
          </a:p>
        </p:txBody>
      </p:sp>
    </p:spTree>
    <p:extLst>
      <p:ext uri="{BB962C8B-B14F-4D97-AF65-F5344CB8AC3E}">
        <p14:creationId xmlns:p14="http://schemas.microsoft.com/office/powerpoint/2010/main" val="248888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3: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3" name="Google Shape;453;p23: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454" name="Google Shape;454;p23: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43</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3: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3" name="Google Shape;453;p23: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454" name="Google Shape;454;p23: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44</a:t>
            </a:fld>
            <a:endParaRPr/>
          </a:p>
        </p:txBody>
      </p:sp>
    </p:spTree>
    <p:extLst>
      <p:ext uri="{BB962C8B-B14F-4D97-AF65-F5344CB8AC3E}">
        <p14:creationId xmlns:p14="http://schemas.microsoft.com/office/powerpoint/2010/main" val="2195949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1:notes"/>
          <p:cNvSpPr>
            <a:spLocks noGrp="1" noRot="1" noChangeAspect="1"/>
          </p:cNvSpPr>
          <p:nvPr>
            <p:ph type="sldImg" idx="2"/>
          </p:nvPr>
        </p:nvSpPr>
        <p:spPr>
          <a:xfrm>
            <a:off x="2127250" y="744538"/>
            <a:ext cx="2543175"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4" name="Google Shape;464;p51:notes"/>
          <p:cNvSpPr txBox="1">
            <a:spLocks noGrp="1"/>
          </p:cNvSpPr>
          <p:nvPr>
            <p:ph type="body" idx="1"/>
          </p:nvPr>
        </p:nvSpPr>
        <p:spPr>
          <a:xfrm>
            <a:off x="679464" y="4714653"/>
            <a:ext cx="5438748" cy="4466756"/>
          </a:xfrm>
          <a:prstGeom prst="rect">
            <a:avLst/>
          </a:prstGeom>
          <a:noFill/>
          <a:ln>
            <a:noFill/>
          </a:ln>
        </p:spPr>
        <p:txBody>
          <a:bodyPr spcFirstLastPara="1" wrap="square" lIns="95541" tIns="47758" rIns="95541" bIns="47758" anchor="t" anchorCtr="0">
            <a:noAutofit/>
          </a:bodyPr>
          <a:lstStyle/>
          <a:p>
            <a:pPr marL="0" indent="0">
              <a:spcBef>
                <a:spcPts val="0"/>
              </a:spcBef>
            </a:pPr>
            <a:endParaRPr/>
          </a:p>
        </p:txBody>
      </p:sp>
      <p:sp>
        <p:nvSpPr>
          <p:cNvPr id="465" name="Google Shape;465;p51:notes"/>
          <p:cNvSpPr txBox="1">
            <a:spLocks noGrp="1"/>
          </p:cNvSpPr>
          <p:nvPr>
            <p:ph type="sldNum" idx="12"/>
          </p:nvPr>
        </p:nvSpPr>
        <p:spPr>
          <a:xfrm>
            <a:off x="3850294" y="9429306"/>
            <a:ext cx="2945862" cy="495793"/>
          </a:xfrm>
          <a:prstGeom prst="rect">
            <a:avLst/>
          </a:prstGeom>
          <a:noFill/>
          <a:ln>
            <a:noFill/>
          </a:ln>
        </p:spPr>
        <p:txBody>
          <a:bodyPr spcFirstLastPara="1" wrap="square" lIns="95541" tIns="47758" rIns="95541" bIns="47758" anchor="b" anchorCtr="0">
            <a:noAutofit/>
          </a:bodyPr>
          <a:lstStyle/>
          <a:p>
            <a:pPr algn="r">
              <a:buSzPts val="1400"/>
            </a:pPr>
            <a:fld id="{00000000-1234-1234-1234-123412341234}" type="slidenum">
              <a:rPr lang="en-US"/>
              <a:pPr algn="r">
                <a:buSzPts val="1400"/>
              </a:pPr>
              <a:t>45</a:t>
            </a:fld>
            <a:endParaRPr/>
          </a:p>
        </p:txBody>
      </p:sp>
    </p:spTree>
    <p:extLst>
      <p:ext uri="{BB962C8B-B14F-4D97-AF65-F5344CB8AC3E}">
        <p14:creationId xmlns:p14="http://schemas.microsoft.com/office/powerpoint/2010/main" val="731939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1:notes"/>
          <p:cNvSpPr>
            <a:spLocks noGrp="1" noRot="1" noChangeAspect="1"/>
          </p:cNvSpPr>
          <p:nvPr>
            <p:ph type="sldImg" idx="2"/>
          </p:nvPr>
        </p:nvSpPr>
        <p:spPr>
          <a:xfrm>
            <a:off x="2127250" y="744538"/>
            <a:ext cx="2543175"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4" name="Google Shape;464;p51:notes"/>
          <p:cNvSpPr txBox="1">
            <a:spLocks noGrp="1"/>
          </p:cNvSpPr>
          <p:nvPr>
            <p:ph type="body" idx="1"/>
          </p:nvPr>
        </p:nvSpPr>
        <p:spPr>
          <a:xfrm>
            <a:off x="679464" y="4714653"/>
            <a:ext cx="5438748" cy="4466756"/>
          </a:xfrm>
          <a:prstGeom prst="rect">
            <a:avLst/>
          </a:prstGeom>
          <a:noFill/>
          <a:ln>
            <a:noFill/>
          </a:ln>
        </p:spPr>
        <p:txBody>
          <a:bodyPr spcFirstLastPara="1" wrap="square" lIns="95541" tIns="47758" rIns="95541" bIns="47758" anchor="t" anchorCtr="0">
            <a:noAutofit/>
          </a:bodyPr>
          <a:lstStyle/>
          <a:p>
            <a:pPr marL="0" indent="0">
              <a:spcBef>
                <a:spcPts val="0"/>
              </a:spcBef>
            </a:pPr>
            <a:endParaRPr/>
          </a:p>
        </p:txBody>
      </p:sp>
      <p:sp>
        <p:nvSpPr>
          <p:cNvPr id="465" name="Google Shape;465;p51:notes"/>
          <p:cNvSpPr txBox="1">
            <a:spLocks noGrp="1"/>
          </p:cNvSpPr>
          <p:nvPr>
            <p:ph type="sldNum" idx="12"/>
          </p:nvPr>
        </p:nvSpPr>
        <p:spPr>
          <a:xfrm>
            <a:off x="3850294" y="9429306"/>
            <a:ext cx="2945862" cy="495793"/>
          </a:xfrm>
          <a:prstGeom prst="rect">
            <a:avLst/>
          </a:prstGeom>
          <a:noFill/>
          <a:ln>
            <a:noFill/>
          </a:ln>
        </p:spPr>
        <p:txBody>
          <a:bodyPr spcFirstLastPara="1" wrap="square" lIns="95541" tIns="47758" rIns="95541" bIns="47758" anchor="b" anchorCtr="0">
            <a:noAutofit/>
          </a:bodyPr>
          <a:lstStyle/>
          <a:p>
            <a:pPr algn="r">
              <a:buSzPts val="1400"/>
            </a:pPr>
            <a:fld id="{00000000-1234-1234-1234-123412341234}" type="slidenum">
              <a:rPr lang="en-US"/>
              <a:pPr algn="r">
                <a:buSzPts val="1400"/>
              </a:pPr>
              <a:t>46</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7: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8" name="Google Shape;478;p27: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479" name="Google Shape;479;p27: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47</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7: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8" name="Google Shape;478;p27: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479" name="Google Shape;479;p27: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48</a:t>
            </a:fld>
            <a:endParaRPr/>
          </a:p>
        </p:txBody>
      </p:sp>
    </p:spTree>
    <p:extLst>
      <p:ext uri="{BB962C8B-B14F-4D97-AF65-F5344CB8AC3E}">
        <p14:creationId xmlns:p14="http://schemas.microsoft.com/office/powerpoint/2010/main" val="390110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 name="Google Shape;67;p3: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68" name="Google Shape;68;p3: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4</a:t>
            </a:fld>
            <a:endParaRPr/>
          </a:p>
        </p:txBody>
      </p:sp>
    </p:spTree>
    <p:extLst>
      <p:ext uri="{BB962C8B-B14F-4D97-AF65-F5344CB8AC3E}">
        <p14:creationId xmlns:p14="http://schemas.microsoft.com/office/powerpoint/2010/main" val="413802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8: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488" name="Google Shape;488;p28: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8: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488" name="Google Shape;488;p28: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870307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9: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562" name="Google Shape;562;p29: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9: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562" name="Google Shape;562;p29: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48148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0: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619" name="Google Shape;619;p30: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0: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619" name="Google Shape;619;p30: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354942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1: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666" name="Google Shape;666;p31: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1: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666" name="Google Shape;666;p31: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1762001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715" name="Google Shape;715;p3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359"/>
              </a:spcBef>
            </a:pPr>
            <a:endParaRPr/>
          </a:p>
        </p:txBody>
      </p:sp>
      <p:sp>
        <p:nvSpPr>
          <p:cNvPr id="715" name="Google Shape;715;p3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28903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 name="Google Shape;76;p4: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77" name="Google Shape;77;p4: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5</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4: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3" name="Google Shape;733;p34: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734" name="Google Shape;734;p34: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59</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4: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3" name="Google Shape;733;p34: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734" name="Google Shape;734;p34: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60</a:t>
            </a:fld>
            <a:endParaRPr/>
          </a:p>
        </p:txBody>
      </p:sp>
    </p:spTree>
    <p:extLst>
      <p:ext uri="{BB962C8B-B14F-4D97-AF65-F5344CB8AC3E}">
        <p14:creationId xmlns:p14="http://schemas.microsoft.com/office/powerpoint/2010/main" val="20295285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8" name="Google Shape;758;p5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759" name="Google Shape;759;p52: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61</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2: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8" name="Google Shape;758;p52: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759" name="Google Shape;759;p52: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62</a:t>
            </a:fld>
            <a:endParaRPr/>
          </a:p>
        </p:txBody>
      </p:sp>
    </p:spTree>
    <p:extLst>
      <p:ext uri="{BB962C8B-B14F-4D97-AF65-F5344CB8AC3E}">
        <p14:creationId xmlns:p14="http://schemas.microsoft.com/office/powerpoint/2010/main" val="8135908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5: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3" name="Google Shape;773;p35: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774" name="Google Shape;774;p35: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63</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5: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3" name="Google Shape;773;p35: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774" name="Google Shape;774;p35: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64</a:t>
            </a:fld>
            <a:endParaRPr/>
          </a:p>
        </p:txBody>
      </p:sp>
    </p:spTree>
    <p:extLst>
      <p:ext uri="{BB962C8B-B14F-4D97-AF65-F5344CB8AC3E}">
        <p14:creationId xmlns:p14="http://schemas.microsoft.com/office/powerpoint/2010/main" val="2679478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5:notes"/>
          <p:cNvSpPr>
            <a:spLocks noGrp="1" noRot="1" noChangeAspect="1"/>
          </p:cNvSpPr>
          <p:nvPr>
            <p:ph type="sldImg" idx="2"/>
          </p:nvPr>
        </p:nvSpPr>
        <p:spPr>
          <a:xfrm>
            <a:off x="2127250" y="744538"/>
            <a:ext cx="2543175"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3" name="Google Shape;773;p35:notes"/>
          <p:cNvSpPr txBox="1">
            <a:spLocks noGrp="1"/>
          </p:cNvSpPr>
          <p:nvPr>
            <p:ph type="body" idx="1"/>
          </p:nvPr>
        </p:nvSpPr>
        <p:spPr>
          <a:xfrm>
            <a:off x="679464" y="4714653"/>
            <a:ext cx="5438748" cy="4466756"/>
          </a:xfrm>
          <a:prstGeom prst="rect">
            <a:avLst/>
          </a:prstGeom>
          <a:noFill/>
          <a:ln>
            <a:noFill/>
          </a:ln>
        </p:spPr>
        <p:txBody>
          <a:bodyPr spcFirstLastPara="1" wrap="square" lIns="95541" tIns="47758" rIns="95541" bIns="47758" anchor="t" anchorCtr="0">
            <a:noAutofit/>
          </a:bodyPr>
          <a:lstStyle/>
          <a:p>
            <a:pPr marL="0" indent="0">
              <a:spcBef>
                <a:spcPts val="0"/>
              </a:spcBef>
            </a:pPr>
            <a:endParaRPr/>
          </a:p>
        </p:txBody>
      </p:sp>
      <p:sp>
        <p:nvSpPr>
          <p:cNvPr id="774" name="Google Shape;774;p35:notes"/>
          <p:cNvSpPr txBox="1">
            <a:spLocks noGrp="1"/>
          </p:cNvSpPr>
          <p:nvPr>
            <p:ph type="sldNum" idx="12"/>
          </p:nvPr>
        </p:nvSpPr>
        <p:spPr>
          <a:xfrm>
            <a:off x="3850294" y="9429306"/>
            <a:ext cx="2945862" cy="495793"/>
          </a:xfrm>
          <a:prstGeom prst="rect">
            <a:avLst/>
          </a:prstGeom>
          <a:noFill/>
          <a:ln>
            <a:noFill/>
          </a:ln>
        </p:spPr>
        <p:txBody>
          <a:bodyPr spcFirstLastPara="1" wrap="square" lIns="95541" tIns="47758" rIns="95541" bIns="47758" anchor="b" anchorCtr="0">
            <a:noAutofit/>
          </a:bodyPr>
          <a:lstStyle/>
          <a:p>
            <a:pPr algn="r">
              <a:buSzPts val="1400"/>
            </a:pPr>
            <a:fld id="{00000000-1234-1234-1234-123412341234}" type="slidenum">
              <a:rPr lang="en-US"/>
              <a:pPr algn="r">
                <a:buSzPts val="1400"/>
              </a:pPr>
              <a:t>65</a:t>
            </a:fld>
            <a:endParaRPr/>
          </a:p>
        </p:txBody>
      </p:sp>
    </p:spTree>
    <p:extLst>
      <p:ext uri="{BB962C8B-B14F-4D97-AF65-F5344CB8AC3E}">
        <p14:creationId xmlns:p14="http://schemas.microsoft.com/office/powerpoint/2010/main" val="21323550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5:notes"/>
          <p:cNvSpPr>
            <a:spLocks noGrp="1" noRot="1" noChangeAspect="1"/>
          </p:cNvSpPr>
          <p:nvPr>
            <p:ph type="sldImg" idx="2"/>
          </p:nvPr>
        </p:nvSpPr>
        <p:spPr>
          <a:xfrm>
            <a:off x="2127250" y="744538"/>
            <a:ext cx="2543175"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3" name="Google Shape;773;p35:notes"/>
          <p:cNvSpPr txBox="1">
            <a:spLocks noGrp="1"/>
          </p:cNvSpPr>
          <p:nvPr>
            <p:ph type="body" idx="1"/>
          </p:nvPr>
        </p:nvSpPr>
        <p:spPr>
          <a:xfrm>
            <a:off x="679464" y="4714653"/>
            <a:ext cx="5438748" cy="4466756"/>
          </a:xfrm>
          <a:prstGeom prst="rect">
            <a:avLst/>
          </a:prstGeom>
          <a:noFill/>
          <a:ln>
            <a:noFill/>
          </a:ln>
        </p:spPr>
        <p:txBody>
          <a:bodyPr spcFirstLastPara="1" wrap="square" lIns="95541" tIns="47758" rIns="95541" bIns="47758" anchor="t" anchorCtr="0">
            <a:noAutofit/>
          </a:bodyPr>
          <a:lstStyle/>
          <a:p>
            <a:pPr marL="0" indent="0">
              <a:spcBef>
                <a:spcPts val="0"/>
              </a:spcBef>
            </a:pPr>
            <a:endParaRPr dirty="0"/>
          </a:p>
        </p:txBody>
      </p:sp>
      <p:sp>
        <p:nvSpPr>
          <p:cNvPr id="774" name="Google Shape;774;p35:notes"/>
          <p:cNvSpPr txBox="1">
            <a:spLocks noGrp="1"/>
          </p:cNvSpPr>
          <p:nvPr>
            <p:ph type="sldNum" idx="12"/>
          </p:nvPr>
        </p:nvSpPr>
        <p:spPr>
          <a:xfrm>
            <a:off x="3850294" y="9429306"/>
            <a:ext cx="2945862" cy="495793"/>
          </a:xfrm>
          <a:prstGeom prst="rect">
            <a:avLst/>
          </a:prstGeom>
          <a:noFill/>
          <a:ln>
            <a:noFill/>
          </a:ln>
        </p:spPr>
        <p:txBody>
          <a:bodyPr spcFirstLastPara="1" wrap="square" lIns="95541" tIns="47758" rIns="95541" bIns="47758" anchor="b" anchorCtr="0">
            <a:noAutofit/>
          </a:bodyPr>
          <a:lstStyle/>
          <a:p>
            <a:pPr algn="r">
              <a:buSzPts val="1400"/>
            </a:pPr>
            <a:fld id="{00000000-1234-1234-1234-123412341234}" type="slidenum">
              <a:rPr lang="en-US"/>
              <a:pPr algn="r">
                <a:buSzPts val="1400"/>
              </a:pPr>
              <a:t>66</a:t>
            </a:fld>
            <a:endParaRPr/>
          </a:p>
        </p:txBody>
      </p:sp>
    </p:spTree>
    <p:extLst>
      <p:ext uri="{BB962C8B-B14F-4D97-AF65-F5344CB8AC3E}">
        <p14:creationId xmlns:p14="http://schemas.microsoft.com/office/powerpoint/2010/main" val="1136020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 name="Google Shape;76;p4: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77" name="Google Shape;77;p4: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6</a:t>
            </a:fld>
            <a:endParaRPr/>
          </a:p>
        </p:txBody>
      </p:sp>
    </p:spTree>
    <p:extLst>
      <p:ext uri="{BB962C8B-B14F-4D97-AF65-F5344CB8AC3E}">
        <p14:creationId xmlns:p14="http://schemas.microsoft.com/office/powerpoint/2010/main" val="78070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5: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87" name="Google Shape;87;p5: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2130425" y="746125"/>
            <a:ext cx="25463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5:notes"/>
          <p:cNvSpPr txBox="1">
            <a:spLocks noGrp="1"/>
          </p:cNvSpPr>
          <p:nvPr>
            <p:ph type="body" idx="1"/>
          </p:nvPr>
        </p:nvSpPr>
        <p:spPr>
          <a:xfrm>
            <a:off x="680416" y="4720685"/>
            <a:ext cx="5446369" cy="4472471"/>
          </a:xfrm>
          <a:prstGeom prst="rect">
            <a:avLst/>
          </a:prstGeom>
          <a:noFill/>
          <a:ln>
            <a:noFill/>
          </a:ln>
        </p:spPr>
        <p:txBody>
          <a:bodyPr spcFirstLastPara="1" wrap="square" lIns="95665" tIns="47820" rIns="95665" bIns="47820" anchor="t" anchorCtr="0">
            <a:noAutofit/>
          </a:bodyPr>
          <a:lstStyle/>
          <a:p>
            <a:pPr marL="0" indent="0">
              <a:spcBef>
                <a:spcPts val="0"/>
              </a:spcBef>
            </a:pPr>
            <a:endParaRPr/>
          </a:p>
        </p:txBody>
      </p:sp>
      <p:sp>
        <p:nvSpPr>
          <p:cNvPr id="87" name="Google Shape;87;p5:notes"/>
          <p:cNvSpPr txBox="1">
            <a:spLocks noGrp="1"/>
          </p:cNvSpPr>
          <p:nvPr>
            <p:ph type="sldNum" idx="12"/>
          </p:nvPr>
        </p:nvSpPr>
        <p:spPr>
          <a:xfrm>
            <a:off x="3855689" y="9441370"/>
            <a:ext cx="2949990" cy="496427"/>
          </a:xfrm>
          <a:prstGeom prst="rect">
            <a:avLst/>
          </a:prstGeom>
          <a:noFill/>
          <a:ln>
            <a:noFill/>
          </a:ln>
        </p:spPr>
        <p:txBody>
          <a:bodyPr spcFirstLastPara="1" wrap="square" lIns="95665" tIns="47820" rIns="95665" bIns="47820" anchor="b" anchorCtr="0">
            <a:noAutofit/>
          </a:bodyPr>
          <a:lstStyle/>
          <a:p>
            <a:pPr algn="r">
              <a:buSzPts val="1400"/>
            </a:pPr>
            <a:fld id="{00000000-1234-1234-1234-123412341234}" type="slidenum">
              <a:rPr lang="en-US"/>
              <a:pPr algn="r">
                <a:buSzPts val="1400"/>
              </a:pPr>
              <a:t>8</a:t>
            </a:fld>
            <a:endParaRPr/>
          </a:p>
        </p:txBody>
      </p:sp>
    </p:spTree>
    <p:extLst>
      <p:ext uri="{BB962C8B-B14F-4D97-AF65-F5344CB8AC3E}">
        <p14:creationId xmlns:p14="http://schemas.microsoft.com/office/powerpoint/2010/main" val="1973610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3232">
          <p15:clr>
            <a:srgbClr val="FBAE40"/>
          </p15:clr>
        </p15:guide>
        <p15:guide id="2" pos="221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47"/>
        <p:cNvGrpSpPr/>
        <p:nvPr/>
      </p:nvGrpSpPr>
      <p:grpSpPr>
        <a:xfrm>
          <a:off x="0" y="0"/>
          <a:ext cx="0" cy="0"/>
          <a:chOff x="0" y="0"/>
          <a:chExt cx="0" cy="0"/>
        </a:xfrm>
      </p:grpSpPr>
      <p:sp>
        <p:nvSpPr>
          <p:cNvPr id="48" name="Google Shape;48;p46"/>
          <p:cNvSpPr txBox="1">
            <a:spLocks noGrp="1"/>
          </p:cNvSpPr>
          <p:nvPr>
            <p:ph type="title"/>
          </p:nvPr>
        </p:nvSpPr>
        <p:spPr>
          <a:xfrm>
            <a:off x="350838" y="411163"/>
            <a:ext cx="6319837" cy="170973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49" name="Google Shape;49;p46"/>
          <p:cNvSpPr txBox="1">
            <a:spLocks noGrp="1"/>
          </p:cNvSpPr>
          <p:nvPr>
            <p:ph type="body" idx="1"/>
          </p:nvPr>
        </p:nvSpPr>
        <p:spPr>
          <a:xfrm rot="5400000">
            <a:off x="124619" y="2620169"/>
            <a:ext cx="6772275" cy="6319837"/>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縦書きテキスト" type="vertTitleAndTx">
  <p:cSld name="VERTICAL_TITLE_AND_VERTICAL_TEXT">
    <p:spTree>
      <p:nvGrpSpPr>
        <p:cNvPr id="1" name="Shape 50"/>
        <p:cNvGrpSpPr/>
        <p:nvPr/>
      </p:nvGrpSpPr>
      <p:grpSpPr>
        <a:xfrm>
          <a:off x="0" y="0"/>
          <a:ext cx="0" cy="0"/>
          <a:chOff x="0" y="0"/>
          <a:chExt cx="0" cy="0"/>
        </a:xfrm>
      </p:grpSpPr>
      <p:sp>
        <p:nvSpPr>
          <p:cNvPr id="51" name="Google Shape;51;p47"/>
          <p:cNvSpPr txBox="1">
            <a:spLocks noGrp="1"/>
          </p:cNvSpPr>
          <p:nvPr>
            <p:ph type="title"/>
          </p:nvPr>
        </p:nvSpPr>
        <p:spPr>
          <a:xfrm rot="5400000">
            <a:off x="1503363" y="3998913"/>
            <a:ext cx="8755062" cy="1579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52" name="Google Shape;52;p47"/>
          <p:cNvSpPr txBox="1">
            <a:spLocks noGrp="1"/>
          </p:cNvSpPr>
          <p:nvPr>
            <p:ph type="body" idx="1"/>
          </p:nvPr>
        </p:nvSpPr>
        <p:spPr>
          <a:xfrm rot="5400000">
            <a:off x="-1732755" y="2494756"/>
            <a:ext cx="8755062" cy="458787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7"/>
        <p:cNvGrpSpPr/>
        <p:nvPr/>
      </p:nvGrpSpPr>
      <p:grpSpPr>
        <a:xfrm>
          <a:off x="0" y="0"/>
          <a:ext cx="0" cy="0"/>
          <a:chOff x="0" y="0"/>
          <a:chExt cx="0" cy="0"/>
        </a:xfrm>
      </p:grpSpPr>
      <p:sp>
        <p:nvSpPr>
          <p:cNvPr id="18" name="Google Shape;18;p43"/>
          <p:cNvSpPr txBox="1">
            <a:spLocks noGrp="1"/>
          </p:cNvSpPr>
          <p:nvPr>
            <p:ph type="title"/>
          </p:nvPr>
        </p:nvSpPr>
        <p:spPr>
          <a:xfrm>
            <a:off x="350838" y="411163"/>
            <a:ext cx="6319837" cy="170973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9"/>
        <p:cNvGrpSpPr/>
        <p:nvPr/>
      </p:nvGrpSpPr>
      <p:grpSpPr>
        <a:xfrm>
          <a:off x="0" y="0"/>
          <a:ext cx="0" cy="0"/>
          <a:chOff x="0" y="0"/>
          <a:chExt cx="0" cy="0"/>
        </a:xfrm>
      </p:grpSpPr>
      <p:sp>
        <p:nvSpPr>
          <p:cNvPr id="20" name="Google Shape;20;p38"/>
          <p:cNvSpPr txBox="1">
            <a:spLocks noGrp="1"/>
          </p:cNvSpPr>
          <p:nvPr>
            <p:ph type="ctrTitle"/>
          </p:nvPr>
        </p:nvSpPr>
        <p:spPr>
          <a:xfrm>
            <a:off x="527050" y="3187700"/>
            <a:ext cx="5967413" cy="220027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21" name="Google Shape;21;p38"/>
          <p:cNvSpPr txBox="1">
            <a:spLocks noGrp="1"/>
          </p:cNvSpPr>
          <p:nvPr>
            <p:ph type="subTitle" idx="1"/>
          </p:nvPr>
        </p:nvSpPr>
        <p:spPr>
          <a:xfrm>
            <a:off x="1052513" y="5815013"/>
            <a:ext cx="4916487" cy="26225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350838" y="411163"/>
            <a:ext cx="6319837" cy="170973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24" name="Google Shape;24;p39"/>
          <p:cNvSpPr txBox="1">
            <a:spLocks noGrp="1"/>
          </p:cNvSpPr>
          <p:nvPr>
            <p:ph type="body" idx="1"/>
          </p:nvPr>
        </p:nvSpPr>
        <p:spPr>
          <a:xfrm>
            <a:off x="350838" y="2393950"/>
            <a:ext cx="6319837" cy="677227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39"/>
          <p:cNvSpPr/>
          <p:nvPr/>
        </p:nvSpPr>
        <p:spPr>
          <a:xfrm>
            <a:off x="6031036" y="10017125"/>
            <a:ext cx="841375"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Ubuntu Medium"/>
                <a:ea typeface="Ubuntu Medium"/>
                <a:cs typeface="Ubuntu Medium"/>
                <a:sym typeface="Ubuntu Medium"/>
              </a:rPr>
              <a:t>　P.</a:t>
            </a:r>
            <a:fld id="{00000000-1234-1234-1234-123412341234}" type="slidenum">
              <a:rPr lang="en-US" sz="800" b="0" i="0" u="none" strike="noStrike" cap="none">
                <a:solidFill>
                  <a:schemeClr val="lt1"/>
                </a:solidFill>
                <a:latin typeface="Ubuntu Medium"/>
                <a:ea typeface="Ubuntu Medium"/>
                <a:cs typeface="Ubuntu Medium"/>
                <a:sym typeface="Ubuntu Medium"/>
              </a:rPr>
              <a:t>‹#›</a:t>
            </a:fld>
            <a:endParaRPr sz="800" b="0" i="0" u="none" strike="noStrike" cap="none">
              <a:solidFill>
                <a:schemeClr val="lt1"/>
              </a:solidFill>
              <a:latin typeface="Ubuntu Medium"/>
              <a:ea typeface="Ubuntu Medium"/>
              <a:cs typeface="Ubuntu Medium"/>
              <a:sym typeface="Ubuntu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6"/>
        <p:cNvGrpSpPr/>
        <p:nvPr/>
      </p:nvGrpSpPr>
      <p:grpSpPr>
        <a:xfrm>
          <a:off x="0" y="0"/>
          <a:ext cx="0" cy="0"/>
          <a:chOff x="0" y="0"/>
          <a:chExt cx="0" cy="0"/>
        </a:xfrm>
      </p:grpSpPr>
      <p:sp>
        <p:nvSpPr>
          <p:cNvPr id="27" name="Google Shape;27;p40"/>
          <p:cNvSpPr txBox="1">
            <a:spLocks noGrp="1"/>
          </p:cNvSpPr>
          <p:nvPr>
            <p:ph type="title"/>
          </p:nvPr>
        </p:nvSpPr>
        <p:spPr>
          <a:xfrm>
            <a:off x="554038" y="6594475"/>
            <a:ext cx="5969000" cy="20383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28" name="Google Shape;28;p40"/>
          <p:cNvSpPr txBox="1">
            <a:spLocks noGrp="1"/>
          </p:cNvSpPr>
          <p:nvPr>
            <p:ph type="body" idx="1"/>
          </p:nvPr>
        </p:nvSpPr>
        <p:spPr>
          <a:xfrm>
            <a:off x="554038" y="4349750"/>
            <a:ext cx="5969000" cy="22447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41"/>
          <p:cNvSpPr txBox="1">
            <a:spLocks noGrp="1"/>
          </p:cNvSpPr>
          <p:nvPr>
            <p:ph type="title"/>
          </p:nvPr>
        </p:nvSpPr>
        <p:spPr>
          <a:xfrm>
            <a:off x="350838" y="411163"/>
            <a:ext cx="6319837" cy="170973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1" name="Google Shape;31;p41"/>
          <p:cNvSpPr txBox="1">
            <a:spLocks noGrp="1"/>
          </p:cNvSpPr>
          <p:nvPr>
            <p:ph type="body" idx="1"/>
          </p:nvPr>
        </p:nvSpPr>
        <p:spPr>
          <a:xfrm>
            <a:off x="350838" y="2393950"/>
            <a:ext cx="3082925" cy="67722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Google Shape;32;p41"/>
          <p:cNvSpPr txBox="1">
            <a:spLocks noGrp="1"/>
          </p:cNvSpPr>
          <p:nvPr>
            <p:ph type="body" idx="2"/>
          </p:nvPr>
        </p:nvSpPr>
        <p:spPr>
          <a:xfrm>
            <a:off x="3586163" y="2393950"/>
            <a:ext cx="3084512" cy="67722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3"/>
        <p:cNvGrpSpPr/>
        <p:nvPr/>
      </p:nvGrpSpPr>
      <p:grpSpPr>
        <a:xfrm>
          <a:off x="0" y="0"/>
          <a:ext cx="0" cy="0"/>
          <a:chOff x="0" y="0"/>
          <a:chExt cx="0" cy="0"/>
        </a:xfrm>
      </p:grpSpPr>
      <p:sp>
        <p:nvSpPr>
          <p:cNvPr id="34" name="Google Shape;34;p42"/>
          <p:cNvSpPr txBox="1">
            <a:spLocks noGrp="1"/>
          </p:cNvSpPr>
          <p:nvPr>
            <p:ph type="title"/>
          </p:nvPr>
        </p:nvSpPr>
        <p:spPr>
          <a:xfrm>
            <a:off x="350838" y="411163"/>
            <a:ext cx="6319837" cy="170973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5" name="Google Shape;35;p42"/>
          <p:cNvSpPr txBox="1">
            <a:spLocks noGrp="1"/>
          </p:cNvSpPr>
          <p:nvPr>
            <p:ph type="body" idx="1"/>
          </p:nvPr>
        </p:nvSpPr>
        <p:spPr>
          <a:xfrm>
            <a:off x="350838" y="2297113"/>
            <a:ext cx="3101975" cy="9572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6" name="Google Shape;36;p42"/>
          <p:cNvSpPr txBox="1">
            <a:spLocks noGrp="1"/>
          </p:cNvSpPr>
          <p:nvPr>
            <p:ph type="body" idx="2"/>
          </p:nvPr>
        </p:nvSpPr>
        <p:spPr>
          <a:xfrm>
            <a:off x="350838" y="3254375"/>
            <a:ext cx="3101975" cy="591185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7" name="Google Shape;37;p42"/>
          <p:cNvSpPr txBox="1">
            <a:spLocks noGrp="1"/>
          </p:cNvSpPr>
          <p:nvPr>
            <p:ph type="body" idx="3"/>
          </p:nvPr>
        </p:nvSpPr>
        <p:spPr>
          <a:xfrm>
            <a:off x="3567113" y="2297113"/>
            <a:ext cx="3103562" cy="9572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8" name="Google Shape;38;p42"/>
          <p:cNvSpPr txBox="1">
            <a:spLocks noGrp="1"/>
          </p:cNvSpPr>
          <p:nvPr>
            <p:ph type="body" idx="4"/>
          </p:nvPr>
        </p:nvSpPr>
        <p:spPr>
          <a:xfrm>
            <a:off x="3567113" y="3254375"/>
            <a:ext cx="3103562" cy="591185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39"/>
        <p:cNvGrpSpPr/>
        <p:nvPr/>
      </p:nvGrpSpPr>
      <p:grpSpPr>
        <a:xfrm>
          <a:off x="0" y="0"/>
          <a:ext cx="0" cy="0"/>
          <a:chOff x="0" y="0"/>
          <a:chExt cx="0" cy="0"/>
        </a:xfrm>
      </p:grpSpPr>
      <p:sp>
        <p:nvSpPr>
          <p:cNvPr id="40" name="Google Shape;40;p44"/>
          <p:cNvSpPr txBox="1">
            <a:spLocks noGrp="1"/>
          </p:cNvSpPr>
          <p:nvPr>
            <p:ph type="title"/>
          </p:nvPr>
        </p:nvSpPr>
        <p:spPr>
          <a:xfrm>
            <a:off x="350838" y="407988"/>
            <a:ext cx="2309812" cy="17399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41" name="Google Shape;41;p44"/>
          <p:cNvSpPr txBox="1">
            <a:spLocks noGrp="1"/>
          </p:cNvSpPr>
          <p:nvPr>
            <p:ph type="body" idx="1"/>
          </p:nvPr>
        </p:nvSpPr>
        <p:spPr>
          <a:xfrm>
            <a:off x="2744788" y="407988"/>
            <a:ext cx="3925887" cy="8758237"/>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 name="Google Shape;42;p44"/>
          <p:cNvSpPr txBox="1">
            <a:spLocks noGrp="1"/>
          </p:cNvSpPr>
          <p:nvPr>
            <p:ph type="body" idx="2"/>
          </p:nvPr>
        </p:nvSpPr>
        <p:spPr>
          <a:xfrm>
            <a:off x="350838" y="2147888"/>
            <a:ext cx="2309812" cy="7018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43"/>
        <p:cNvGrpSpPr/>
        <p:nvPr/>
      </p:nvGrpSpPr>
      <p:grpSpPr>
        <a:xfrm>
          <a:off x="0" y="0"/>
          <a:ext cx="0" cy="0"/>
          <a:chOff x="0" y="0"/>
          <a:chExt cx="0" cy="0"/>
        </a:xfrm>
      </p:grpSpPr>
      <p:sp>
        <p:nvSpPr>
          <p:cNvPr id="44" name="Google Shape;44;p45"/>
          <p:cNvSpPr txBox="1">
            <a:spLocks noGrp="1"/>
          </p:cNvSpPr>
          <p:nvPr>
            <p:ph type="title"/>
          </p:nvPr>
        </p:nvSpPr>
        <p:spPr>
          <a:xfrm>
            <a:off x="1376363" y="7183438"/>
            <a:ext cx="4213225" cy="8477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45" name="Google Shape;45;p45"/>
          <p:cNvSpPr>
            <a:spLocks noGrp="1"/>
          </p:cNvSpPr>
          <p:nvPr>
            <p:ph type="pic" idx="2"/>
          </p:nvPr>
        </p:nvSpPr>
        <p:spPr>
          <a:xfrm>
            <a:off x="1376363" y="917575"/>
            <a:ext cx="4213225" cy="6156325"/>
          </a:xfrm>
          <a:prstGeom prst="rect">
            <a:avLst/>
          </a:prstGeom>
          <a:noFill/>
          <a:ln>
            <a:noFill/>
          </a:ln>
        </p:spPr>
      </p:sp>
      <p:sp>
        <p:nvSpPr>
          <p:cNvPr id="46" name="Google Shape;46;p45"/>
          <p:cNvSpPr txBox="1">
            <a:spLocks noGrp="1"/>
          </p:cNvSpPr>
          <p:nvPr>
            <p:ph type="body" idx="1"/>
          </p:nvPr>
        </p:nvSpPr>
        <p:spPr>
          <a:xfrm>
            <a:off x="1376363" y="8031163"/>
            <a:ext cx="4213225" cy="12049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p:nvPr/>
        </p:nvSpPr>
        <p:spPr>
          <a:xfrm>
            <a:off x="0" y="10017125"/>
            <a:ext cx="7021513" cy="244475"/>
          </a:xfrm>
          <a:prstGeom prst="rect">
            <a:avLst/>
          </a:prstGeom>
          <a:solidFill>
            <a:srgbClr val="2250E3"/>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36"/>
          <p:cNvSpPr/>
          <p:nvPr/>
        </p:nvSpPr>
        <p:spPr>
          <a:xfrm>
            <a:off x="5887020" y="9749571"/>
            <a:ext cx="841375" cy="2444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00" b="0" i="0" u="none" strike="noStrike" cap="none">
                <a:solidFill>
                  <a:schemeClr val="lt1"/>
                </a:solidFill>
                <a:latin typeface="Monda"/>
                <a:ea typeface="Monda"/>
                <a:cs typeface="Monda"/>
                <a:sym typeface="Monda"/>
              </a:rPr>
              <a:t>　P.</a:t>
            </a:r>
            <a:fld id="{00000000-1234-1234-1234-123412341234}" type="slidenum">
              <a:rPr lang="en-US" sz="1000" b="0" i="0" u="none" strike="noStrike" cap="none">
                <a:solidFill>
                  <a:schemeClr val="lt1"/>
                </a:solidFill>
                <a:latin typeface="Monda"/>
                <a:ea typeface="Monda"/>
                <a:cs typeface="Monda"/>
                <a:sym typeface="Monda"/>
              </a:rPr>
              <a:t>‹#›</a:t>
            </a:fld>
            <a:endParaRPr sz="1000" b="0" i="0" u="none" strike="noStrike" cap="none">
              <a:solidFill>
                <a:schemeClr val="lt1"/>
              </a:solidFill>
              <a:latin typeface="Monda"/>
              <a:ea typeface="Monda"/>
              <a:cs typeface="Monda"/>
              <a:sym typeface="Monda"/>
            </a:endParaRPr>
          </a:p>
        </p:txBody>
      </p:sp>
      <p:sp>
        <p:nvSpPr>
          <p:cNvPr id="12" name="Google Shape;12;p36"/>
          <p:cNvSpPr/>
          <p:nvPr/>
        </p:nvSpPr>
        <p:spPr>
          <a:xfrm>
            <a:off x="0" y="905617"/>
            <a:ext cx="7021513" cy="380039"/>
          </a:xfrm>
          <a:prstGeom prst="rect">
            <a:avLst/>
          </a:prstGeom>
          <a:solidFill>
            <a:srgbClr val="52ADF5"/>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 name="Google Shape;13;p36"/>
          <p:cNvSpPr/>
          <p:nvPr/>
        </p:nvSpPr>
        <p:spPr>
          <a:xfrm>
            <a:off x="6031036" y="10017125"/>
            <a:ext cx="841375"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800" b="0" i="0" u="none" strike="noStrike" cap="none">
                <a:solidFill>
                  <a:schemeClr val="lt1"/>
                </a:solidFill>
                <a:latin typeface="Ubuntu Medium"/>
                <a:ea typeface="Ubuntu Medium"/>
                <a:cs typeface="Ubuntu Medium"/>
                <a:sym typeface="Ubuntu Medium"/>
              </a:rPr>
              <a:t>　P.</a:t>
            </a:r>
            <a:fld id="{00000000-1234-1234-1234-123412341234}" type="slidenum">
              <a:rPr lang="en-US" sz="800" b="0" i="0" u="none" strike="noStrike" cap="none">
                <a:solidFill>
                  <a:schemeClr val="lt1"/>
                </a:solidFill>
                <a:latin typeface="Ubuntu Medium"/>
                <a:ea typeface="Ubuntu Medium"/>
                <a:cs typeface="Ubuntu Medium"/>
                <a:sym typeface="Ubuntu Medium"/>
              </a:rPr>
              <a:t>‹#›</a:t>
            </a:fld>
            <a:endParaRPr sz="800" b="0" i="0" u="none" strike="noStrike" cap="none">
              <a:solidFill>
                <a:schemeClr val="lt1"/>
              </a:solidFill>
              <a:latin typeface="Ubuntu Medium"/>
              <a:ea typeface="Ubuntu Medium"/>
              <a:cs typeface="Ubuntu Medium"/>
              <a:sym typeface="Ubuntu Medium"/>
            </a:endParaRPr>
          </a:p>
        </p:txBody>
      </p:sp>
      <p:pic>
        <p:nvPicPr>
          <p:cNvPr id="14" name="Google Shape;14;p36"/>
          <p:cNvPicPr preferRelativeResize="0"/>
          <p:nvPr/>
        </p:nvPicPr>
        <p:blipFill rotWithShape="1">
          <a:blip r:embed="rId13">
            <a:alphaModFix/>
          </a:blip>
          <a:srcRect/>
          <a:stretch/>
        </p:blipFill>
        <p:spPr>
          <a:xfrm>
            <a:off x="306787" y="10073952"/>
            <a:ext cx="6017813" cy="120356"/>
          </a:xfrm>
          <a:prstGeom prst="rect">
            <a:avLst/>
          </a:prstGeom>
          <a:noFill/>
          <a:ln>
            <a:noFill/>
          </a:ln>
        </p:spPr>
      </p:pic>
      <p:pic>
        <p:nvPicPr>
          <p:cNvPr id="3" name="図 2">
            <a:extLst>
              <a:ext uri="{FF2B5EF4-FFF2-40B4-BE49-F238E27FC236}">
                <a16:creationId xmlns:a16="http://schemas.microsoft.com/office/drawing/2014/main" id="{D12D545B-3C79-E093-63BF-869AFFA24F82}"/>
              </a:ext>
            </a:extLst>
          </p:cNvPr>
          <p:cNvPicPr>
            <a:picLocks noChangeAspect="1"/>
          </p:cNvPicPr>
          <p:nvPr userDrawn="1"/>
        </p:nvPicPr>
        <p:blipFill>
          <a:blip r:embed="rId14"/>
          <a:stretch>
            <a:fillRect/>
          </a:stretch>
        </p:blipFill>
        <p:spPr>
          <a:xfrm>
            <a:off x="0" y="-158"/>
            <a:ext cx="7021513" cy="90577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32">
          <p15:clr>
            <a:srgbClr val="F26B43"/>
          </p15:clr>
        </p15:guide>
        <p15:guide id="2" pos="221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keishicho.metro.tokyo.lg.jp/multilingual/english/traffic_safety/traffic_rules/index.html"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youtube.com/watch?v=Zl5vdaCQMG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keishicho.metro.tokyo.lg.jp/multilingual/english/traffic_safety/traffic_rules/index.html" TargetMode="External"/><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ww.keishicho.metro.tokyo.lg.jp/multilingual/english/traffic_safety/traffic_rules/index.html"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keishicho.metro.tokyo.lg.jp/multilingual/english/traffic_safety/traffic_rules/index.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kohamajapan.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amarys-jtb.jp/wtcs2023_elite/" TargetMode="External"/><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hyperlink" Target="https://amarys-jtb.jp/wtcs2023_elite/" TargetMode="External"/><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hyperlink" Target="https://www.hotel-newgrand.co.jp/englis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hyperlink" Target="https://www.hotel-newgrand.co.jp/english/"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ycac.jp/"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hyperlink" Target="https://ycac.jp/"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67.jpg"/><Relationship Id="rId10" Type="http://schemas.openxmlformats.org/officeDocument/2006/relationships/image" Target="../media/image72.jpg"/><Relationship Id="rId4" Type="http://schemas.openxmlformats.org/officeDocument/2006/relationships/image" Target="../media/image66.png"/><Relationship Id="rId9" Type="http://schemas.openxmlformats.org/officeDocument/2006/relationships/image" Target="../media/image71.jpg"/></Relationships>
</file>

<file path=ppt/slides/_rels/slide51.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67.jpg"/><Relationship Id="rId10" Type="http://schemas.openxmlformats.org/officeDocument/2006/relationships/image" Target="../media/image72.jpg"/><Relationship Id="rId4" Type="http://schemas.openxmlformats.org/officeDocument/2006/relationships/image" Target="../media/image66.png"/><Relationship Id="rId9" Type="http://schemas.openxmlformats.org/officeDocument/2006/relationships/image" Target="../media/image71.jpg"/></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g"/><Relationship Id="rId3" Type="http://schemas.openxmlformats.org/officeDocument/2006/relationships/image" Target="../media/image73.png"/><Relationship Id="rId7" Type="http://schemas.openxmlformats.org/officeDocument/2006/relationships/image" Target="../media/image65.jpg"/><Relationship Id="rId12" Type="http://schemas.openxmlformats.org/officeDocument/2006/relationships/image" Target="../media/image70.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69.jpg"/><Relationship Id="rId5" Type="http://schemas.openxmlformats.org/officeDocument/2006/relationships/image" Target="../media/image75.png"/><Relationship Id="rId10" Type="http://schemas.openxmlformats.org/officeDocument/2006/relationships/image" Target="../media/image68.jpg"/><Relationship Id="rId4" Type="http://schemas.openxmlformats.org/officeDocument/2006/relationships/image" Target="../media/image74.png"/><Relationship Id="rId9" Type="http://schemas.openxmlformats.org/officeDocument/2006/relationships/image" Target="../media/image67.jp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g"/><Relationship Id="rId3" Type="http://schemas.openxmlformats.org/officeDocument/2006/relationships/image" Target="../media/image73.png"/><Relationship Id="rId7" Type="http://schemas.openxmlformats.org/officeDocument/2006/relationships/image" Target="../media/image65.jpg"/><Relationship Id="rId12"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69.jpg"/><Relationship Id="rId5" Type="http://schemas.openxmlformats.org/officeDocument/2006/relationships/image" Target="../media/image75.png"/><Relationship Id="rId10" Type="http://schemas.openxmlformats.org/officeDocument/2006/relationships/image" Target="../media/image68.jpg"/><Relationship Id="rId4" Type="http://schemas.openxmlformats.org/officeDocument/2006/relationships/image" Target="../media/image74.png"/><Relationship Id="rId9" Type="http://schemas.openxmlformats.org/officeDocument/2006/relationships/image" Target="../media/image67.jpg"/></Relationships>
</file>

<file path=ppt/slides/_rels/slide5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77.png"/><Relationship Id="rId7" Type="http://schemas.openxmlformats.org/officeDocument/2006/relationships/image" Target="../media/image68.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74.png"/><Relationship Id="rId9" Type="http://schemas.openxmlformats.org/officeDocument/2006/relationships/image" Target="../media/image71.jpg"/></Relationships>
</file>

<file path=ppt/slides/_rels/slide5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77.png"/><Relationship Id="rId7"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74.png"/><Relationship Id="rId9" Type="http://schemas.openxmlformats.org/officeDocument/2006/relationships/image" Target="../media/image71.jpg"/></Relationships>
</file>

<file path=ppt/slides/_rels/slide56.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78.png"/><Relationship Id="rId7" Type="http://schemas.openxmlformats.org/officeDocument/2006/relationships/image" Target="../media/image70.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74.png"/><Relationship Id="rId9" Type="http://schemas.openxmlformats.org/officeDocument/2006/relationships/image" Target="../media/image72.jpg"/></Relationships>
</file>

<file path=ppt/slides/_rels/slide5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78.png"/><Relationship Id="rId7"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74.png"/><Relationship Id="rId9" Type="http://schemas.openxmlformats.org/officeDocument/2006/relationships/image" Target="../media/image72.jp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mofa.go.jp/j_info/visit/visa/process/short.html" TargetMode="Externa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mofa.go.jp/about/emb_cons/mofaserv.html" TargetMode="External"/><Relationship Id="rId4" Type="http://schemas.openxmlformats.org/officeDocument/2006/relationships/hyperlink" Target="https://www.mofa.go.jp/j_info/visit/visa/short/novisa.html" TargetMode="External"/><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61.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90.emf"/></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mofa.go.jp/j_info/visit/visa/process/short.html"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mofa.go.jp/about/emb_cons/mofaserv.html" TargetMode="External"/><Relationship Id="rId4" Type="http://schemas.openxmlformats.org/officeDocument/2006/relationships/hyperlink" Target="https://www.mofa.go.jp/j_info/visit/visa/short/novisa.html" TargetMode="Externa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1" descr="ダイアグラム が含まれている画像&#10;&#10;自動的に生成された説明"/>
          <p:cNvPicPr preferRelativeResize="0"/>
          <p:nvPr/>
        </p:nvPicPr>
        <p:blipFill rotWithShape="1">
          <a:blip r:embed="rId3">
            <a:alphaModFix/>
          </a:blip>
          <a:srcRect/>
          <a:stretch/>
        </p:blipFill>
        <p:spPr>
          <a:xfrm>
            <a:off x="-60960" y="-30331"/>
            <a:ext cx="7126224" cy="10297393"/>
          </a:xfrm>
          <a:prstGeom prst="rect">
            <a:avLst/>
          </a:prstGeom>
          <a:noFill/>
          <a:ln>
            <a:noFill/>
          </a:ln>
        </p:spPr>
      </p:pic>
      <p:sp>
        <p:nvSpPr>
          <p:cNvPr id="2" name="テキスト ボックス 1">
            <a:extLst>
              <a:ext uri="{FF2B5EF4-FFF2-40B4-BE49-F238E27FC236}">
                <a16:creationId xmlns:a16="http://schemas.microsoft.com/office/drawing/2014/main" id="{6C2BB49F-A310-6E91-9E9F-20B1BD06CD57}"/>
              </a:ext>
            </a:extLst>
          </p:cNvPr>
          <p:cNvSpPr txBox="1"/>
          <p:nvPr/>
        </p:nvSpPr>
        <p:spPr>
          <a:xfrm>
            <a:off x="5052448" y="9012265"/>
            <a:ext cx="1596326" cy="261610"/>
          </a:xfrm>
          <a:prstGeom prst="rect">
            <a:avLst/>
          </a:prstGeom>
          <a:noFill/>
        </p:spPr>
        <p:txBody>
          <a:bodyPr wrap="square" rtlCol="0">
            <a:spAutoFit/>
          </a:bodyPr>
          <a:lstStyle/>
          <a:p>
            <a:pPr algn="r"/>
            <a:r>
              <a:rPr kumimoji="1" lang="en-US" altLang="ja-JP" sz="1100" dirty="0">
                <a:solidFill>
                  <a:srgbClr val="2250E3"/>
                </a:solidFill>
                <a:latin typeface="Ubuntu Medium" panose="020B0604030602030204" pitchFamily="34" charset="0"/>
              </a:rPr>
              <a:t>Issued</a:t>
            </a:r>
            <a:r>
              <a:rPr kumimoji="1" lang="ja-JP" altLang="en-US" sz="1100" dirty="0">
                <a:solidFill>
                  <a:srgbClr val="2250E3"/>
                </a:solidFill>
                <a:latin typeface="Ubuntu Medium" panose="020B0604030602030204" pitchFamily="34" charset="0"/>
              </a:rPr>
              <a:t> </a:t>
            </a:r>
            <a:r>
              <a:rPr kumimoji="1" lang="en-US" altLang="ja-JP" sz="1100" dirty="0">
                <a:solidFill>
                  <a:srgbClr val="2250E3"/>
                </a:solidFill>
                <a:latin typeface="Ubuntu Medium" panose="020B0604030602030204" pitchFamily="34" charset="0"/>
              </a:rPr>
              <a:t>8</a:t>
            </a:r>
            <a:r>
              <a:rPr kumimoji="1" lang="en-US" altLang="ja-JP" sz="1100" baseline="30000" dirty="0">
                <a:solidFill>
                  <a:srgbClr val="2250E3"/>
                </a:solidFill>
                <a:latin typeface="Ubuntu Medium" panose="020B0604030602030204" pitchFamily="34" charset="0"/>
              </a:rPr>
              <a:t>th</a:t>
            </a:r>
            <a:r>
              <a:rPr kumimoji="1" lang="ja-JP" altLang="en-US" sz="1100" dirty="0">
                <a:solidFill>
                  <a:srgbClr val="2250E3"/>
                </a:solidFill>
                <a:latin typeface="Ubuntu Medium" panose="020B0604030602030204" pitchFamily="34" charset="0"/>
              </a:rPr>
              <a:t> </a:t>
            </a:r>
            <a:r>
              <a:rPr kumimoji="1" lang="en-US" altLang="ja-JP" sz="1100" dirty="0">
                <a:solidFill>
                  <a:srgbClr val="2250E3"/>
                </a:solidFill>
                <a:latin typeface="Ubuntu Medium" panose="020B0604030602030204" pitchFamily="34" charset="0"/>
              </a:rPr>
              <a:t>April</a:t>
            </a:r>
            <a:r>
              <a:rPr kumimoji="1" lang="ja-JP" altLang="en-US" sz="1100" dirty="0">
                <a:solidFill>
                  <a:srgbClr val="2250E3"/>
                </a:solidFill>
                <a:latin typeface="Ubuntu Medium" panose="020B0604030602030204" pitchFamily="34" charset="0"/>
              </a:rPr>
              <a:t> </a:t>
            </a:r>
            <a:r>
              <a:rPr kumimoji="1" lang="en-US" altLang="ja-JP" sz="1100" dirty="0">
                <a:solidFill>
                  <a:srgbClr val="2250E3"/>
                </a:solidFill>
                <a:latin typeface="Ubuntu Medium" panose="020B0604030602030204" pitchFamily="34" charset="0"/>
              </a:rPr>
              <a:t>2023</a:t>
            </a:r>
            <a:endParaRPr kumimoji="1" lang="ja-JP" altLang="en-US" sz="1100" dirty="0">
              <a:solidFill>
                <a:srgbClr val="2250E3"/>
              </a:solidFill>
              <a:latin typeface="Ubuntu Medium" panose="020B0604030602030204" pitchFamily="34" charset="0"/>
            </a:endParaRPr>
          </a:p>
        </p:txBody>
      </p:sp>
      <p:sp>
        <p:nvSpPr>
          <p:cNvPr id="3" name="正方形/長方形 2">
            <a:extLst>
              <a:ext uri="{FF2B5EF4-FFF2-40B4-BE49-F238E27FC236}">
                <a16:creationId xmlns:a16="http://schemas.microsoft.com/office/drawing/2014/main" id="{90057A1E-5083-E663-E8E1-0059285325CE}"/>
              </a:ext>
            </a:extLst>
          </p:cNvPr>
          <p:cNvSpPr/>
          <p:nvPr/>
        </p:nvSpPr>
        <p:spPr>
          <a:xfrm>
            <a:off x="2981840" y="6813331"/>
            <a:ext cx="3685661" cy="24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rgbClr val="2250E3"/>
                </a:solidFill>
                <a:latin typeface="Ubuntu Medium" panose="020B0604030602030204" pitchFamily="34" charset="0"/>
                <a:ea typeface="HGS創英角ｺﾞｼｯｸUB" panose="020B0900000000000000" pitchFamily="50" charset="-128"/>
              </a:rPr>
              <a:t>Athletes</a:t>
            </a:r>
            <a:r>
              <a:rPr kumimoji="1" lang="ja-JP" altLang="en-US" sz="3200" dirty="0">
                <a:solidFill>
                  <a:srgbClr val="2250E3"/>
                </a:solidFill>
                <a:latin typeface="Ubuntu Medium" panose="020B0604030602030204" pitchFamily="34" charset="0"/>
                <a:ea typeface="HGS創英角ｺﾞｼｯｸUB" panose="020B0900000000000000" pitchFamily="50" charset="-128"/>
              </a:rPr>
              <a:t> </a:t>
            </a:r>
            <a:r>
              <a:rPr kumimoji="1" lang="en-US" altLang="ja-JP" sz="3200" dirty="0">
                <a:solidFill>
                  <a:srgbClr val="2250E3"/>
                </a:solidFill>
                <a:latin typeface="Ubuntu Medium" panose="020B0604030602030204" pitchFamily="34" charset="0"/>
                <a:ea typeface="HGS創英角ｺﾞｼｯｸUB" panose="020B0900000000000000" pitchFamily="50" charset="-128"/>
              </a:rPr>
              <a:t>Guide</a:t>
            </a:r>
            <a:endParaRPr kumimoji="1" lang="ja-JP" altLang="en-US" sz="3200" dirty="0">
              <a:solidFill>
                <a:srgbClr val="2250E3"/>
              </a:solidFill>
              <a:latin typeface="Ubuntu Medium" panose="020B0604030602030204" pitchFamily="34" charset="0"/>
              <a:ea typeface="HGS創英角ｺﾞｼｯｸUB" panose="020B0900000000000000" pitchFamily="50" charset="-128"/>
            </a:endParaRPr>
          </a:p>
          <a:p>
            <a:r>
              <a:rPr kumimoji="1" lang="ja-JP" altLang="en-US" sz="2800" dirty="0">
                <a:solidFill>
                  <a:srgbClr val="2250E3"/>
                </a:solidFill>
                <a:latin typeface="HGS創英角ｺﾞｼｯｸUB" panose="020B0900000000000000" pitchFamily="50" charset="-128"/>
                <a:ea typeface="HGS創英角ｺﾞｼｯｸUB" panose="020B0900000000000000" pitchFamily="50" charset="-128"/>
              </a:rPr>
              <a:t>アスリートガイド</a:t>
            </a:r>
          </a:p>
          <a:p>
            <a:pPr>
              <a:lnSpc>
                <a:spcPct val="150000"/>
              </a:lnSpc>
            </a:pPr>
            <a:r>
              <a:rPr kumimoji="1" lang="en-US" altLang="ja-JP" sz="1050" dirty="0">
                <a:solidFill>
                  <a:srgbClr val="2250E3"/>
                </a:solidFill>
                <a:latin typeface="Ubuntu Medium" panose="020B0604030602030204" pitchFamily="34" charset="0"/>
                <a:ea typeface="HGS創英角ｺﾞｼｯｸUB" panose="020B0900000000000000" pitchFamily="50" charset="-128"/>
              </a:rPr>
              <a:t>2023</a:t>
            </a:r>
            <a:r>
              <a:rPr kumimoji="1" lang="ja-JP" altLang="en-US" sz="105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50" dirty="0">
                <a:solidFill>
                  <a:srgbClr val="2250E3"/>
                </a:solidFill>
                <a:latin typeface="Ubuntu Medium" panose="020B0604030602030204" pitchFamily="34" charset="0"/>
                <a:ea typeface="HGS創英角ｺﾞｼｯｸUB" panose="020B0900000000000000" pitchFamily="50" charset="-128"/>
              </a:rPr>
              <a:t>world</a:t>
            </a:r>
            <a:r>
              <a:rPr kumimoji="1" lang="ja-JP" altLang="en-US" sz="105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50" dirty="0">
                <a:solidFill>
                  <a:srgbClr val="2250E3"/>
                </a:solidFill>
                <a:latin typeface="Ubuntu Medium" panose="020B0604030602030204" pitchFamily="34" charset="0"/>
                <a:ea typeface="HGS創英角ｺﾞｼｯｸUB" panose="020B0900000000000000" pitchFamily="50" charset="-128"/>
              </a:rPr>
              <a:t>Triathlon</a:t>
            </a:r>
            <a:r>
              <a:rPr kumimoji="1" lang="ja-JP" altLang="en-US" sz="105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50" dirty="0">
                <a:solidFill>
                  <a:srgbClr val="2250E3"/>
                </a:solidFill>
                <a:latin typeface="Ubuntu Medium" panose="020B0604030602030204" pitchFamily="34" charset="0"/>
                <a:ea typeface="HGS創英角ｺﾞｼｯｸUB" panose="020B0900000000000000" pitchFamily="50" charset="-128"/>
              </a:rPr>
              <a:t>Championship</a:t>
            </a:r>
            <a:r>
              <a:rPr kumimoji="1" lang="ja-JP" altLang="en-US" sz="105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50" dirty="0">
                <a:solidFill>
                  <a:srgbClr val="2250E3"/>
                </a:solidFill>
                <a:latin typeface="Ubuntu Medium" panose="020B0604030602030204" pitchFamily="34" charset="0"/>
                <a:ea typeface="HGS創英角ｺﾞｼｯｸUB" panose="020B0900000000000000" pitchFamily="50" charset="-128"/>
              </a:rPr>
              <a:t>series</a:t>
            </a:r>
            <a:r>
              <a:rPr kumimoji="1" lang="ja-JP" altLang="en-US" sz="105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50" dirty="0">
                <a:solidFill>
                  <a:srgbClr val="2250E3"/>
                </a:solidFill>
                <a:latin typeface="Ubuntu Medium" panose="020B0604030602030204" pitchFamily="34" charset="0"/>
                <a:ea typeface="HGS創英角ｺﾞｼｯｸUB" panose="020B0900000000000000" pitchFamily="50" charset="-128"/>
              </a:rPr>
              <a:t>Yokohama</a:t>
            </a:r>
          </a:p>
          <a:p>
            <a:pPr>
              <a:lnSpc>
                <a:spcPts val="800"/>
              </a:lnSpc>
            </a:pP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2023</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 世界トライアスロン･チャンピオンシップ･シリーズ</a:t>
            </a:r>
          </a:p>
          <a:p>
            <a:pPr>
              <a:lnSpc>
                <a:spcPts val="1000"/>
              </a:lnSpc>
            </a:pP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横浜</a:t>
            </a:r>
          </a:p>
          <a:p>
            <a:pPr>
              <a:lnSpc>
                <a:spcPct val="150000"/>
              </a:lnSpc>
            </a:pPr>
            <a:r>
              <a:rPr kumimoji="1" lang="en-US" altLang="ja-JP" sz="1050" dirty="0">
                <a:solidFill>
                  <a:srgbClr val="2250E3"/>
                </a:solidFill>
                <a:latin typeface="Ubuntu Medium" panose="020B0604030602030204" pitchFamily="34" charset="0"/>
                <a:ea typeface="HGS創英角ｺﾞｼｯｸUB" panose="020B0900000000000000" pitchFamily="50" charset="-128"/>
              </a:rPr>
              <a:t>13-14</a:t>
            </a:r>
            <a:r>
              <a:rPr kumimoji="1" lang="ja-JP" altLang="en-US" sz="105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50" dirty="0">
                <a:solidFill>
                  <a:srgbClr val="2250E3"/>
                </a:solidFill>
                <a:latin typeface="Ubuntu Medium" panose="020B0604030602030204" pitchFamily="34" charset="0"/>
                <a:ea typeface="HGS創英角ｺﾞｼｯｸUB" panose="020B0900000000000000" pitchFamily="50" charset="-128"/>
              </a:rPr>
              <a:t>MAY</a:t>
            </a:r>
            <a:r>
              <a:rPr kumimoji="1" lang="ja-JP" altLang="en-US" sz="105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50" dirty="0">
                <a:solidFill>
                  <a:srgbClr val="2250E3"/>
                </a:solidFill>
                <a:latin typeface="Ubuntu Medium" panose="020B0604030602030204" pitchFamily="34" charset="0"/>
                <a:ea typeface="HGS創英角ｺﾞｼｯｸUB" panose="020B0900000000000000" pitchFamily="50" charset="-128"/>
              </a:rPr>
              <a:t>2023</a:t>
            </a:r>
          </a:p>
          <a:p>
            <a:pPr>
              <a:lnSpc>
                <a:spcPts val="1000"/>
              </a:lnSpc>
            </a:pP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2023</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年</a:t>
            </a: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5</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月</a:t>
            </a: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13-14</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日</a:t>
            </a:r>
          </a:p>
          <a:p>
            <a:pPr algn="r"/>
            <a:r>
              <a:rPr kumimoji="1" lang="en-US" altLang="ja-JP" sz="1000" dirty="0">
                <a:solidFill>
                  <a:srgbClr val="2250E3"/>
                </a:solidFill>
                <a:latin typeface="Ubuntu Medium" panose="020B0604030602030204" pitchFamily="34" charset="0"/>
              </a:rPr>
              <a:t>Updated</a:t>
            </a:r>
            <a:r>
              <a:rPr kumimoji="1" lang="ja-JP" altLang="en-US" sz="1000" dirty="0">
                <a:solidFill>
                  <a:srgbClr val="2250E3"/>
                </a:solidFill>
                <a:latin typeface="Ubuntu Medium" panose="020B0604030602030204" pitchFamily="34" charset="0"/>
              </a:rPr>
              <a:t> </a:t>
            </a:r>
            <a:r>
              <a:rPr kumimoji="1" lang="en-US" altLang="ja-JP" sz="1000" dirty="0">
                <a:solidFill>
                  <a:srgbClr val="2250E3"/>
                </a:solidFill>
                <a:latin typeface="Ubuntu Medium" panose="020B0604030602030204" pitchFamily="34" charset="0"/>
              </a:rPr>
              <a:t>20</a:t>
            </a:r>
            <a:r>
              <a:rPr kumimoji="1" lang="en-US" altLang="ja-JP" sz="1000" baseline="30000" dirty="0">
                <a:solidFill>
                  <a:srgbClr val="2250E3"/>
                </a:solidFill>
                <a:latin typeface="Ubuntu Medium" panose="020B0604030602030204" pitchFamily="34" charset="0"/>
              </a:rPr>
              <a:t>th</a:t>
            </a:r>
            <a:r>
              <a:rPr kumimoji="1" lang="ja-JP" altLang="en-US" sz="1000" dirty="0">
                <a:solidFill>
                  <a:srgbClr val="2250E3"/>
                </a:solidFill>
                <a:latin typeface="Ubuntu Medium" panose="020B0604030602030204" pitchFamily="34" charset="0"/>
              </a:rPr>
              <a:t> </a:t>
            </a:r>
            <a:r>
              <a:rPr kumimoji="1" lang="en-US" altLang="ja-JP" sz="1000" dirty="0">
                <a:solidFill>
                  <a:srgbClr val="2250E3"/>
                </a:solidFill>
                <a:latin typeface="Ubuntu Medium" panose="020B0604030602030204" pitchFamily="34" charset="0"/>
              </a:rPr>
              <a:t>April</a:t>
            </a:r>
            <a:r>
              <a:rPr kumimoji="1" lang="ja-JP" altLang="en-US" sz="1000" dirty="0">
                <a:solidFill>
                  <a:srgbClr val="2250E3"/>
                </a:solidFill>
                <a:latin typeface="Ubuntu Medium" panose="020B0604030602030204" pitchFamily="34" charset="0"/>
              </a:rPr>
              <a:t> </a:t>
            </a:r>
            <a:r>
              <a:rPr kumimoji="1" lang="en-US" altLang="ja-JP" sz="1000" dirty="0">
                <a:solidFill>
                  <a:srgbClr val="2250E3"/>
                </a:solidFill>
                <a:latin typeface="Ubuntu Medium" panose="020B0604030602030204" pitchFamily="34" charset="0"/>
              </a:rPr>
              <a:t>2023</a:t>
            </a:r>
          </a:p>
          <a:p>
            <a:pPr algn="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2023</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年</a:t>
            </a: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4</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月</a:t>
            </a: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20</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日更新</a:t>
            </a:r>
            <a:endParaRPr kumimoji="1" lang="ja-JP" altLang="en-US" sz="1000" dirty="0">
              <a:solidFill>
                <a:srgbClr val="2250E3"/>
              </a:solidFill>
              <a:latin typeface="Ubuntu Medium" panose="020B0604030602030204" pitchFamily="34" charset="0"/>
              <a:ea typeface="HGS創英角ｺﾞｼｯｸUB" panose="020B0900000000000000" pitchFamily="50" charset="-128"/>
            </a:endParaRPr>
          </a:p>
          <a:p>
            <a:pPr algn="r">
              <a:lnSpc>
                <a:spcPct val="150000"/>
              </a:lnSpc>
            </a:pPr>
            <a:r>
              <a:rPr kumimoji="1" lang="en-US" altLang="ja-JP" sz="1000" dirty="0">
                <a:solidFill>
                  <a:srgbClr val="2250E3"/>
                </a:solidFill>
                <a:latin typeface="Ubuntu Medium" panose="020B0604030602030204" pitchFamily="34" charset="0"/>
                <a:ea typeface="HGS創英角ｺﾞｼｯｸUB" panose="020B0900000000000000" pitchFamily="50" charset="-128"/>
              </a:rPr>
              <a:t>Issued</a:t>
            </a:r>
            <a:r>
              <a:rPr kumimoji="1" lang="ja-JP" altLang="en-US" sz="100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00" dirty="0">
                <a:solidFill>
                  <a:srgbClr val="2250E3"/>
                </a:solidFill>
                <a:latin typeface="Ubuntu Medium" panose="020B0604030602030204" pitchFamily="34" charset="0"/>
                <a:ea typeface="HGS創英角ｺﾞｼｯｸUB" panose="020B0900000000000000" pitchFamily="50" charset="-128"/>
              </a:rPr>
              <a:t>8</a:t>
            </a:r>
            <a:r>
              <a:rPr kumimoji="1" lang="en-US" altLang="ja-JP" sz="1000" baseline="30000" dirty="0">
                <a:solidFill>
                  <a:srgbClr val="2250E3"/>
                </a:solidFill>
                <a:latin typeface="Ubuntu Medium" panose="020B0604030602030204" pitchFamily="34" charset="0"/>
                <a:ea typeface="HGS創英角ｺﾞｼｯｸUB" panose="020B0900000000000000" pitchFamily="50" charset="-128"/>
              </a:rPr>
              <a:t>th</a:t>
            </a:r>
            <a:r>
              <a:rPr kumimoji="1" lang="ja-JP" altLang="en-US" sz="100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00" dirty="0">
                <a:solidFill>
                  <a:srgbClr val="2250E3"/>
                </a:solidFill>
                <a:latin typeface="Ubuntu Medium" panose="020B0604030602030204" pitchFamily="34" charset="0"/>
                <a:ea typeface="HGS創英角ｺﾞｼｯｸUB" panose="020B0900000000000000" pitchFamily="50" charset="-128"/>
              </a:rPr>
              <a:t>April</a:t>
            </a:r>
            <a:r>
              <a:rPr kumimoji="1" lang="ja-JP" altLang="en-US" sz="1000" dirty="0">
                <a:solidFill>
                  <a:srgbClr val="2250E3"/>
                </a:solidFill>
                <a:latin typeface="Ubuntu Medium" panose="020B0604030602030204" pitchFamily="34" charset="0"/>
                <a:ea typeface="HGS創英角ｺﾞｼｯｸUB" panose="020B0900000000000000" pitchFamily="50" charset="-128"/>
              </a:rPr>
              <a:t> </a:t>
            </a:r>
            <a:r>
              <a:rPr kumimoji="1" lang="en-US" altLang="ja-JP" sz="1000" dirty="0">
                <a:solidFill>
                  <a:srgbClr val="2250E3"/>
                </a:solidFill>
                <a:latin typeface="Ubuntu Medium" panose="020B0604030602030204" pitchFamily="34" charset="0"/>
                <a:ea typeface="HGS創英角ｺﾞｼｯｸUB" panose="020B0900000000000000" pitchFamily="50" charset="-128"/>
              </a:rPr>
              <a:t>2023</a:t>
            </a:r>
            <a:endParaRPr kumimoji="1" lang="ja-JP" altLang="en-US" sz="1000" dirty="0">
              <a:solidFill>
                <a:srgbClr val="2250E3"/>
              </a:solidFill>
              <a:latin typeface="Ubuntu Medium" panose="020B0604030602030204" pitchFamily="34" charset="0"/>
              <a:ea typeface="HGS創英角ｺﾞｼｯｸUB" panose="020B0900000000000000" pitchFamily="50" charset="-128"/>
            </a:endParaRPr>
          </a:p>
          <a:p>
            <a:pPr algn="r">
              <a:lnSpc>
                <a:spcPts val="800"/>
              </a:lnSpc>
            </a:pP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2023</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年</a:t>
            </a: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4</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月</a:t>
            </a:r>
            <a:r>
              <a:rPr kumimoji="1" lang="en-US" altLang="ja-JP" sz="1000" dirty="0">
                <a:solidFill>
                  <a:srgbClr val="2250E3"/>
                </a:solidFill>
                <a:latin typeface="HGS創英角ｺﾞｼｯｸUB" panose="020B0900000000000000" pitchFamily="50" charset="-128"/>
                <a:ea typeface="HGS創英角ｺﾞｼｯｸUB" panose="020B0900000000000000" pitchFamily="50" charset="-128"/>
              </a:rPr>
              <a:t>8</a:t>
            </a:r>
            <a:r>
              <a:rPr kumimoji="1" lang="ja-JP" altLang="en-US" sz="1000" dirty="0">
                <a:solidFill>
                  <a:srgbClr val="2250E3"/>
                </a:solidFill>
                <a:latin typeface="HGS創英角ｺﾞｼｯｸUB" panose="020B0900000000000000" pitchFamily="50" charset="-128"/>
                <a:ea typeface="HGS創英角ｺﾞｼｯｸUB" panose="020B0900000000000000" pitchFamily="50" charset="-128"/>
              </a:rPr>
              <a:t>日発行</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txBox="1"/>
          <p:nvPr/>
        </p:nvSpPr>
        <p:spPr>
          <a:xfrm>
            <a:off x="810455" y="1458392"/>
            <a:ext cx="6012669" cy="8386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Black"/>
                <a:ea typeface="Arial Black"/>
                <a:cs typeface="Arial Black"/>
                <a:sym typeface="Arial Black"/>
              </a:rPr>
              <a:t>TRAFFIC RULES IN JAPAN</a:t>
            </a:r>
            <a:endParaRPr sz="105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You can find basic Japan’s traffic rules as below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“Traffic Safety Guidelines for Pedestrians and Cyclists”, by National Police Agency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https://www.npa.go.jp/koutsuu/kikaku/trafficsafety/traffic_safety_en.pdf</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“Stick to the rules Enjoy Japan” (English, video)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https://www.youtube.com/watch?v=Zl5vdaCQMG4</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 From April</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2023 onwards, tandem bicycle are allowed on public road,</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in the Kanagawa Prefecture.</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sz="1050" b="0" i="0" u="none" strike="noStrike" cap="none" dirty="0">
                <a:solidFill>
                  <a:srgbClr val="FF0000"/>
                </a:solidFill>
                <a:latin typeface="Arial"/>
                <a:ea typeface="Arial"/>
                <a:cs typeface="Arial"/>
                <a:sym typeface="Arial"/>
              </a:rPr>
              <a:t>※ Please note that Hand Cycle or Competitive Wheelchair </a:t>
            </a:r>
            <a:r>
              <a:rPr lang="en-US" altLang="ja-JP" sz="1050" b="0" i="0" u="none" strike="noStrike" cap="none" dirty="0">
                <a:solidFill>
                  <a:srgbClr val="FF0000"/>
                </a:solidFill>
                <a:latin typeface="Arial"/>
                <a:ea typeface="Arial"/>
                <a:cs typeface="Arial"/>
                <a:sym typeface="Arial"/>
              </a:rPr>
              <a:t>are</a:t>
            </a:r>
            <a:r>
              <a:rPr lang="en-US" sz="1050" b="0" i="0" u="none" strike="noStrike" cap="none" dirty="0">
                <a:solidFill>
                  <a:srgbClr val="FF0000"/>
                </a:solidFill>
                <a:latin typeface="Arial"/>
                <a:ea typeface="Arial"/>
                <a:cs typeface="Arial"/>
                <a:sym typeface="Arial"/>
              </a:rPr>
              <a:t> still NOT allowed</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F0000"/>
                </a:solidFill>
                <a:latin typeface="Arial"/>
                <a:ea typeface="Arial"/>
                <a:cs typeface="Arial"/>
                <a:sym typeface="Arial"/>
              </a:rPr>
              <a:t>	    on public road</a:t>
            </a:r>
            <a:r>
              <a:rPr lang="en-US" altLang="ja-JP" sz="1050" b="0" i="0" u="none" strike="noStrike" cap="none" dirty="0">
                <a:solidFill>
                  <a:srgbClr val="FF0000"/>
                </a:solidFill>
                <a:latin typeface="Arial"/>
                <a:ea typeface="Arial"/>
                <a:cs typeface="Arial"/>
                <a:sym typeface="Arial"/>
              </a:rPr>
              <a:t>s</a:t>
            </a:r>
            <a:r>
              <a:rPr lang="en-US" sz="1050" b="0" i="0" u="none" strike="noStrike" cap="none" dirty="0">
                <a:solidFill>
                  <a:srgbClr val="FF0000"/>
                </a:solidFill>
                <a:latin typeface="Arial"/>
                <a:ea typeface="Arial"/>
                <a:cs typeface="Arial"/>
                <a:sym typeface="Arial"/>
              </a:rPr>
              <a:t>. </a:t>
            </a:r>
            <a:endParaRPr sz="1050" b="0" i="0" u="none" strike="noStrike" cap="none" dirty="0">
              <a:solidFill>
                <a:srgbClr val="FF0000"/>
              </a:solidFill>
              <a:latin typeface="Arial"/>
              <a:ea typeface="Arial"/>
              <a:cs typeface="Arial"/>
              <a:sym typeface="Arial"/>
            </a:endParaRPr>
          </a:p>
        </p:txBody>
      </p:sp>
      <p:pic>
        <p:nvPicPr>
          <p:cNvPr id="101" name="Google Shape;101;p7"/>
          <p:cNvPicPr preferRelativeResize="0"/>
          <p:nvPr/>
        </p:nvPicPr>
        <p:blipFill rotWithShape="1">
          <a:blip r:embed="rId5">
            <a:alphaModFix/>
          </a:blip>
          <a:srcRect/>
          <a:stretch/>
        </p:blipFill>
        <p:spPr>
          <a:xfrm>
            <a:off x="5526980" y="2731596"/>
            <a:ext cx="752168" cy="752168"/>
          </a:xfrm>
          <a:prstGeom prst="rect">
            <a:avLst/>
          </a:prstGeom>
          <a:noFill/>
          <a:ln>
            <a:noFill/>
          </a:ln>
        </p:spPr>
      </p:pic>
      <p:cxnSp>
        <p:nvCxnSpPr>
          <p:cNvPr id="102" name="Google Shape;102;p7"/>
          <p:cNvCxnSpPr/>
          <p:nvPr/>
        </p:nvCxnSpPr>
        <p:spPr>
          <a:xfrm>
            <a:off x="4878908" y="3019628"/>
            <a:ext cx="504056" cy="0"/>
          </a:xfrm>
          <a:prstGeom prst="straightConnector1">
            <a:avLst/>
          </a:prstGeom>
          <a:solidFill>
            <a:schemeClr val="accent1"/>
          </a:solidFill>
          <a:ln w="9525" cap="flat" cmpd="sng">
            <a:solidFill>
              <a:schemeClr val="dk1"/>
            </a:solidFill>
            <a:prstDash val="dash"/>
            <a:round/>
            <a:headEnd type="none" w="sm" len="sm"/>
            <a:tailEnd type="triangle" w="med" len="med"/>
          </a:ln>
        </p:spPr>
      </p:cxnSp>
      <p:grpSp>
        <p:nvGrpSpPr>
          <p:cNvPr id="103" name="Google Shape;103;p7"/>
          <p:cNvGrpSpPr/>
          <p:nvPr/>
        </p:nvGrpSpPr>
        <p:grpSpPr>
          <a:xfrm>
            <a:off x="1134492" y="6405037"/>
            <a:ext cx="1296144" cy="752168"/>
            <a:chOff x="1134492" y="3275572"/>
            <a:chExt cx="1296144" cy="752168"/>
          </a:xfrm>
        </p:grpSpPr>
        <p:pic>
          <p:nvPicPr>
            <p:cNvPr id="104" name="Google Shape;104;p7"/>
            <p:cNvPicPr preferRelativeResize="0"/>
            <p:nvPr/>
          </p:nvPicPr>
          <p:blipFill rotWithShape="1">
            <a:blip r:embed="rId6">
              <a:alphaModFix/>
            </a:blip>
            <a:srcRect/>
            <a:stretch/>
          </p:blipFill>
          <p:spPr>
            <a:xfrm>
              <a:off x="1134492" y="3275572"/>
              <a:ext cx="752168" cy="752168"/>
            </a:xfrm>
            <a:prstGeom prst="rect">
              <a:avLst/>
            </a:prstGeom>
            <a:noFill/>
            <a:ln>
              <a:noFill/>
            </a:ln>
          </p:spPr>
        </p:pic>
        <p:cxnSp>
          <p:nvCxnSpPr>
            <p:cNvPr id="105" name="Google Shape;105;p7"/>
            <p:cNvCxnSpPr/>
            <p:nvPr/>
          </p:nvCxnSpPr>
          <p:spPr>
            <a:xfrm rot="10800000">
              <a:off x="1926580" y="3883724"/>
              <a:ext cx="504056" cy="0"/>
            </a:xfrm>
            <a:prstGeom prst="straightConnector1">
              <a:avLst/>
            </a:prstGeom>
            <a:solidFill>
              <a:schemeClr val="accent1"/>
            </a:solidFill>
            <a:ln w="9525" cap="flat" cmpd="sng">
              <a:solidFill>
                <a:schemeClr val="dk1"/>
              </a:solidFill>
              <a:prstDash val="dash"/>
              <a:round/>
              <a:headEnd type="none" w="sm" len="sm"/>
              <a:tailEnd type="triangle" w="med" len="med"/>
            </a:ln>
          </p:spPr>
        </p:cxnSp>
      </p:grpSp>
      <p:pic>
        <p:nvPicPr>
          <p:cNvPr id="106" name="Google Shape;106;p7"/>
          <p:cNvPicPr preferRelativeResize="0"/>
          <p:nvPr/>
        </p:nvPicPr>
        <p:blipFill rotWithShape="1">
          <a:blip r:embed="rId7">
            <a:alphaModFix/>
          </a:blip>
          <a:srcRect/>
          <a:stretch/>
        </p:blipFill>
        <p:spPr>
          <a:xfrm>
            <a:off x="2221986" y="3240200"/>
            <a:ext cx="2577539" cy="2853171"/>
          </a:xfrm>
          <a:prstGeom prst="rect">
            <a:avLst/>
          </a:prstGeom>
          <a:noFill/>
          <a:ln>
            <a:noFill/>
          </a:ln>
        </p:spPr>
      </p:pic>
      <p:pic>
        <p:nvPicPr>
          <p:cNvPr id="107" name="Google Shape;107;p7"/>
          <p:cNvPicPr preferRelativeResize="0"/>
          <p:nvPr/>
        </p:nvPicPr>
        <p:blipFill rotWithShape="1">
          <a:blip r:embed="rId8">
            <a:alphaModFix/>
          </a:blip>
          <a:srcRect/>
          <a:stretch/>
        </p:blipFill>
        <p:spPr>
          <a:xfrm>
            <a:off x="2169985" y="7159491"/>
            <a:ext cx="2677135" cy="15470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txBox="1"/>
          <p:nvPr/>
        </p:nvSpPr>
        <p:spPr>
          <a:xfrm>
            <a:off x="810455" y="1458392"/>
            <a:ext cx="6012669" cy="8225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日本の交通規則</a:t>
            </a:r>
            <a:endParaRPr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a:buSzPts val="1050"/>
            </a:pPr>
            <a:r>
              <a:rPr lang="en-US" sz="1050" b="0" i="0" u="none" strike="noStrike" cap="none"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基本的な日本の交通規則は以下で確認できます</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警察庁の</a:t>
            </a:r>
            <a:r>
              <a:rPr lang="en-US" altLang="ja-JP" sz="1050" b="0" i="0" u="none" strike="noStrike" cap="none" dirty="0">
                <a:solidFill>
                  <a:schemeClr val="dk1"/>
                </a:solidFill>
                <a:latin typeface="+mn-ea"/>
                <a:ea typeface="+mn-ea"/>
                <a:cs typeface="Arial"/>
                <a:sym typeface="Arial"/>
              </a:rPr>
              <a:t>｢</a:t>
            </a:r>
            <a:r>
              <a:rPr lang="ja-JP" altLang="en-US" sz="1050" b="0" i="0" u="none" strike="noStrike" cap="none" dirty="0">
                <a:solidFill>
                  <a:schemeClr val="dk1"/>
                </a:solidFill>
                <a:latin typeface="+mn-ea"/>
                <a:ea typeface="+mn-ea"/>
                <a:cs typeface="Arial"/>
                <a:sym typeface="Arial"/>
              </a:rPr>
              <a:t>歩行者と自転車の交通安全ガイドライン</a:t>
            </a:r>
            <a:r>
              <a:rPr lang="en-US" altLang="ja-JP" sz="1050" b="0" i="0" u="none" strike="noStrike" cap="none" dirty="0">
                <a:solidFill>
                  <a:schemeClr val="dk1"/>
                </a:solidFill>
                <a:latin typeface="+mn-ea"/>
                <a:ea typeface="+mn-ea"/>
                <a:cs typeface="Arial"/>
                <a:sym typeface="Arial"/>
              </a:rPr>
              <a:t>｣ </a:t>
            </a:r>
            <a:endParaRPr sz="1050" b="0" i="0" u="none" strike="noStrike" cap="none" dirty="0">
              <a:solidFill>
                <a:srgbClr val="000000"/>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cs typeface="Arial"/>
                <a:sym typeface="Arial"/>
              </a:rPr>
              <a:t>         </a:t>
            </a:r>
            <a:r>
              <a:rPr lang="en-US" sz="1050" b="0" i="0" u="sng" strike="noStrike" cap="none" dirty="0">
                <a:solidFill>
                  <a:schemeClr val="dk1"/>
                </a:solidFill>
                <a:latin typeface="+mn-ea"/>
                <a:ea typeface="+mn-ea"/>
                <a:cs typeface="Arial"/>
                <a:sym typeface="Arial"/>
              </a:rPr>
              <a:t>https://www.npa.go.jp/koutsuu/kikaku/trafficsafety/traffic_safety_en.pdf</a:t>
            </a:r>
            <a:endParaRPr sz="1050" b="0" i="0" u="none" strike="noStrike" cap="none" dirty="0">
              <a:solidFill>
                <a:srgbClr val="000000"/>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chemeClr val="dk1"/>
              </a:solidFill>
              <a:latin typeface="+mn-ea"/>
              <a:ea typeface="+mn-ea"/>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chemeClr val="dk1"/>
              </a:solidFill>
              <a:latin typeface="+mn-ea"/>
              <a:ea typeface="+mn-ea"/>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lang="ja-JP" altLang="en-US"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“ルールを守る</a:t>
            </a:r>
            <a:r>
              <a:rPr lang="en-US" altLang="ja-JP" sz="1050" b="0" i="0" u="none" strike="noStrike" cap="none" dirty="0">
                <a:solidFill>
                  <a:schemeClr val="dk1"/>
                </a:solidFill>
                <a:latin typeface="+mn-ea"/>
                <a:ea typeface="+mn-ea"/>
                <a:cs typeface="Arial"/>
                <a:sym typeface="Arial"/>
              </a:rPr>
              <a:t>､</a:t>
            </a:r>
            <a:r>
              <a:rPr lang="ja-JP" altLang="en-US" sz="1050" b="0" i="0" u="none" strike="noStrike" cap="none" dirty="0">
                <a:solidFill>
                  <a:schemeClr val="dk1"/>
                </a:solidFill>
                <a:latin typeface="+mn-ea"/>
                <a:ea typeface="+mn-ea"/>
                <a:cs typeface="Arial"/>
                <a:sym typeface="Arial"/>
              </a:rPr>
              <a:t>エンジョイ ジャパン</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英語</a:t>
            </a:r>
            <a:r>
              <a:rPr lang="en-US" altLang="ja-JP" sz="1050" b="0" i="0" u="none" strike="noStrike" cap="none" dirty="0">
                <a:solidFill>
                  <a:schemeClr val="dk1"/>
                </a:solidFill>
                <a:latin typeface="+mn-ea"/>
                <a:ea typeface="+mn-ea"/>
                <a:cs typeface="Arial"/>
                <a:sym typeface="Arial"/>
              </a:rPr>
              <a:t>､</a:t>
            </a:r>
            <a:r>
              <a:rPr lang="ja-JP" altLang="en-US" sz="1050" b="0" i="0" u="none" strike="noStrike" cap="none" dirty="0">
                <a:solidFill>
                  <a:schemeClr val="dk1"/>
                </a:solidFill>
                <a:latin typeface="+mn-ea"/>
                <a:ea typeface="+mn-ea"/>
                <a:cs typeface="Arial"/>
                <a:sym typeface="Arial"/>
              </a:rPr>
              <a:t>ビデオ</a:t>
            </a:r>
            <a:r>
              <a:rPr lang="en-US" altLang="ja-JP" sz="1050" b="0" i="0" u="none" strike="noStrike" cap="none" dirty="0">
                <a:solidFill>
                  <a:schemeClr val="dk1"/>
                </a:solidFill>
                <a:latin typeface="+mn-ea"/>
                <a:ea typeface="+mn-ea"/>
                <a:cs typeface="Arial"/>
                <a:sym typeface="Arial"/>
              </a:rPr>
              <a:t>)</a:t>
            </a:r>
            <a:endParaRPr sz="1050" b="0" i="0" u="none" strike="noStrike" cap="none" dirty="0">
              <a:solidFill>
                <a:srgbClr val="000000"/>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cs typeface="Arial"/>
                <a:sym typeface="Arial"/>
              </a:rPr>
              <a:t>	      </a:t>
            </a:r>
            <a:r>
              <a:rPr lang="en-US" sz="1050" b="0" i="0" u="sng" strike="noStrike" cap="none" dirty="0">
                <a:solidFill>
                  <a:schemeClr val="dk1"/>
                </a:solidFill>
                <a:latin typeface="+mn-ea"/>
                <a:ea typeface="+mn-ea"/>
                <a:cs typeface="Arial"/>
                <a:sym typeface="Arial"/>
              </a:rPr>
              <a:t>https://www.youtube.com/watch?v=Zl5vdaCQMG4</a:t>
            </a: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cs typeface="Arial"/>
                <a:sym typeface="Arial"/>
              </a:rPr>
              <a:t>	※ </a:t>
            </a:r>
            <a:r>
              <a:rPr lang="en-US" altLang="ja-JP" sz="1050" b="0" i="0" u="none" strike="noStrike" cap="none" dirty="0">
                <a:solidFill>
                  <a:schemeClr val="dk1"/>
                </a:solidFill>
                <a:latin typeface="+mn-ea"/>
                <a:ea typeface="+mn-ea"/>
                <a:cs typeface="Arial"/>
                <a:sym typeface="Arial"/>
              </a:rPr>
              <a:t>2023</a:t>
            </a:r>
            <a:r>
              <a:rPr lang="ja-JP" altLang="en-US" sz="1050" b="0" i="0" u="none" strike="noStrike" cap="none" dirty="0">
                <a:solidFill>
                  <a:schemeClr val="dk1"/>
                </a:solidFill>
                <a:latin typeface="+mn-ea"/>
                <a:ea typeface="+mn-ea"/>
                <a:cs typeface="Arial"/>
                <a:sym typeface="Arial"/>
              </a:rPr>
              <a:t>年</a:t>
            </a:r>
            <a:r>
              <a:rPr lang="en-US" altLang="ja-JP" sz="1050" b="0" i="0" u="none" strike="noStrike" cap="none" dirty="0">
                <a:solidFill>
                  <a:schemeClr val="dk1"/>
                </a:solidFill>
                <a:latin typeface="+mn-ea"/>
                <a:ea typeface="+mn-ea"/>
                <a:cs typeface="Arial"/>
                <a:sym typeface="Arial"/>
              </a:rPr>
              <a:t>4</a:t>
            </a:r>
            <a:r>
              <a:rPr lang="ja-JP" altLang="en-US" sz="1050" b="0" i="0" u="none" strike="noStrike" cap="none" dirty="0">
                <a:solidFill>
                  <a:schemeClr val="dk1"/>
                </a:solidFill>
                <a:latin typeface="+mn-ea"/>
                <a:ea typeface="+mn-ea"/>
                <a:cs typeface="Arial"/>
                <a:sym typeface="Arial"/>
              </a:rPr>
              <a:t>月以降、神奈川県内ではタンデム自転車の公道走行が可能に</a:t>
            </a:r>
            <a:br>
              <a:rPr lang="en-US" sz="1050" b="0" i="0" u="none" strike="noStrike" cap="none" dirty="0">
                <a:solidFill>
                  <a:schemeClr val="dk1"/>
                </a:solidFill>
                <a:latin typeface="+mn-ea"/>
                <a:ea typeface="+mn-ea"/>
                <a:cs typeface="Arial"/>
                <a:sym typeface="Arial"/>
              </a:rPr>
            </a:br>
            <a:r>
              <a:rPr lang="en-US"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    なります。</a:t>
            </a:r>
            <a:endParaRPr sz="1050" dirty="0">
              <a:latin typeface="+mn-ea"/>
              <a:ea typeface="+mn-ea"/>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cs typeface="Arial"/>
                <a:sym typeface="Arial"/>
              </a:rPr>
              <a:t>	</a:t>
            </a:r>
            <a:r>
              <a:rPr lang="en-US" sz="1050" b="0" i="0" u="none" strike="noStrike" cap="none" dirty="0">
                <a:solidFill>
                  <a:srgbClr val="FF0000"/>
                </a:solidFill>
                <a:latin typeface="+mn-ea"/>
                <a:ea typeface="+mn-ea"/>
                <a:cs typeface="Arial"/>
                <a:sym typeface="Arial"/>
              </a:rPr>
              <a:t>※ </a:t>
            </a:r>
            <a:r>
              <a:rPr lang="ja-JP" altLang="en-US" sz="1050" b="0" i="0" u="none" strike="noStrike" cap="none" dirty="0">
                <a:solidFill>
                  <a:srgbClr val="FF0000"/>
                </a:solidFill>
                <a:latin typeface="+mn-ea"/>
                <a:ea typeface="+mn-ea"/>
                <a:cs typeface="Arial"/>
                <a:sym typeface="Arial"/>
              </a:rPr>
              <a:t>ハンドサイクルや競技用車いすは、現在も公道走行はできません。</a:t>
            </a:r>
            <a:endParaRPr sz="1050" b="0" i="0" u="none" strike="noStrike" cap="none" dirty="0">
              <a:solidFill>
                <a:srgbClr val="FF0000"/>
              </a:solidFill>
              <a:latin typeface="+mn-ea"/>
              <a:ea typeface="+mn-ea"/>
              <a:cs typeface="Arial"/>
              <a:sym typeface="Arial"/>
            </a:endParaRPr>
          </a:p>
        </p:txBody>
      </p:sp>
      <p:pic>
        <p:nvPicPr>
          <p:cNvPr id="101" name="Google Shape;101;p7"/>
          <p:cNvPicPr preferRelativeResize="0"/>
          <p:nvPr/>
        </p:nvPicPr>
        <p:blipFill rotWithShape="1">
          <a:blip r:embed="rId4">
            <a:alphaModFix/>
          </a:blip>
          <a:srcRect/>
          <a:stretch/>
        </p:blipFill>
        <p:spPr>
          <a:xfrm>
            <a:off x="5526980" y="2731596"/>
            <a:ext cx="752168" cy="752168"/>
          </a:xfrm>
          <a:prstGeom prst="rect">
            <a:avLst/>
          </a:prstGeom>
          <a:noFill/>
          <a:ln>
            <a:noFill/>
          </a:ln>
        </p:spPr>
      </p:pic>
      <p:cxnSp>
        <p:nvCxnSpPr>
          <p:cNvPr id="102" name="Google Shape;102;p7"/>
          <p:cNvCxnSpPr/>
          <p:nvPr/>
        </p:nvCxnSpPr>
        <p:spPr>
          <a:xfrm>
            <a:off x="4878908" y="3019628"/>
            <a:ext cx="504056" cy="0"/>
          </a:xfrm>
          <a:prstGeom prst="straightConnector1">
            <a:avLst/>
          </a:prstGeom>
          <a:solidFill>
            <a:schemeClr val="accent1"/>
          </a:solidFill>
          <a:ln w="9525" cap="flat" cmpd="sng">
            <a:solidFill>
              <a:schemeClr val="dk1"/>
            </a:solidFill>
            <a:prstDash val="dash"/>
            <a:round/>
            <a:headEnd type="none" w="sm" len="sm"/>
            <a:tailEnd type="triangle" w="med" len="med"/>
          </a:ln>
        </p:spPr>
      </p:cxnSp>
      <p:grpSp>
        <p:nvGrpSpPr>
          <p:cNvPr id="103" name="Google Shape;103;p7"/>
          <p:cNvGrpSpPr/>
          <p:nvPr/>
        </p:nvGrpSpPr>
        <p:grpSpPr>
          <a:xfrm>
            <a:off x="1134492" y="6405037"/>
            <a:ext cx="1296144" cy="752168"/>
            <a:chOff x="1134492" y="3275572"/>
            <a:chExt cx="1296144" cy="752168"/>
          </a:xfrm>
        </p:grpSpPr>
        <p:pic>
          <p:nvPicPr>
            <p:cNvPr id="104" name="Google Shape;104;p7"/>
            <p:cNvPicPr preferRelativeResize="0"/>
            <p:nvPr/>
          </p:nvPicPr>
          <p:blipFill rotWithShape="1">
            <a:blip r:embed="rId5">
              <a:alphaModFix/>
            </a:blip>
            <a:srcRect/>
            <a:stretch/>
          </p:blipFill>
          <p:spPr>
            <a:xfrm>
              <a:off x="1134492" y="3275572"/>
              <a:ext cx="752168" cy="752168"/>
            </a:xfrm>
            <a:prstGeom prst="rect">
              <a:avLst/>
            </a:prstGeom>
            <a:noFill/>
            <a:ln>
              <a:noFill/>
            </a:ln>
          </p:spPr>
        </p:pic>
        <p:cxnSp>
          <p:nvCxnSpPr>
            <p:cNvPr id="105" name="Google Shape;105;p7"/>
            <p:cNvCxnSpPr/>
            <p:nvPr/>
          </p:nvCxnSpPr>
          <p:spPr>
            <a:xfrm rot="10800000">
              <a:off x="1926580" y="3883724"/>
              <a:ext cx="504056" cy="0"/>
            </a:xfrm>
            <a:prstGeom prst="straightConnector1">
              <a:avLst/>
            </a:prstGeom>
            <a:solidFill>
              <a:schemeClr val="accent1"/>
            </a:solidFill>
            <a:ln w="9525" cap="flat" cmpd="sng">
              <a:solidFill>
                <a:schemeClr val="dk1"/>
              </a:solidFill>
              <a:prstDash val="dash"/>
              <a:round/>
              <a:headEnd type="none" w="sm" len="sm"/>
              <a:tailEnd type="triangle" w="med" len="med"/>
            </a:ln>
          </p:spPr>
        </p:cxnSp>
      </p:grpSp>
      <p:pic>
        <p:nvPicPr>
          <p:cNvPr id="106" name="Google Shape;106;p7"/>
          <p:cNvPicPr preferRelativeResize="0"/>
          <p:nvPr/>
        </p:nvPicPr>
        <p:blipFill rotWithShape="1">
          <a:blip r:embed="rId6">
            <a:alphaModFix/>
          </a:blip>
          <a:srcRect/>
          <a:stretch/>
        </p:blipFill>
        <p:spPr>
          <a:xfrm>
            <a:off x="2221986" y="3240200"/>
            <a:ext cx="2577539" cy="2853171"/>
          </a:xfrm>
          <a:prstGeom prst="rect">
            <a:avLst/>
          </a:prstGeom>
          <a:noFill/>
          <a:ln>
            <a:noFill/>
          </a:ln>
        </p:spPr>
      </p:pic>
      <p:pic>
        <p:nvPicPr>
          <p:cNvPr id="107" name="Google Shape;107;p7"/>
          <p:cNvPicPr preferRelativeResize="0"/>
          <p:nvPr/>
        </p:nvPicPr>
        <p:blipFill rotWithShape="1">
          <a:blip r:embed="rId7">
            <a:alphaModFix/>
          </a:blip>
          <a:srcRect/>
          <a:stretch/>
        </p:blipFill>
        <p:spPr>
          <a:xfrm>
            <a:off x="2169985" y="7159491"/>
            <a:ext cx="2677135" cy="1547033"/>
          </a:xfrm>
          <a:prstGeom prst="rect">
            <a:avLst/>
          </a:prstGeom>
          <a:noFill/>
          <a:ln>
            <a:noFill/>
          </a:ln>
        </p:spPr>
      </p:pic>
    </p:spTree>
    <p:extLst>
      <p:ext uri="{BB962C8B-B14F-4D97-AF65-F5344CB8AC3E}">
        <p14:creationId xmlns:p14="http://schemas.microsoft.com/office/powerpoint/2010/main" val="3431840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8"/>
          <p:cNvSpPr txBox="1"/>
          <p:nvPr/>
        </p:nvSpPr>
        <p:spPr>
          <a:xfrm>
            <a:off x="810455" y="1458392"/>
            <a:ext cx="6012669"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“Safety Guidelines for Cyclists”, by Tokyo Metropolitan Police Department.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a:r>
            <a:r>
              <a:rPr lang="en-US" sz="105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https://www.keishicho.metro.tokyo.lg.jp/multilingual/english/traffic_safety/traffic_rules/index.files/SafetyGuidelinesforCyclists.pdf</a:t>
            </a:r>
            <a:endParaRPr sz="1050" b="0" i="0" u="sng" strike="noStrike" cap="none">
              <a:solidFill>
                <a:schemeClr val="dk1"/>
              </a:solidFill>
              <a:latin typeface="Arial"/>
              <a:ea typeface="Arial"/>
              <a:cs typeface="Arial"/>
              <a:sym typeface="Arial"/>
              <a:hlinkClick r:id="" action="ppaction://noaction">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a:solidFill>
                <a:schemeClr val="dk1"/>
              </a:solidFill>
              <a:latin typeface="Arial"/>
              <a:ea typeface="Arial"/>
              <a:cs typeface="Arial"/>
              <a:sym typeface="Arial"/>
              <a:hlinkClick r:id="" action="ppaction://noaction">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cxnSp>
        <p:nvCxnSpPr>
          <p:cNvPr id="114" name="Google Shape;114;p48"/>
          <p:cNvCxnSpPr/>
          <p:nvPr/>
        </p:nvCxnSpPr>
        <p:spPr>
          <a:xfrm>
            <a:off x="4847120" y="2549728"/>
            <a:ext cx="504056" cy="0"/>
          </a:xfrm>
          <a:prstGeom prst="straightConnector1">
            <a:avLst/>
          </a:prstGeom>
          <a:solidFill>
            <a:schemeClr val="accent1"/>
          </a:solidFill>
          <a:ln w="9525" cap="flat" cmpd="sng">
            <a:solidFill>
              <a:schemeClr val="dk1"/>
            </a:solidFill>
            <a:prstDash val="dash"/>
            <a:round/>
            <a:headEnd type="none" w="sm" len="sm"/>
            <a:tailEnd type="triangle" w="med" len="med"/>
          </a:ln>
        </p:spPr>
      </p:cxnSp>
      <p:pic>
        <p:nvPicPr>
          <p:cNvPr id="115" name="Google Shape;115;p48" descr="QR コード&#10;&#10;自動的に生成された説明"/>
          <p:cNvPicPr preferRelativeResize="0"/>
          <p:nvPr/>
        </p:nvPicPr>
        <p:blipFill rotWithShape="1">
          <a:blip r:embed="rId4">
            <a:alphaModFix/>
          </a:blip>
          <a:srcRect/>
          <a:stretch/>
        </p:blipFill>
        <p:spPr>
          <a:xfrm>
            <a:off x="5586092" y="2251549"/>
            <a:ext cx="814708" cy="814708"/>
          </a:xfrm>
          <a:prstGeom prst="rect">
            <a:avLst/>
          </a:prstGeom>
          <a:noFill/>
          <a:ln>
            <a:noFill/>
          </a:ln>
        </p:spPr>
      </p:pic>
      <p:pic>
        <p:nvPicPr>
          <p:cNvPr id="116" name="Google Shape;116;p48"/>
          <p:cNvPicPr preferRelativeResize="0"/>
          <p:nvPr/>
        </p:nvPicPr>
        <p:blipFill rotWithShape="1">
          <a:blip r:embed="rId5">
            <a:alphaModFix/>
          </a:blip>
          <a:srcRect/>
          <a:stretch/>
        </p:blipFill>
        <p:spPr>
          <a:xfrm>
            <a:off x="533399" y="3304974"/>
            <a:ext cx="2631281" cy="5311976"/>
          </a:xfrm>
          <a:prstGeom prst="rect">
            <a:avLst/>
          </a:prstGeom>
          <a:noFill/>
          <a:ln>
            <a:noFill/>
          </a:ln>
        </p:spPr>
      </p:pic>
      <p:pic>
        <p:nvPicPr>
          <p:cNvPr id="117" name="Google Shape;117;p48"/>
          <p:cNvPicPr preferRelativeResize="0"/>
          <p:nvPr/>
        </p:nvPicPr>
        <p:blipFill rotWithShape="1">
          <a:blip r:embed="rId6">
            <a:alphaModFix/>
          </a:blip>
          <a:srcRect/>
          <a:stretch/>
        </p:blipFill>
        <p:spPr>
          <a:xfrm>
            <a:off x="3609321" y="3254174"/>
            <a:ext cx="2791479" cy="64867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8"/>
          <p:cNvSpPr txBox="1"/>
          <p:nvPr/>
        </p:nvSpPr>
        <p:spPr>
          <a:xfrm>
            <a:off x="810455" y="1458392"/>
            <a:ext cx="6012669"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sym typeface="Arial"/>
              </a:rPr>
              <a:t>        </a:t>
            </a:r>
            <a:r>
              <a:rPr lang="ja-JP" altLang="en-US" sz="1050" b="0" i="0" u="none" strike="noStrike" cap="none" dirty="0">
                <a:solidFill>
                  <a:schemeClr val="dk1"/>
                </a:solidFill>
                <a:latin typeface="+mn-ea"/>
                <a:ea typeface="+mn-ea"/>
                <a:sym typeface="Arial"/>
              </a:rPr>
              <a:t>警視庁「自転車の安全対策ガイドライン」</a:t>
            </a:r>
            <a:endParaRPr sz="1400" b="0" i="0" u="none" strike="noStrike" cap="none" dirty="0">
              <a:solidFill>
                <a:srgbClr val="000000"/>
              </a:solidFill>
              <a:latin typeface="+mn-ea"/>
              <a:ea typeface="+mn-ea"/>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sym typeface="Arial"/>
              </a:rPr>
              <a:t>         </a:t>
            </a:r>
            <a:r>
              <a:rPr lang="en-US" sz="1050" b="0" i="0" u="sng" strike="noStrike" cap="none" dirty="0">
                <a:solidFill>
                  <a:schemeClr val="dk1"/>
                </a:solidFill>
                <a:sym typeface="Arial"/>
              </a:rPr>
              <a:t>https://www.keishicho.metro.tokyo.lg.jp/multilingual/english/traffic_safety/traffic_rules/index.files/SafetyGuidelinesforCyclists.pdf</a:t>
            </a:r>
            <a:endParaRPr sz="1050" b="0" i="0" u="sng" strike="noStrike" cap="none" dirty="0">
              <a:solidFill>
                <a:schemeClr val="dk1"/>
              </a:solidFil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chemeClr val="dk1"/>
              </a:solidFil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p:txBody>
      </p:sp>
      <p:cxnSp>
        <p:nvCxnSpPr>
          <p:cNvPr id="114" name="Google Shape;114;p48"/>
          <p:cNvCxnSpPr/>
          <p:nvPr/>
        </p:nvCxnSpPr>
        <p:spPr>
          <a:xfrm>
            <a:off x="4847120" y="2549728"/>
            <a:ext cx="504056" cy="0"/>
          </a:xfrm>
          <a:prstGeom prst="straightConnector1">
            <a:avLst/>
          </a:prstGeom>
          <a:solidFill>
            <a:schemeClr val="accent1"/>
          </a:solidFill>
          <a:ln w="9525" cap="flat" cmpd="sng">
            <a:solidFill>
              <a:schemeClr val="dk1"/>
            </a:solidFill>
            <a:prstDash val="dash"/>
            <a:round/>
            <a:headEnd type="none" w="sm" len="sm"/>
            <a:tailEnd type="triangle" w="med" len="med"/>
          </a:ln>
        </p:spPr>
      </p:cxnSp>
      <p:pic>
        <p:nvPicPr>
          <p:cNvPr id="115" name="Google Shape;115;p48" descr="QR コード&#10;&#10;自動的に生成された説明"/>
          <p:cNvPicPr preferRelativeResize="0"/>
          <p:nvPr/>
        </p:nvPicPr>
        <p:blipFill rotWithShape="1">
          <a:blip r:embed="rId4">
            <a:alphaModFix/>
          </a:blip>
          <a:srcRect/>
          <a:stretch/>
        </p:blipFill>
        <p:spPr>
          <a:xfrm>
            <a:off x="5586092" y="2251549"/>
            <a:ext cx="814708" cy="814708"/>
          </a:xfrm>
          <a:prstGeom prst="rect">
            <a:avLst/>
          </a:prstGeom>
          <a:noFill/>
          <a:ln>
            <a:noFill/>
          </a:ln>
        </p:spPr>
      </p:pic>
      <p:pic>
        <p:nvPicPr>
          <p:cNvPr id="116" name="Google Shape;116;p48"/>
          <p:cNvPicPr preferRelativeResize="0"/>
          <p:nvPr/>
        </p:nvPicPr>
        <p:blipFill rotWithShape="1">
          <a:blip r:embed="rId5">
            <a:alphaModFix/>
          </a:blip>
          <a:srcRect/>
          <a:stretch/>
        </p:blipFill>
        <p:spPr>
          <a:xfrm>
            <a:off x="533399" y="3304974"/>
            <a:ext cx="2631281" cy="5311976"/>
          </a:xfrm>
          <a:prstGeom prst="rect">
            <a:avLst/>
          </a:prstGeom>
          <a:noFill/>
          <a:ln>
            <a:noFill/>
          </a:ln>
        </p:spPr>
      </p:pic>
      <p:pic>
        <p:nvPicPr>
          <p:cNvPr id="117" name="Google Shape;117;p48"/>
          <p:cNvPicPr preferRelativeResize="0"/>
          <p:nvPr/>
        </p:nvPicPr>
        <p:blipFill rotWithShape="1">
          <a:blip r:embed="rId6">
            <a:alphaModFix/>
          </a:blip>
          <a:srcRect/>
          <a:stretch/>
        </p:blipFill>
        <p:spPr>
          <a:xfrm>
            <a:off x="3609321" y="3254174"/>
            <a:ext cx="2791479" cy="64867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3"/>
          <p:cNvSpPr txBox="1"/>
          <p:nvPr/>
        </p:nvSpPr>
        <p:spPr>
          <a:xfrm>
            <a:off x="474532" y="1242368"/>
            <a:ext cx="6417086" cy="27853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Visitors Guide in YOKOHAMA</a:t>
            </a:r>
            <a:endParaRPr sz="12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YOKOHAMA Visitors Guide</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a:r>
            <a:r>
              <a:rPr lang="en-US" sz="105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https://www.yokohamajapan.com/</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You can find any of the following on the website;</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Activities and Attractions</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Art and Museums</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Family Activities</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Food and Restaurants</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Bars and Nightlife</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Shopping</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Relax and Spa, and</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Outdoors and Sports</a:t>
            </a:r>
            <a:endParaRPr sz="1050" b="0" i="0" u="none" strike="noStrike" cap="none">
              <a:solidFill>
                <a:schemeClr val="dk1"/>
              </a:solidFill>
              <a:latin typeface="Arial"/>
              <a:ea typeface="Arial"/>
              <a:cs typeface="Arial"/>
              <a:sym typeface="Arial"/>
            </a:endParaRPr>
          </a:p>
        </p:txBody>
      </p:sp>
      <p:pic>
        <p:nvPicPr>
          <p:cNvPr id="123" name="Google Shape;123;p33" descr="QR コード&#10;&#10;自動的に生成された説明"/>
          <p:cNvPicPr preferRelativeResize="0"/>
          <p:nvPr/>
        </p:nvPicPr>
        <p:blipFill rotWithShape="1">
          <a:blip r:embed="rId4">
            <a:alphaModFix/>
          </a:blip>
          <a:srcRect/>
          <a:stretch/>
        </p:blipFill>
        <p:spPr>
          <a:xfrm>
            <a:off x="5118719" y="1770523"/>
            <a:ext cx="1323197" cy="1323197"/>
          </a:xfrm>
          <a:prstGeom prst="rect">
            <a:avLst/>
          </a:prstGeom>
          <a:noFill/>
          <a:ln>
            <a:noFill/>
          </a:ln>
        </p:spPr>
      </p:pic>
      <p:pic>
        <p:nvPicPr>
          <p:cNvPr id="124" name="Google Shape;124;p33"/>
          <p:cNvPicPr preferRelativeResize="0"/>
          <p:nvPr/>
        </p:nvPicPr>
        <p:blipFill rotWithShape="1">
          <a:blip r:embed="rId5">
            <a:alphaModFix/>
          </a:blip>
          <a:srcRect/>
          <a:stretch/>
        </p:blipFill>
        <p:spPr>
          <a:xfrm>
            <a:off x="0" y="4250800"/>
            <a:ext cx="7021513" cy="5212647"/>
          </a:xfrm>
          <a:prstGeom prst="rect">
            <a:avLst/>
          </a:prstGeom>
          <a:noFill/>
          <a:ln>
            <a:noFill/>
          </a:ln>
        </p:spPr>
      </p:pic>
      <p:pic>
        <p:nvPicPr>
          <p:cNvPr id="125" name="Google Shape;125;p33"/>
          <p:cNvPicPr preferRelativeResize="0"/>
          <p:nvPr/>
        </p:nvPicPr>
        <p:blipFill rotWithShape="1">
          <a:blip r:embed="rId6">
            <a:alphaModFix/>
          </a:blip>
          <a:srcRect/>
          <a:stretch/>
        </p:blipFill>
        <p:spPr>
          <a:xfrm>
            <a:off x="5867581" y="9314060"/>
            <a:ext cx="954262" cy="37248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3"/>
          <p:cNvSpPr txBox="1"/>
          <p:nvPr/>
        </p:nvSpPr>
        <p:spPr>
          <a:xfrm>
            <a:off x="474532" y="1242368"/>
            <a:ext cx="6417086" cy="27853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横浜･ビジターズガイド</a:t>
            </a:r>
            <a:endParaRPr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横浜 ･ビジターズガイド</a:t>
            </a: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cs typeface="Arial"/>
                <a:sym typeface="Arial"/>
              </a:rPr>
              <a:t>		</a:t>
            </a:r>
            <a:r>
              <a:rPr lang="en-US" sz="1050" b="0" i="0" u="sng" strike="noStrike" cap="none" dirty="0">
                <a:solidFill>
                  <a:schemeClr val="dk1"/>
                </a:solidFill>
                <a:latin typeface="+mn-ea"/>
                <a:ea typeface="+mn-ea"/>
                <a:cs typeface="Arial"/>
                <a:sym typeface="Arial"/>
              </a:rPr>
              <a:t>https://www.yokohamajapan.com/</a:t>
            </a: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ウェブサイトでは</a:t>
            </a:r>
            <a:r>
              <a:rPr lang="en-US" altLang="ja-JP" sz="1050" b="0" i="0" u="none" strike="noStrike" cap="none" dirty="0">
                <a:solidFill>
                  <a:schemeClr val="dk1"/>
                </a:solidFill>
                <a:latin typeface="+mn-ea"/>
                <a:ea typeface="+mn-ea"/>
                <a:cs typeface="Arial"/>
                <a:sym typeface="Arial"/>
              </a:rPr>
              <a:t>､</a:t>
            </a:r>
            <a:r>
              <a:rPr lang="ja-JP" altLang="en-US" sz="1050" b="0" i="0" u="none" strike="noStrike" cap="none" dirty="0">
                <a:solidFill>
                  <a:schemeClr val="dk1"/>
                </a:solidFill>
                <a:latin typeface="+mn-ea"/>
                <a:ea typeface="+mn-ea"/>
                <a:cs typeface="Arial"/>
                <a:sym typeface="Arial"/>
              </a:rPr>
              <a:t>次の何れもが紹介されています</a:t>
            </a:r>
            <a:r>
              <a:rPr lang="en-US" altLang="ja-JP" sz="1050" b="0" i="0" u="none" strike="noStrike" cap="none" dirty="0">
                <a:solidFill>
                  <a:schemeClr val="dk1"/>
                </a:solidFill>
                <a:latin typeface="+mn-ea"/>
                <a:ea typeface="+mn-ea"/>
                <a:cs typeface="Arial"/>
                <a:sym typeface="Arial"/>
              </a:rPr>
              <a:t>｡</a:t>
            </a:r>
            <a:endParaRPr dirty="0">
              <a:latin typeface="+mn-ea"/>
              <a:ea typeface="+mn-ea"/>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アクティビティとアトラクション</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美術館</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ファミリー・アクティビティ</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食品・飲食店</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バーとナイトライフ</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ショッピング</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リラックス＆スパ、そして</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mn-ea"/>
                <a:ea typeface="+mn-ea"/>
                <a:cs typeface="Arial"/>
                <a:sym typeface="Arial"/>
              </a:rPr>
              <a:t>	  </a:t>
            </a:r>
            <a:r>
              <a:rPr lang="en-US" altLang="ja-JP" sz="1050" b="0" i="0" u="none" strike="noStrike" cap="none" dirty="0">
                <a:solidFill>
                  <a:schemeClr val="dk1"/>
                </a:solidFill>
                <a:latin typeface="+mn-ea"/>
                <a:ea typeface="+mn-ea"/>
                <a:cs typeface="Arial"/>
                <a:sym typeface="Arial"/>
              </a:rPr>
              <a:t>- </a:t>
            </a:r>
            <a:r>
              <a:rPr lang="ja-JP" altLang="en-US" sz="1050" b="0" i="0" u="none" strike="noStrike" cap="none" dirty="0">
                <a:solidFill>
                  <a:schemeClr val="dk1"/>
                </a:solidFill>
                <a:latin typeface="+mn-ea"/>
                <a:ea typeface="+mn-ea"/>
                <a:cs typeface="Arial"/>
                <a:sym typeface="Arial"/>
              </a:rPr>
              <a:t>アウトドアー＆スポーツ</a:t>
            </a:r>
            <a:endParaRPr sz="1050" b="0" i="0" u="none" strike="noStrike" cap="none" dirty="0">
              <a:solidFill>
                <a:schemeClr val="dk1"/>
              </a:solidFill>
              <a:latin typeface="+mn-ea"/>
              <a:ea typeface="+mn-ea"/>
              <a:cs typeface="Arial"/>
              <a:sym typeface="Arial"/>
            </a:endParaRPr>
          </a:p>
        </p:txBody>
      </p:sp>
      <p:pic>
        <p:nvPicPr>
          <p:cNvPr id="123" name="Google Shape;123;p33" descr="QR コード&#10;&#10;自動的に生成された説明"/>
          <p:cNvPicPr preferRelativeResize="0"/>
          <p:nvPr/>
        </p:nvPicPr>
        <p:blipFill rotWithShape="1">
          <a:blip r:embed="rId3">
            <a:alphaModFix/>
          </a:blip>
          <a:srcRect/>
          <a:stretch/>
        </p:blipFill>
        <p:spPr>
          <a:xfrm>
            <a:off x="5118719" y="1770523"/>
            <a:ext cx="1323197" cy="1323197"/>
          </a:xfrm>
          <a:prstGeom prst="rect">
            <a:avLst/>
          </a:prstGeom>
          <a:noFill/>
          <a:ln>
            <a:noFill/>
          </a:ln>
        </p:spPr>
      </p:pic>
      <p:pic>
        <p:nvPicPr>
          <p:cNvPr id="124" name="Google Shape;124;p33"/>
          <p:cNvPicPr preferRelativeResize="0"/>
          <p:nvPr/>
        </p:nvPicPr>
        <p:blipFill rotWithShape="1">
          <a:blip r:embed="rId4">
            <a:alphaModFix/>
          </a:blip>
          <a:srcRect/>
          <a:stretch/>
        </p:blipFill>
        <p:spPr>
          <a:xfrm>
            <a:off x="0" y="4250800"/>
            <a:ext cx="7021513" cy="5212647"/>
          </a:xfrm>
          <a:prstGeom prst="rect">
            <a:avLst/>
          </a:prstGeom>
          <a:noFill/>
          <a:ln>
            <a:noFill/>
          </a:ln>
        </p:spPr>
      </p:pic>
      <p:pic>
        <p:nvPicPr>
          <p:cNvPr id="125" name="Google Shape;125;p33"/>
          <p:cNvPicPr preferRelativeResize="0"/>
          <p:nvPr/>
        </p:nvPicPr>
        <p:blipFill rotWithShape="1">
          <a:blip r:embed="rId5">
            <a:alphaModFix/>
          </a:blip>
          <a:srcRect/>
          <a:stretch/>
        </p:blipFill>
        <p:spPr>
          <a:xfrm>
            <a:off x="5867581" y="9314060"/>
            <a:ext cx="954262" cy="372481"/>
          </a:xfrm>
          <a:prstGeom prst="rect">
            <a:avLst/>
          </a:prstGeom>
          <a:noFill/>
          <a:ln>
            <a:noFill/>
          </a:ln>
        </p:spPr>
      </p:pic>
    </p:spTree>
    <p:extLst>
      <p:ext uri="{BB962C8B-B14F-4D97-AF65-F5344CB8AC3E}">
        <p14:creationId xmlns:p14="http://schemas.microsoft.com/office/powerpoint/2010/main" val="1526860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2.  COMPETITION</a:t>
            </a:r>
            <a:endParaRPr sz="2000" b="0" i="0" u="none" strike="noStrike" cap="none">
              <a:solidFill>
                <a:schemeClr val="lt1"/>
              </a:solidFill>
              <a:latin typeface="Arial"/>
              <a:ea typeface="Arial"/>
              <a:cs typeface="Arial"/>
              <a:sym typeface="Arial"/>
            </a:endParaRPr>
          </a:p>
        </p:txBody>
      </p:sp>
      <p:sp>
        <p:nvSpPr>
          <p:cNvPr id="132" name="Google Shape;132;p8"/>
          <p:cNvSpPr txBox="1"/>
          <p:nvPr/>
        </p:nvSpPr>
        <p:spPr>
          <a:xfrm>
            <a:off x="486420" y="2106470"/>
            <a:ext cx="136815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Black"/>
                <a:ea typeface="Arial Black"/>
                <a:cs typeface="Arial Black"/>
                <a:sym typeface="Arial Black"/>
              </a:rPr>
              <a:t>Course Map</a:t>
            </a:r>
            <a:endParaRPr sz="1200" b="0" i="0" u="none" strike="noStrike" cap="none">
              <a:solidFill>
                <a:schemeClr val="dk1"/>
              </a:solidFill>
              <a:latin typeface="Arial"/>
              <a:ea typeface="Arial"/>
              <a:cs typeface="Arial"/>
              <a:sym typeface="Arial"/>
            </a:endParaRPr>
          </a:p>
        </p:txBody>
      </p:sp>
      <p:sp>
        <p:nvSpPr>
          <p:cNvPr id="133" name="Google Shape;133;p8"/>
          <p:cNvSpPr txBox="1"/>
          <p:nvPr/>
        </p:nvSpPr>
        <p:spPr>
          <a:xfrm>
            <a:off x="4707411" y="2106470"/>
            <a:ext cx="171114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Black"/>
                <a:ea typeface="Arial Black"/>
                <a:cs typeface="Arial Black"/>
                <a:sym typeface="Arial Black"/>
              </a:rPr>
              <a:t>ELITE  [13</a:t>
            </a:r>
            <a:r>
              <a:rPr lang="en-US" sz="1200" b="0" i="0" u="none" strike="noStrike" cap="none" baseline="30000">
                <a:solidFill>
                  <a:schemeClr val="dk1"/>
                </a:solidFill>
                <a:latin typeface="Arial Black"/>
                <a:ea typeface="Arial Black"/>
                <a:cs typeface="Arial Black"/>
                <a:sym typeface="Arial Black"/>
              </a:rPr>
              <a:t>th</a:t>
            </a:r>
            <a:r>
              <a:rPr lang="en-US" sz="1200" b="0" i="0" u="none" strike="noStrike" cap="none">
                <a:solidFill>
                  <a:schemeClr val="dk1"/>
                </a:solidFill>
                <a:latin typeface="Arial Black"/>
                <a:ea typeface="Arial Black"/>
                <a:cs typeface="Arial Black"/>
                <a:sym typeface="Arial Black"/>
              </a:rPr>
              <a:t>, May]</a:t>
            </a:r>
            <a:endParaRPr sz="1200" b="0" i="0" u="none" strike="noStrike" cap="none">
              <a:solidFill>
                <a:schemeClr val="dk1"/>
              </a:solidFill>
              <a:latin typeface="Arial"/>
              <a:ea typeface="Arial"/>
              <a:cs typeface="Arial"/>
              <a:sym typeface="Arial"/>
            </a:endParaRPr>
          </a:p>
        </p:txBody>
      </p:sp>
      <p:pic>
        <p:nvPicPr>
          <p:cNvPr id="134" name="Google Shape;134;p8"/>
          <p:cNvPicPr preferRelativeResize="0"/>
          <p:nvPr/>
        </p:nvPicPr>
        <p:blipFill rotWithShape="1">
          <a:blip r:embed="rId3">
            <a:alphaModFix/>
          </a:blip>
          <a:srcRect/>
          <a:stretch/>
        </p:blipFill>
        <p:spPr>
          <a:xfrm>
            <a:off x="824926" y="2383429"/>
            <a:ext cx="5371660" cy="7574232"/>
          </a:xfrm>
          <a:prstGeom prst="rect">
            <a:avLst/>
          </a:prstGeom>
          <a:noFill/>
          <a:ln>
            <a:noFill/>
          </a:ln>
        </p:spPr>
      </p:pic>
      <p:pic>
        <p:nvPicPr>
          <p:cNvPr id="135" name="Google Shape;135;p8"/>
          <p:cNvPicPr preferRelativeResize="0"/>
          <p:nvPr/>
        </p:nvPicPr>
        <p:blipFill rotWithShape="1">
          <a:blip r:embed="rId4">
            <a:alphaModFix/>
          </a:blip>
          <a:srcRect/>
          <a:stretch/>
        </p:blipFill>
        <p:spPr>
          <a:xfrm>
            <a:off x="2249187" y="6023999"/>
            <a:ext cx="169368" cy="169368"/>
          </a:xfrm>
          <a:prstGeom prst="rect">
            <a:avLst/>
          </a:prstGeom>
          <a:noFill/>
          <a:ln>
            <a:noFill/>
          </a:ln>
        </p:spPr>
      </p:pic>
      <p:pic>
        <p:nvPicPr>
          <p:cNvPr id="136" name="Google Shape;136;p8"/>
          <p:cNvPicPr preferRelativeResize="0"/>
          <p:nvPr/>
        </p:nvPicPr>
        <p:blipFill rotWithShape="1">
          <a:blip r:embed="rId4">
            <a:alphaModFix/>
          </a:blip>
          <a:srcRect/>
          <a:stretch/>
        </p:blipFill>
        <p:spPr>
          <a:xfrm>
            <a:off x="2846087" y="8271899"/>
            <a:ext cx="169368" cy="169368"/>
          </a:xfrm>
          <a:prstGeom prst="rect">
            <a:avLst/>
          </a:prstGeom>
          <a:noFill/>
          <a:ln>
            <a:noFill/>
          </a:ln>
        </p:spPr>
      </p:pic>
      <p:grpSp>
        <p:nvGrpSpPr>
          <p:cNvPr id="137" name="Google Shape;137;p8"/>
          <p:cNvGrpSpPr/>
          <p:nvPr/>
        </p:nvGrpSpPr>
        <p:grpSpPr>
          <a:xfrm>
            <a:off x="2796765" y="7499350"/>
            <a:ext cx="98644" cy="91071"/>
            <a:chOff x="6505356" y="6997699"/>
            <a:chExt cx="140646" cy="145047"/>
          </a:xfrm>
        </p:grpSpPr>
        <p:sp>
          <p:nvSpPr>
            <p:cNvPr id="138" name="Google Shape;138;p8"/>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9" name="Google Shape;139;p8"/>
            <p:cNvPicPr preferRelativeResize="0"/>
            <p:nvPr/>
          </p:nvPicPr>
          <p:blipFill rotWithShape="1">
            <a:blip r:embed="rId5">
              <a:alphaModFix/>
            </a:blip>
            <a:srcRect/>
            <a:stretch/>
          </p:blipFill>
          <p:spPr>
            <a:xfrm>
              <a:off x="6510979" y="6997699"/>
              <a:ext cx="129401" cy="145047"/>
            </a:xfrm>
            <a:prstGeom prst="rect">
              <a:avLst/>
            </a:prstGeom>
            <a:noFill/>
            <a:ln>
              <a:noFill/>
            </a:ln>
          </p:spPr>
        </p:pic>
      </p:grpSp>
      <p:pic>
        <p:nvPicPr>
          <p:cNvPr id="140" name="Google Shape;140;p8"/>
          <p:cNvPicPr preferRelativeResize="0"/>
          <p:nvPr/>
        </p:nvPicPr>
        <p:blipFill rotWithShape="1">
          <a:blip r:embed="rId6">
            <a:alphaModFix/>
          </a:blip>
          <a:srcRect/>
          <a:stretch/>
        </p:blipFill>
        <p:spPr>
          <a:xfrm>
            <a:off x="2027216" y="6009678"/>
            <a:ext cx="183689" cy="183689"/>
          </a:xfrm>
          <a:prstGeom prst="rect">
            <a:avLst/>
          </a:prstGeom>
          <a:noFill/>
          <a:ln>
            <a:noFill/>
          </a:ln>
        </p:spPr>
      </p:pic>
      <p:pic>
        <p:nvPicPr>
          <p:cNvPr id="141" name="Google Shape;141;p8"/>
          <p:cNvPicPr preferRelativeResize="0"/>
          <p:nvPr/>
        </p:nvPicPr>
        <p:blipFill rotWithShape="1">
          <a:blip r:embed="rId6">
            <a:alphaModFix/>
          </a:blip>
          <a:srcRect/>
          <a:stretch/>
        </p:blipFill>
        <p:spPr>
          <a:xfrm>
            <a:off x="2370116" y="6470326"/>
            <a:ext cx="183689" cy="183689"/>
          </a:xfrm>
          <a:prstGeom prst="rect">
            <a:avLst/>
          </a:prstGeom>
          <a:noFill/>
          <a:ln>
            <a:noFill/>
          </a:ln>
        </p:spPr>
      </p:pic>
      <p:pic>
        <p:nvPicPr>
          <p:cNvPr id="142" name="Google Shape;142;p8"/>
          <p:cNvPicPr preferRelativeResize="0"/>
          <p:nvPr/>
        </p:nvPicPr>
        <p:blipFill rotWithShape="1">
          <a:blip r:embed="rId6">
            <a:alphaModFix/>
          </a:blip>
          <a:srcRect/>
          <a:stretch/>
        </p:blipFill>
        <p:spPr>
          <a:xfrm>
            <a:off x="2316156" y="8180054"/>
            <a:ext cx="183689" cy="183689"/>
          </a:xfrm>
          <a:prstGeom prst="rect">
            <a:avLst/>
          </a:prstGeom>
          <a:noFill/>
          <a:ln>
            <a:noFill/>
          </a:ln>
        </p:spPr>
      </p:pic>
      <p:sp>
        <p:nvSpPr>
          <p:cNvPr id="143" name="Google Shape;143;p8"/>
          <p:cNvSpPr txBox="1"/>
          <p:nvPr/>
        </p:nvSpPr>
        <p:spPr>
          <a:xfrm>
            <a:off x="2225675" y="8043361"/>
            <a:ext cx="59690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00" b="0" i="0" u="none" strike="noStrike" cap="none">
                <a:solidFill>
                  <a:schemeClr val="lt1"/>
                </a:solidFill>
                <a:highlight>
                  <a:srgbClr val="0000FF"/>
                </a:highlight>
                <a:latin typeface="Arial Black"/>
                <a:ea typeface="Arial Black"/>
                <a:cs typeface="Arial Black"/>
                <a:sym typeface="Arial Black"/>
              </a:rPr>
              <a:t>Main Venue</a:t>
            </a:r>
            <a:endParaRPr sz="500" b="0" i="0" u="none" strike="noStrike" cap="none">
              <a:solidFill>
                <a:schemeClr val="lt1"/>
              </a:solidFill>
              <a:highlight>
                <a:srgbClr val="0000FF"/>
              </a:highlight>
              <a:latin typeface="Arial Black"/>
              <a:ea typeface="Arial Black"/>
              <a:cs typeface="Arial Black"/>
              <a:sym typeface="Arial Black"/>
            </a:endParaRPr>
          </a:p>
        </p:txBody>
      </p:sp>
      <p:sp>
        <p:nvSpPr>
          <p:cNvPr id="144" name="Google Shape;144;p8"/>
          <p:cNvSpPr/>
          <p:nvPr/>
        </p:nvSpPr>
        <p:spPr>
          <a:xfrm>
            <a:off x="4064000" y="8249443"/>
            <a:ext cx="7810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156244" y="58332"/>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Wheel Station (Team)</a:t>
            </a:r>
            <a:endParaRPr sz="600" b="0" i="0" u="none" strike="noStrike" cap="none">
              <a:solidFill>
                <a:schemeClr val="lt1"/>
              </a:solidFill>
              <a:latin typeface="Arial Black"/>
              <a:ea typeface="Arial Black"/>
              <a:cs typeface="Arial Black"/>
              <a:sym typeface="Arial Black"/>
            </a:endParaRPr>
          </a:p>
        </p:txBody>
      </p:sp>
      <p:sp>
        <p:nvSpPr>
          <p:cNvPr id="145" name="Google Shape;145;p8"/>
          <p:cNvSpPr/>
          <p:nvPr/>
        </p:nvSpPr>
        <p:spPr>
          <a:xfrm>
            <a:off x="1501775" y="5331910"/>
            <a:ext cx="7810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765" y="142500"/>
                </a:moveTo>
                <a:lnTo>
                  <a:pt x="120992" y="353887"/>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Wheel Station (Neutral)</a:t>
            </a:r>
            <a:endParaRPr sz="600" b="0" i="0" u="none" strike="noStrike" cap="none">
              <a:solidFill>
                <a:schemeClr val="lt1"/>
              </a:solidFill>
              <a:latin typeface="Arial Black"/>
              <a:ea typeface="Arial Black"/>
              <a:cs typeface="Arial Black"/>
              <a:sym typeface="Arial Black"/>
            </a:endParaRPr>
          </a:p>
        </p:txBody>
      </p:sp>
      <p:sp>
        <p:nvSpPr>
          <p:cNvPr id="146" name="Google Shape;146;p8"/>
          <p:cNvSpPr/>
          <p:nvPr/>
        </p:nvSpPr>
        <p:spPr>
          <a:xfrm>
            <a:off x="1545166" y="7222145"/>
            <a:ext cx="694267"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61" y="70674"/>
                </a:moveTo>
                <a:lnTo>
                  <a:pt x="215159" y="290489"/>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Penalty Box</a:t>
            </a:r>
            <a:endParaRPr sz="600" b="0" i="0" u="none" strike="noStrike" cap="none">
              <a:solidFill>
                <a:schemeClr val="lt1"/>
              </a:solidFill>
              <a:latin typeface="Arial Black"/>
              <a:ea typeface="Arial Black"/>
              <a:cs typeface="Arial Black"/>
              <a:sym typeface="Arial Black"/>
            </a:endParaRPr>
          </a:p>
        </p:txBody>
      </p:sp>
      <p:sp>
        <p:nvSpPr>
          <p:cNvPr id="147" name="Google Shape;147;p8"/>
          <p:cNvSpPr/>
          <p:nvPr/>
        </p:nvSpPr>
        <p:spPr>
          <a:xfrm>
            <a:off x="1132417" y="5595279"/>
            <a:ext cx="652991"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8890" y="142933"/>
                </a:moveTo>
                <a:lnTo>
                  <a:pt x="173538" y="412930"/>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sz="600" b="0" i="0" u="none" strike="noStrike" cap="none">
              <a:solidFill>
                <a:schemeClr val="lt1"/>
              </a:solidFill>
              <a:latin typeface="Arial Black"/>
              <a:ea typeface="Arial Black"/>
              <a:cs typeface="Arial Black"/>
              <a:sym typeface="Arial Black"/>
            </a:endParaRPr>
          </a:p>
        </p:txBody>
      </p:sp>
      <p:sp>
        <p:nvSpPr>
          <p:cNvPr id="148" name="Google Shape;148;p8"/>
          <p:cNvSpPr/>
          <p:nvPr/>
        </p:nvSpPr>
        <p:spPr>
          <a:xfrm>
            <a:off x="3126317" y="6285312"/>
            <a:ext cx="652991"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470" y="88739"/>
                </a:moveTo>
                <a:lnTo>
                  <a:pt x="-111194" y="259378"/>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sz="600" b="0" i="0" u="none" strike="noStrike" cap="none">
              <a:solidFill>
                <a:schemeClr val="lt1"/>
              </a:solidFill>
              <a:latin typeface="Arial Black"/>
              <a:ea typeface="Arial Black"/>
              <a:cs typeface="Arial Black"/>
              <a:sym typeface="Arial Black"/>
            </a:endParaRPr>
          </a:p>
        </p:txBody>
      </p:sp>
      <p:sp>
        <p:nvSpPr>
          <p:cNvPr id="149" name="Google Shape;149;p8"/>
          <p:cNvSpPr/>
          <p:nvPr/>
        </p:nvSpPr>
        <p:spPr>
          <a:xfrm>
            <a:off x="1557914" y="8047008"/>
            <a:ext cx="652991"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8890" y="142933"/>
                </a:moveTo>
                <a:lnTo>
                  <a:pt x="149616" y="211204"/>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sz="600" b="0" i="0" u="none" strike="noStrike" cap="none">
              <a:solidFill>
                <a:schemeClr val="lt1"/>
              </a:solidFill>
              <a:latin typeface="Arial Black"/>
              <a:ea typeface="Arial Black"/>
              <a:cs typeface="Arial Black"/>
              <a:sym typeface="Arial Black"/>
            </a:endParaRPr>
          </a:p>
        </p:txBody>
      </p:sp>
      <p:sp>
        <p:nvSpPr>
          <p:cNvPr id="150" name="Google Shape;150;p8"/>
          <p:cNvSpPr/>
          <p:nvPr/>
        </p:nvSpPr>
        <p:spPr>
          <a:xfrm>
            <a:off x="1615054" y="6170430"/>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 name="Google Shape;151;p8"/>
          <p:cNvSpPr/>
          <p:nvPr/>
        </p:nvSpPr>
        <p:spPr>
          <a:xfrm>
            <a:off x="905365" y="6070795"/>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49" y="39324"/>
                </a:moveTo>
                <a:lnTo>
                  <a:pt x="163024" y="10256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sp>
        <p:nvSpPr>
          <p:cNvPr id="152" name="Google Shape;152;p8"/>
          <p:cNvSpPr/>
          <p:nvPr/>
        </p:nvSpPr>
        <p:spPr>
          <a:xfrm>
            <a:off x="2672491" y="7991891"/>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3" name="Google Shape;153;p8"/>
          <p:cNvSpPr/>
          <p:nvPr/>
        </p:nvSpPr>
        <p:spPr>
          <a:xfrm>
            <a:off x="1962802" y="7892256"/>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49" y="39324"/>
                </a:moveTo>
                <a:lnTo>
                  <a:pt x="163024" y="10256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sp>
        <p:nvSpPr>
          <p:cNvPr id="154" name="Google Shape;154;p8"/>
          <p:cNvSpPr/>
          <p:nvPr/>
        </p:nvSpPr>
        <p:spPr>
          <a:xfrm>
            <a:off x="3452812" y="5974764"/>
            <a:ext cx="1114425"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3277" y="-5833"/>
                </a:moveTo>
                <a:lnTo>
                  <a:pt x="-17468" y="-357779"/>
                </a:lnTo>
              </a:path>
            </a:pathLst>
          </a:custGeom>
          <a:solidFill>
            <a:srgbClr val="92D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dk1"/>
                </a:solidFill>
                <a:latin typeface="Arial Black"/>
                <a:ea typeface="Arial Black"/>
                <a:cs typeface="Arial Black"/>
                <a:sym typeface="Arial Black"/>
              </a:rPr>
              <a:t>1</a:t>
            </a:r>
            <a:r>
              <a:rPr lang="en-US" sz="600" b="0" i="0" u="none" strike="noStrike" cap="none" baseline="30000">
                <a:solidFill>
                  <a:schemeClr val="dk1"/>
                </a:solidFill>
                <a:latin typeface="Arial Black"/>
                <a:ea typeface="Arial Black"/>
                <a:cs typeface="Arial Black"/>
                <a:sym typeface="Arial Black"/>
              </a:rPr>
              <a:t>st</a:t>
            </a:r>
            <a:r>
              <a:rPr lang="en-US" sz="600" b="0" i="0" u="none" strike="noStrike" cap="none">
                <a:solidFill>
                  <a:schemeClr val="dk1"/>
                </a:solidFill>
                <a:latin typeface="Arial Black"/>
                <a:ea typeface="Arial Black"/>
                <a:cs typeface="Arial Black"/>
                <a:sym typeface="Arial Black"/>
              </a:rPr>
              <a:t> Runner -  last biker scenario</a:t>
            </a:r>
            <a:endParaRPr sz="600" b="0" i="0" u="none" strike="noStrike" cap="none">
              <a:solidFill>
                <a:schemeClr val="dk1"/>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	2.  </a:t>
            </a:r>
            <a:r>
              <a:rPr lang="ja-JP" alt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競技</a:t>
            </a:r>
            <a:endParaRPr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endParaRPr>
          </a:p>
        </p:txBody>
      </p:sp>
      <p:sp>
        <p:nvSpPr>
          <p:cNvPr id="132" name="Google Shape;132;p8"/>
          <p:cNvSpPr txBox="1"/>
          <p:nvPr/>
        </p:nvSpPr>
        <p:spPr>
          <a:xfrm>
            <a:off x="486420" y="2106470"/>
            <a:ext cx="136815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コース図</a:t>
            </a:r>
            <a:endParaRPr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133" name="Google Shape;133;p8"/>
          <p:cNvSpPr txBox="1"/>
          <p:nvPr/>
        </p:nvSpPr>
        <p:spPr>
          <a:xfrm>
            <a:off x="4707411" y="2106470"/>
            <a:ext cx="171114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エリート</a:t>
            </a:r>
            <a:r>
              <a:rPr 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a:t>
            </a:r>
            <a:r>
              <a:rPr lang="en-US" sz="1200" b="0" i="0" u="none" strike="noStrike" cap="none" dirty="0">
                <a:solidFill>
                  <a:schemeClr val="dk1"/>
                </a:solidFill>
                <a:latin typeface="Arial Black"/>
                <a:ea typeface="HGP創英角ｺﾞｼｯｸUB" panose="020B0900000000000000" pitchFamily="50" charset="-128"/>
                <a:cs typeface="Arial Black"/>
                <a:sym typeface="Arial Black"/>
              </a:rPr>
              <a:t> [</a:t>
            </a:r>
            <a:r>
              <a:rPr lang="en-US" altLang="ja-JP"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5</a:t>
            </a: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月</a:t>
            </a:r>
            <a:r>
              <a:rPr lang="en-US" altLang="ja-JP"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13</a:t>
            </a: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日</a:t>
            </a:r>
            <a:r>
              <a:rPr lang="en-US" sz="1200" b="0" i="0" u="none" strike="noStrike" cap="none" dirty="0">
                <a:solidFill>
                  <a:schemeClr val="dk1"/>
                </a:solidFill>
                <a:latin typeface="Arial Black"/>
                <a:ea typeface="HGP創英角ｺﾞｼｯｸUB" panose="020B0900000000000000" pitchFamily="50" charset="-128"/>
                <a:cs typeface="Arial Black"/>
                <a:sym typeface="Arial Black"/>
              </a:rPr>
              <a:t>]</a:t>
            </a:r>
            <a:endParaRPr sz="1200" b="0" i="0" u="none" strike="noStrike" cap="none" dirty="0">
              <a:solidFill>
                <a:schemeClr val="dk1"/>
              </a:solidFill>
              <a:ea typeface="HGP創英角ｺﾞｼｯｸUB" panose="020B0900000000000000" pitchFamily="50" charset="-128"/>
              <a:sym typeface="Arial"/>
            </a:endParaRPr>
          </a:p>
        </p:txBody>
      </p:sp>
      <p:pic>
        <p:nvPicPr>
          <p:cNvPr id="134" name="Google Shape;134;p8"/>
          <p:cNvPicPr preferRelativeResize="0"/>
          <p:nvPr/>
        </p:nvPicPr>
        <p:blipFill rotWithShape="1">
          <a:blip r:embed="rId3">
            <a:alphaModFix/>
          </a:blip>
          <a:srcRect/>
          <a:stretch/>
        </p:blipFill>
        <p:spPr>
          <a:xfrm>
            <a:off x="824926" y="2383429"/>
            <a:ext cx="5371660" cy="7574232"/>
          </a:xfrm>
          <a:prstGeom prst="rect">
            <a:avLst/>
          </a:prstGeom>
          <a:noFill/>
          <a:ln>
            <a:noFill/>
          </a:ln>
        </p:spPr>
      </p:pic>
      <p:pic>
        <p:nvPicPr>
          <p:cNvPr id="135" name="Google Shape;135;p8"/>
          <p:cNvPicPr preferRelativeResize="0"/>
          <p:nvPr/>
        </p:nvPicPr>
        <p:blipFill rotWithShape="1">
          <a:blip r:embed="rId4">
            <a:alphaModFix/>
          </a:blip>
          <a:srcRect/>
          <a:stretch/>
        </p:blipFill>
        <p:spPr>
          <a:xfrm>
            <a:off x="2249187" y="6023999"/>
            <a:ext cx="169368" cy="169368"/>
          </a:xfrm>
          <a:prstGeom prst="rect">
            <a:avLst/>
          </a:prstGeom>
          <a:noFill/>
          <a:ln>
            <a:noFill/>
          </a:ln>
        </p:spPr>
      </p:pic>
      <p:pic>
        <p:nvPicPr>
          <p:cNvPr id="136" name="Google Shape;136;p8"/>
          <p:cNvPicPr preferRelativeResize="0"/>
          <p:nvPr/>
        </p:nvPicPr>
        <p:blipFill rotWithShape="1">
          <a:blip r:embed="rId4">
            <a:alphaModFix/>
          </a:blip>
          <a:srcRect/>
          <a:stretch/>
        </p:blipFill>
        <p:spPr>
          <a:xfrm>
            <a:off x="2846087" y="8271899"/>
            <a:ext cx="169368" cy="169368"/>
          </a:xfrm>
          <a:prstGeom prst="rect">
            <a:avLst/>
          </a:prstGeom>
          <a:noFill/>
          <a:ln>
            <a:noFill/>
          </a:ln>
        </p:spPr>
      </p:pic>
      <p:grpSp>
        <p:nvGrpSpPr>
          <p:cNvPr id="137" name="Google Shape;137;p8"/>
          <p:cNvGrpSpPr/>
          <p:nvPr/>
        </p:nvGrpSpPr>
        <p:grpSpPr>
          <a:xfrm>
            <a:off x="2796765" y="7499350"/>
            <a:ext cx="98644" cy="91071"/>
            <a:chOff x="6505356" y="6997699"/>
            <a:chExt cx="140646" cy="145047"/>
          </a:xfrm>
        </p:grpSpPr>
        <p:sp>
          <p:nvSpPr>
            <p:cNvPr id="138" name="Google Shape;138;p8"/>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9" name="Google Shape;139;p8"/>
            <p:cNvPicPr preferRelativeResize="0"/>
            <p:nvPr/>
          </p:nvPicPr>
          <p:blipFill rotWithShape="1">
            <a:blip r:embed="rId5">
              <a:alphaModFix/>
            </a:blip>
            <a:srcRect/>
            <a:stretch/>
          </p:blipFill>
          <p:spPr>
            <a:xfrm>
              <a:off x="6510979" y="6997699"/>
              <a:ext cx="129401" cy="145047"/>
            </a:xfrm>
            <a:prstGeom prst="rect">
              <a:avLst/>
            </a:prstGeom>
            <a:noFill/>
            <a:ln>
              <a:noFill/>
            </a:ln>
          </p:spPr>
        </p:pic>
      </p:grpSp>
      <p:pic>
        <p:nvPicPr>
          <p:cNvPr id="140" name="Google Shape;140;p8"/>
          <p:cNvPicPr preferRelativeResize="0"/>
          <p:nvPr/>
        </p:nvPicPr>
        <p:blipFill rotWithShape="1">
          <a:blip r:embed="rId6">
            <a:alphaModFix/>
          </a:blip>
          <a:srcRect/>
          <a:stretch/>
        </p:blipFill>
        <p:spPr>
          <a:xfrm>
            <a:off x="2027216" y="6009678"/>
            <a:ext cx="183689" cy="183689"/>
          </a:xfrm>
          <a:prstGeom prst="rect">
            <a:avLst/>
          </a:prstGeom>
          <a:noFill/>
          <a:ln>
            <a:noFill/>
          </a:ln>
        </p:spPr>
      </p:pic>
      <p:pic>
        <p:nvPicPr>
          <p:cNvPr id="141" name="Google Shape;141;p8"/>
          <p:cNvPicPr preferRelativeResize="0"/>
          <p:nvPr/>
        </p:nvPicPr>
        <p:blipFill rotWithShape="1">
          <a:blip r:embed="rId6">
            <a:alphaModFix/>
          </a:blip>
          <a:srcRect/>
          <a:stretch/>
        </p:blipFill>
        <p:spPr>
          <a:xfrm>
            <a:off x="2370116" y="6470326"/>
            <a:ext cx="183689" cy="183689"/>
          </a:xfrm>
          <a:prstGeom prst="rect">
            <a:avLst/>
          </a:prstGeom>
          <a:noFill/>
          <a:ln>
            <a:noFill/>
          </a:ln>
        </p:spPr>
      </p:pic>
      <p:pic>
        <p:nvPicPr>
          <p:cNvPr id="142" name="Google Shape;142;p8"/>
          <p:cNvPicPr preferRelativeResize="0"/>
          <p:nvPr/>
        </p:nvPicPr>
        <p:blipFill rotWithShape="1">
          <a:blip r:embed="rId6">
            <a:alphaModFix/>
          </a:blip>
          <a:srcRect/>
          <a:stretch/>
        </p:blipFill>
        <p:spPr>
          <a:xfrm>
            <a:off x="2316156" y="8180054"/>
            <a:ext cx="183689" cy="183689"/>
          </a:xfrm>
          <a:prstGeom prst="rect">
            <a:avLst/>
          </a:prstGeom>
          <a:noFill/>
          <a:ln>
            <a:noFill/>
          </a:ln>
        </p:spPr>
      </p:pic>
      <p:sp>
        <p:nvSpPr>
          <p:cNvPr id="144" name="Google Shape;144;p8"/>
          <p:cNvSpPr/>
          <p:nvPr/>
        </p:nvSpPr>
        <p:spPr>
          <a:xfrm>
            <a:off x="4063999" y="8249443"/>
            <a:ext cx="836613"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156244" y="58332"/>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a:t>
            </a:r>
            <a:r>
              <a:rPr lang="en-US" altLang="ja-JP"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チーム</a:t>
            </a:r>
            <a:r>
              <a:rPr lang="en-US" altLang="ja-JP"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endPar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45" name="Google Shape;145;p8"/>
          <p:cNvSpPr/>
          <p:nvPr/>
        </p:nvSpPr>
        <p:spPr>
          <a:xfrm>
            <a:off x="1501775" y="5331910"/>
            <a:ext cx="808322"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765" y="142500"/>
                </a:moveTo>
                <a:lnTo>
                  <a:pt x="120992" y="353887"/>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a:t>
            </a:r>
            <a:r>
              <a:rPr 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 (</a:t>
            </a: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ニュートラル</a:t>
            </a:r>
            <a:r>
              <a:rPr 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endParaRPr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46" name="Google Shape;146;p8"/>
          <p:cNvSpPr/>
          <p:nvPr/>
        </p:nvSpPr>
        <p:spPr>
          <a:xfrm>
            <a:off x="1354909" y="7217962"/>
            <a:ext cx="808322"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61" y="70674"/>
                </a:moveTo>
                <a:lnTo>
                  <a:pt x="215159" y="290489"/>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ペナルティボックス</a:t>
            </a:r>
            <a:endParaRPr sz="600" b="0" i="0" u="none" strike="noStrike" cap="none" dirty="0">
              <a:solidFill>
                <a:schemeClr val="lt1"/>
              </a:solidFill>
              <a:latin typeface="Arial Black"/>
              <a:ea typeface="Arial Black"/>
              <a:cs typeface="Arial Black"/>
              <a:sym typeface="Arial Black"/>
            </a:endParaRPr>
          </a:p>
        </p:txBody>
      </p:sp>
      <p:sp>
        <p:nvSpPr>
          <p:cNvPr id="147" name="Google Shape;147;p8"/>
          <p:cNvSpPr/>
          <p:nvPr/>
        </p:nvSpPr>
        <p:spPr>
          <a:xfrm>
            <a:off x="1085851" y="5595279"/>
            <a:ext cx="740834"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8890" y="142933"/>
                </a:moveTo>
                <a:lnTo>
                  <a:pt x="173538" y="412930"/>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48" name="Google Shape;148;p8"/>
          <p:cNvSpPr/>
          <p:nvPr/>
        </p:nvSpPr>
        <p:spPr>
          <a:xfrm>
            <a:off x="3171830" y="6285312"/>
            <a:ext cx="747713"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470" y="88739"/>
                </a:moveTo>
                <a:lnTo>
                  <a:pt x="-111194" y="259378"/>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エポトステーション</a:t>
            </a:r>
            <a:endParaRPr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49" name="Google Shape;149;p8"/>
          <p:cNvSpPr/>
          <p:nvPr/>
        </p:nvSpPr>
        <p:spPr>
          <a:xfrm>
            <a:off x="1466850" y="8047008"/>
            <a:ext cx="744055"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8890" y="142933"/>
                </a:moveTo>
                <a:lnTo>
                  <a:pt x="149616" y="211204"/>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sz="600" b="0" i="0" u="none" strike="noStrike" cap="none" dirty="0">
              <a:solidFill>
                <a:schemeClr val="lt1"/>
              </a:solidFill>
              <a:latin typeface="Arial Black"/>
              <a:ea typeface="Arial Black"/>
              <a:cs typeface="Arial Black"/>
              <a:sym typeface="Arial Black"/>
            </a:endParaRPr>
          </a:p>
        </p:txBody>
      </p:sp>
      <p:sp>
        <p:nvSpPr>
          <p:cNvPr id="150" name="Google Shape;150;p8"/>
          <p:cNvSpPr/>
          <p:nvPr/>
        </p:nvSpPr>
        <p:spPr>
          <a:xfrm>
            <a:off x="1615054" y="6170430"/>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 name="Google Shape;151;p8"/>
          <p:cNvSpPr/>
          <p:nvPr/>
        </p:nvSpPr>
        <p:spPr>
          <a:xfrm>
            <a:off x="905365" y="6070795"/>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49" y="39324"/>
                </a:moveTo>
                <a:lnTo>
                  <a:pt x="163024" y="10256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医療テント</a:t>
            </a:r>
            <a:endParaRPr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52" name="Google Shape;152;p8"/>
          <p:cNvSpPr/>
          <p:nvPr/>
        </p:nvSpPr>
        <p:spPr>
          <a:xfrm>
            <a:off x="2672491" y="7991891"/>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3" name="Google Shape;153;p8"/>
          <p:cNvSpPr/>
          <p:nvPr/>
        </p:nvSpPr>
        <p:spPr>
          <a:xfrm>
            <a:off x="1962802" y="7892256"/>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49" y="39324"/>
                </a:moveTo>
                <a:lnTo>
                  <a:pt x="163024" y="10256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医療テント</a:t>
            </a:r>
            <a:endParaRPr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54" name="Google Shape;154;p8"/>
          <p:cNvSpPr/>
          <p:nvPr/>
        </p:nvSpPr>
        <p:spPr>
          <a:xfrm>
            <a:off x="3452812" y="5974764"/>
            <a:ext cx="1295401"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3277" y="-5833"/>
                </a:moveTo>
                <a:lnTo>
                  <a:pt x="-17468" y="-357779"/>
                </a:lnTo>
              </a:path>
            </a:pathLst>
          </a:custGeom>
          <a:solidFill>
            <a:srgbClr val="92D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ファーストランナー･ラストバイカー･シナリオ</a:t>
            </a:r>
            <a:endParaRPr sz="6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Tree>
    <p:extLst>
      <p:ext uri="{BB962C8B-B14F-4D97-AF65-F5344CB8AC3E}">
        <p14:creationId xmlns:p14="http://schemas.microsoft.com/office/powerpoint/2010/main" val="2385933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0"/>
          <p:cNvSpPr txBox="1"/>
          <p:nvPr/>
        </p:nvSpPr>
        <p:spPr>
          <a:xfrm>
            <a:off x="486420" y="1390899"/>
            <a:ext cx="136815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Black"/>
                <a:ea typeface="Arial Black"/>
                <a:cs typeface="Arial Black"/>
                <a:sym typeface="Arial Black"/>
              </a:rPr>
              <a:t>Course Map</a:t>
            </a:r>
            <a:endParaRPr sz="1200" b="0" i="0" u="none" strike="noStrike" cap="none">
              <a:solidFill>
                <a:schemeClr val="dk1"/>
              </a:solidFill>
              <a:latin typeface="Arial"/>
              <a:ea typeface="Arial"/>
              <a:cs typeface="Arial"/>
              <a:sym typeface="Arial"/>
            </a:endParaRPr>
          </a:p>
        </p:txBody>
      </p:sp>
      <p:sp>
        <p:nvSpPr>
          <p:cNvPr id="161" name="Google Shape;161;p10"/>
          <p:cNvSpPr txBox="1"/>
          <p:nvPr/>
        </p:nvSpPr>
        <p:spPr>
          <a:xfrm>
            <a:off x="4707411" y="1390899"/>
            <a:ext cx="171114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Black"/>
                <a:ea typeface="Arial Black"/>
                <a:cs typeface="Arial Black"/>
                <a:sym typeface="Arial Black"/>
              </a:rPr>
              <a:t>PARA  [13</a:t>
            </a:r>
            <a:r>
              <a:rPr lang="en-US" sz="1200" b="0" i="0" u="none" strike="noStrike" cap="none" baseline="30000">
                <a:solidFill>
                  <a:schemeClr val="dk1"/>
                </a:solidFill>
                <a:latin typeface="Arial Black"/>
                <a:ea typeface="Arial Black"/>
                <a:cs typeface="Arial Black"/>
                <a:sym typeface="Arial Black"/>
              </a:rPr>
              <a:t>th</a:t>
            </a:r>
            <a:r>
              <a:rPr lang="en-US" sz="1200" b="0" i="0" u="none" strike="noStrike" cap="none">
                <a:solidFill>
                  <a:schemeClr val="dk1"/>
                </a:solidFill>
                <a:latin typeface="Arial Black"/>
                <a:ea typeface="Arial Black"/>
                <a:cs typeface="Arial Black"/>
                <a:sym typeface="Arial Black"/>
              </a:rPr>
              <a:t>, May]</a:t>
            </a:r>
            <a:endParaRPr sz="1200" b="0" i="0" u="none" strike="noStrike" cap="none">
              <a:solidFill>
                <a:schemeClr val="dk1"/>
              </a:solidFill>
              <a:latin typeface="Arial"/>
              <a:ea typeface="Arial"/>
              <a:cs typeface="Arial"/>
              <a:sym typeface="Arial"/>
            </a:endParaRPr>
          </a:p>
        </p:txBody>
      </p:sp>
      <p:pic>
        <p:nvPicPr>
          <p:cNvPr id="162" name="Google Shape;162;p10"/>
          <p:cNvPicPr preferRelativeResize="0"/>
          <p:nvPr/>
        </p:nvPicPr>
        <p:blipFill rotWithShape="1">
          <a:blip r:embed="rId3">
            <a:alphaModFix/>
          </a:blip>
          <a:srcRect/>
          <a:stretch/>
        </p:blipFill>
        <p:spPr>
          <a:xfrm>
            <a:off x="585088" y="1667858"/>
            <a:ext cx="5851335" cy="8275039"/>
          </a:xfrm>
          <a:prstGeom prst="rect">
            <a:avLst/>
          </a:prstGeom>
          <a:noFill/>
          <a:ln>
            <a:noFill/>
          </a:ln>
        </p:spPr>
      </p:pic>
      <p:pic>
        <p:nvPicPr>
          <p:cNvPr id="163" name="Google Shape;163;p10"/>
          <p:cNvPicPr preferRelativeResize="0"/>
          <p:nvPr/>
        </p:nvPicPr>
        <p:blipFill rotWithShape="1">
          <a:blip r:embed="rId4">
            <a:alphaModFix/>
          </a:blip>
          <a:srcRect/>
          <a:stretch/>
        </p:blipFill>
        <p:spPr>
          <a:xfrm>
            <a:off x="2163462" y="5672877"/>
            <a:ext cx="169368" cy="169368"/>
          </a:xfrm>
          <a:prstGeom prst="rect">
            <a:avLst/>
          </a:prstGeom>
          <a:noFill/>
          <a:ln>
            <a:noFill/>
          </a:ln>
        </p:spPr>
      </p:pic>
      <p:pic>
        <p:nvPicPr>
          <p:cNvPr id="164" name="Google Shape;164;p10"/>
          <p:cNvPicPr preferRelativeResize="0"/>
          <p:nvPr/>
        </p:nvPicPr>
        <p:blipFill rotWithShape="1">
          <a:blip r:embed="rId4">
            <a:alphaModFix/>
          </a:blip>
          <a:srcRect/>
          <a:stretch/>
        </p:blipFill>
        <p:spPr>
          <a:xfrm>
            <a:off x="2392375" y="8100148"/>
            <a:ext cx="169368" cy="169368"/>
          </a:xfrm>
          <a:prstGeom prst="rect">
            <a:avLst/>
          </a:prstGeom>
          <a:noFill/>
          <a:ln>
            <a:noFill/>
          </a:ln>
        </p:spPr>
      </p:pic>
      <p:grpSp>
        <p:nvGrpSpPr>
          <p:cNvPr id="165" name="Google Shape;165;p10"/>
          <p:cNvGrpSpPr/>
          <p:nvPr/>
        </p:nvGrpSpPr>
        <p:grpSpPr>
          <a:xfrm>
            <a:off x="2752313" y="7211483"/>
            <a:ext cx="98644" cy="91071"/>
            <a:chOff x="6505356" y="6997699"/>
            <a:chExt cx="140646" cy="145047"/>
          </a:xfrm>
        </p:grpSpPr>
        <p:sp>
          <p:nvSpPr>
            <p:cNvPr id="166" name="Google Shape;166;p10"/>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7" name="Google Shape;167;p10"/>
            <p:cNvPicPr preferRelativeResize="0"/>
            <p:nvPr/>
          </p:nvPicPr>
          <p:blipFill rotWithShape="1">
            <a:blip r:embed="rId5">
              <a:alphaModFix/>
            </a:blip>
            <a:srcRect/>
            <a:stretch/>
          </p:blipFill>
          <p:spPr>
            <a:xfrm>
              <a:off x="6510979" y="6997699"/>
              <a:ext cx="129401" cy="145047"/>
            </a:xfrm>
            <a:prstGeom prst="rect">
              <a:avLst/>
            </a:prstGeom>
            <a:noFill/>
            <a:ln>
              <a:noFill/>
            </a:ln>
          </p:spPr>
        </p:pic>
      </p:grpSp>
      <p:pic>
        <p:nvPicPr>
          <p:cNvPr id="168" name="Google Shape;168;p10"/>
          <p:cNvPicPr preferRelativeResize="0"/>
          <p:nvPr/>
        </p:nvPicPr>
        <p:blipFill rotWithShape="1">
          <a:blip r:embed="rId6">
            <a:alphaModFix/>
          </a:blip>
          <a:srcRect/>
          <a:stretch/>
        </p:blipFill>
        <p:spPr>
          <a:xfrm>
            <a:off x="1874816" y="5657253"/>
            <a:ext cx="183689" cy="183689"/>
          </a:xfrm>
          <a:prstGeom prst="rect">
            <a:avLst/>
          </a:prstGeom>
          <a:noFill/>
          <a:ln>
            <a:noFill/>
          </a:ln>
        </p:spPr>
      </p:pic>
      <p:pic>
        <p:nvPicPr>
          <p:cNvPr id="169" name="Google Shape;169;p10"/>
          <p:cNvPicPr preferRelativeResize="0"/>
          <p:nvPr/>
        </p:nvPicPr>
        <p:blipFill rotWithShape="1">
          <a:blip r:embed="rId6">
            <a:alphaModFix/>
          </a:blip>
          <a:srcRect/>
          <a:stretch/>
        </p:blipFill>
        <p:spPr>
          <a:xfrm>
            <a:off x="2418555" y="7936379"/>
            <a:ext cx="183689" cy="183689"/>
          </a:xfrm>
          <a:prstGeom prst="rect">
            <a:avLst/>
          </a:prstGeom>
          <a:noFill/>
          <a:ln>
            <a:noFill/>
          </a:ln>
        </p:spPr>
      </p:pic>
      <p:sp>
        <p:nvSpPr>
          <p:cNvPr id="170" name="Google Shape;170;p10"/>
          <p:cNvSpPr txBox="1"/>
          <p:nvPr/>
        </p:nvSpPr>
        <p:spPr>
          <a:xfrm>
            <a:off x="2149475" y="7840161"/>
            <a:ext cx="59690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00" b="0" i="0" u="none" strike="noStrike" cap="none">
                <a:solidFill>
                  <a:schemeClr val="lt1"/>
                </a:solidFill>
                <a:highlight>
                  <a:srgbClr val="0000FF"/>
                </a:highlight>
                <a:latin typeface="Arial Black"/>
                <a:ea typeface="Arial Black"/>
                <a:cs typeface="Arial Black"/>
                <a:sym typeface="Arial Black"/>
              </a:rPr>
              <a:t>Main Venue</a:t>
            </a:r>
            <a:endParaRPr sz="500" b="0" i="0" u="none" strike="noStrike" cap="none">
              <a:solidFill>
                <a:schemeClr val="lt1"/>
              </a:solidFill>
              <a:highlight>
                <a:srgbClr val="0000FF"/>
              </a:highlight>
              <a:latin typeface="Arial Black"/>
              <a:ea typeface="Arial Black"/>
              <a:cs typeface="Arial Black"/>
              <a:sym typeface="Arial Black"/>
            </a:endParaRPr>
          </a:p>
        </p:txBody>
      </p:sp>
      <p:sp>
        <p:nvSpPr>
          <p:cNvPr id="171" name="Google Shape;171;p10"/>
          <p:cNvSpPr/>
          <p:nvPr/>
        </p:nvSpPr>
        <p:spPr>
          <a:xfrm>
            <a:off x="1338010" y="8155216"/>
            <a:ext cx="7810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30976" y="52500"/>
                </a:moveTo>
                <a:lnTo>
                  <a:pt x="160342" y="18331"/>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Wheel Station (Team)</a:t>
            </a:r>
            <a:endParaRPr sz="600" b="0" i="0" u="none" strike="noStrike" cap="none">
              <a:solidFill>
                <a:schemeClr val="lt1"/>
              </a:solidFill>
              <a:latin typeface="Arial Black"/>
              <a:ea typeface="Arial Black"/>
              <a:cs typeface="Arial Black"/>
              <a:sym typeface="Arial Black"/>
            </a:endParaRPr>
          </a:p>
        </p:txBody>
      </p:sp>
      <p:sp>
        <p:nvSpPr>
          <p:cNvPr id="172" name="Google Shape;172;p10"/>
          <p:cNvSpPr/>
          <p:nvPr/>
        </p:nvSpPr>
        <p:spPr>
          <a:xfrm>
            <a:off x="1416050" y="4980788"/>
            <a:ext cx="7810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765" y="142500"/>
                </a:moveTo>
                <a:lnTo>
                  <a:pt x="120992" y="353887"/>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Wheel Station (Neutral)</a:t>
            </a:r>
            <a:endParaRPr sz="600" b="0" i="0" u="none" strike="noStrike" cap="none">
              <a:solidFill>
                <a:schemeClr val="lt1"/>
              </a:solidFill>
              <a:latin typeface="Arial Black"/>
              <a:ea typeface="Arial Black"/>
              <a:cs typeface="Arial Black"/>
              <a:sym typeface="Arial Black"/>
            </a:endParaRPr>
          </a:p>
        </p:txBody>
      </p:sp>
      <p:sp>
        <p:nvSpPr>
          <p:cNvPr id="173" name="Google Shape;173;p10"/>
          <p:cNvSpPr/>
          <p:nvPr/>
        </p:nvSpPr>
        <p:spPr>
          <a:xfrm>
            <a:off x="1303868" y="6934278"/>
            <a:ext cx="891114"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61" y="70674"/>
                </a:moveTo>
                <a:lnTo>
                  <a:pt x="191215" y="286474"/>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Run Penalty Box</a:t>
            </a:r>
            <a:endParaRPr sz="600" b="0" i="0" u="none" strike="noStrike" cap="none">
              <a:solidFill>
                <a:schemeClr val="lt1"/>
              </a:solidFill>
              <a:latin typeface="Arial Black"/>
              <a:ea typeface="Arial Black"/>
              <a:cs typeface="Arial Black"/>
              <a:sym typeface="Arial Black"/>
            </a:endParaRPr>
          </a:p>
        </p:txBody>
      </p:sp>
      <p:sp>
        <p:nvSpPr>
          <p:cNvPr id="174" name="Google Shape;174;p10"/>
          <p:cNvSpPr/>
          <p:nvPr/>
        </p:nvSpPr>
        <p:spPr>
          <a:xfrm>
            <a:off x="1201581" y="5275993"/>
            <a:ext cx="652991" cy="2103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8890" y="142933"/>
                </a:moveTo>
                <a:lnTo>
                  <a:pt x="128611" y="228184"/>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a:p>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(PTWC)</a:t>
            </a:r>
            <a:endParaRPr sz="600" b="0" i="0" u="none" strike="noStrike" cap="none">
              <a:solidFill>
                <a:schemeClr val="lt1"/>
              </a:solidFill>
              <a:latin typeface="Arial Black"/>
              <a:ea typeface="Arial Black"/>
              <a:cs typeface="Arial Black"/>
              <a:sym typeface="Arial Black"/>
            </a:endParaRPr>
          </a:p>
        </p:txBody>
      </p:sp>
      <p:sp>
        <p:nvSpPr>
          <p:cNvPr id="175" name="Google Shape;175;p10"/>
          <p:cNvSpPr/>
          <p:nvPr/>
        </p:nvSpPr>
        <p:spPr>
          <a:xfrm>
            <a:off x="4113742" y="3939620"/>
            <a:ext cx="652991" cy="183689"/>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470" y="88739"/>
                </a:moveTo>
                <a:lnTo>
                  <a:pt x="-56932" y="33565"/>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 (PTWC)</a:t>
            </a:r>
            <a:endParaRPr sz="600" b="0" i="0" u="none" strike="noStrike" cap="none">
              <a:solidFill>
                <a:schemeClr val="lt1"/>
              </a:solidFill>
              <a:latin typeface="Arial Black"/>
              <a:ea typeface="Arial Black"/>
              <a:cs typeface="Arial Black"/>
              <a:sym typeface="Arial Black"/>
            </a:endParaRPr>
          </a:p>
        </p:txBody>
      </p:sp>
      <p:sp>
        <p:nvSpPr>
          <p:cNvPr id="176" name="Google Shape;176;p10"/>
          <p:cNvSpPr/>
          <p:nvPr/>
        </p:nvSpPr>
        <p:spPr>
          <a:xfrm>
            <a:off x="1447150" y="7861527"/>
            <a:ext cx="652991"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8890" y="142933"/>
                </a:moveTo>
                <a:lnTo>
                  <a:pt x="185791" y="187116"/>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sz="600" b="0" i="0" u="none" strike="noStrike" cap="none">
              <a:solidFill>
                <a:schemeClr val="lt1"/>
              </a:solidFill>
              <a:latin typeface="Arial Black"/>
              <a:ea typeface="Arial Black"/>
              <a:cs typeface="Arial Black"/>
              <a:sym typeface="Arial Black"/>
            </a:endParaRPr>
          </a:p>
        </p:txBody>
      </p:sp>
      <p:pic>
        <p:nvPicPr>
          <p:cNvPr id="177" name="Google Shape;177;p10"/>
          <p:cNvPicPr preferRelativeResize="0"/>
          <p:nvPr/>
        </p:nvPicPr>
        <p:blipFill rotWithShape="1">
          <a:blip r:embed="rId6">
            <a:alphaModFix/>
          </a:blip>
          <a:srcRect/>
          <a:stretch/>
        </p:blipFill>
        <p:spPr>
          <a:xfrm>
            <a:off x="2846087" y="8341402"/>
            <a:ext cx="183689" cy="183689"/>
          </a:xfrm>
          <a:prstGeom prst="rect">
            <a:avLst/>
          </a:prstGeom>
          <a:noFill/>
          <a:ln>
            <a:noFill/>
          </a:ln>
        </p:spPr>
      </p:pic>
      <p:sp>
        <p:nvSpPr>
          <p:cNvPr id="178" name="Google Shape;178;p10"/>
          <p:cNvSpPr/>
          <p:nvPr/>
        </p:nvSpPr>
        <p:spPr>
          <a:xfrm>
            <a:off x="3421592" y="8695186"/>
            <a:ext cx="652991"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470" y="88739"/>
                </a:moveTo>
                <a:lnTo>
                  <a:pt x="-79687" y="-216334"/>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sz="600" b="0" i="0" u="none" strike="noStrike" cap="none">
              <a:solidFill>
                <a:schemeClr val="lt1"/>
              </a:solidFill>
              <a:latin typeface="Arial Black"/>
              <a:ea typeface="Arial Black"/>
              <a:cs typeface="Arial Black"/>
              <a:sym typeface="Arial Black"/>
            </a:endParaRPr>
          </a:p>
        </p:txBody>
      </p:sp>
      <p:pic>
        <p:nvPicPr>
          <p:cNvPr id="179" name="Google Shape;179;p10"/>
          <p:cNvPicPr preferRelativeResize="0"/>
          <p:nvPr/>
        </p:nvPicPr>
        <p:blipFill rotWithShape="1">
          <a:blip r:embed="rId6">
            <a:alphaModFix/>
          </a:blip>
          <a:srcRect/>
          <a:stretch/>
        </p:blipFill>
        <p:spPr>
          <a:xfrm>
            <a:off x="3656242" y="3847776"/>
            <a:ext cx="183689" cy="183689"/>
          </a:xfrm>
          <a:prstGeom prst="rect">
            <a:avLst/>
          </a:prstGeom>
          <a:noFill/>
          <a:ln>
            <a:noFill/>
          </a:ln>
        </p:spPr>
      </p:pic>
      <p:grpSp>
        <p:nvGrpSpPr>
          <p:cNvPr id="180" name="Google Shape;180;p10"/>
          <p:cNvGrpSpPr/>
          <p:nvPr/>
        </p:nvGrpSpPr>
        <p:grpSpPr>
          <a:xfrm>
            <a:off x="2314619" y="6075709"/>
            <a:ext cx="98644" cy="91071"/>
            <a:chOff x="6505356" y="6997699"/>
            <a:chExt cx="140646" cy="145047"/>
          </a:xfrm>
        </p:grpSpPr>
        <p:sp>
          <p:nvSpPr>
            <p:cNvPr id="181" name="Google Shape;181;p10"/>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2" name="Google Shape;182;p10"/>
            <p:cNvPicPr preferRelativeResize="0"/>
            <p:nvPr/>
          </p:nvPicPr>
          <p:blipFill rotWithShape="1">
            <a:blip r:embed="rId5">
              <a:alphaModFix/>
            </a:blip>
            <a:srcRect/>
            <a:stretch/>
          </p:blipFill>
          <p:spPr>
            <a:xfrm>
              <a:off x="6510979" y="6997699"/>
              <a:ext cx="129401" cy="145047"/>
            </a:xfrm>
            <a:prstGeom prst="rect">
              <a:avLst/>
            </a:prstGeom>
            <a:noFill/>
            <a:ln>
              <a:noFill/>
            </a:ln>
          </p:spPr>
        </p:pic>
      </p:grpSp>
      <p:sp>
        <p:nvSpPr>
          <p:cNvPr id="183" name="Google Shape;183;p10"/>
          <p:cNvSpPr/>
          <p:nvPr/>
        </p:nvSpPr>
        <p:spPr>
          <a:xfrm>
            <a:off x="2632077" y="6272254"/>
            <a:ext cx="927097" cy="9107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4126" y="28522"/>
                </a:moveTo>
                <a:lnTo>
                  <a:pt x="-28922" y="-152951"/>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Bike Penalty Box</a:t>
            </a:r>
            <a:endParaRPr sz="600" b="0" i="0" u="none" strike="noStrike" cap="none">
              <a:solidFill>
                <a:schemeClr val="lt1"/>
              </a:solidFill>
              <a:latin typeface="Arial Black"/>
              <a:ea typeface="Arial Black"/>
              <a:cs typeface="Arial Black"/>
              <a:sym typeface="Arial Black"/>
            </a:endParaRPr>
          </a:p>
        </p:txBody>
      </p:sp>
      <p:sp>
        <p:nvSpPr>
          <p:cNvPr id="184" name="Google Shape;184;p10"/>
          <p:cNvSpPr/>
          <p:nvPr/>
        </p:nvSpPr>
        <p:spPr>
          <a:xfrm>
            <a:off x="1478721" y="5839274"/>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5" name="Google Shape;185;p10"/>
          <p:cNvSpPr/>
          <p:nvPr/>
        </p:nvSpPr>
        <p:spPr>
          <a:xfrm>
            <a:off x="769032" y="5739639"/>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49" y="39324"/>
                </a:moveTo>
                <a:lnTo>
                  <a:pt x="163024" y="10256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sp>
        <p:nvSpPr>
          <p:cNvPr id="186" name="Google Shape;186;p10"/>
          <p:cNvSpPr/>
          <p:nvPr/>
        </p:nvSpPr>
        <p:spPr>
          <a:xfrm>
            <a:off x="2610278" y="7919297"/>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7" name="Google Shape;187;p10"/>
          <p:cNvSpPr/>
          <p:nvPr/>
        </p:nvSpPr>
        <p:spPr>
          <a:xfrm>
            <a:off x="1669280" y="7629674"/>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49" y="39324"/>
                </a:moveTo>
                <a:lnTo>
                  <a:pt x="228245" y="242776"/>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2" name="Google Shape;162;p10"/>
          <p:cNvPicPr preferRelativeResize="0"/>
          <p:nvPr/>
        </p:nvPicPr>
        <p:blipFill rotWithShape="1">
          <a:blip r:embed="rId3">
            <a:alphaModFix/>
          </a:blip>
          <a:srcRect/>
          <a:stretch/>
        </p:blipFill>
        <p:spPr>
          <a:xfrm>
            <a:off x="585088" y="1667858"/>
            <a:ext cx="5851335" cy="8275039"/>
          </a:xfrm>
          <a:prstGeom prst="rect">
            <a:avLst/>
          </a:prstGeom>
          <a:noFill/>
          <a:ln>
            <a:noFill/>
          </a:ln>
        </p:spPr>
      </p:pic>
      <p:pic>
        <p:nvPicPr>
          <p:cNvPr id="163" name="Google Shape;163;p10"/>
          <p:cNvPicPr preferRelativeResize="0"/>
          <p:nvPr/>
        </p:nvPicPr>
        <p:blipFill rotWithShape="1">
          <a:blip r:embed="rId4">
            <a:alphaModFix/>
          </a:blip>
          <a:srcRect/>
          <a:stretch/>
        </p:blipFill>
        <p:spPr>
          <a:xfrm>
            <a:off x="2163462" y="5672877"/>
            <a:ext cx="169368" cy="169368"/>
          </a:xfrm>
          <a:prstGeom prst="rect">
            <a:avLst/>
          </a:prstGeom>
          <a:noFill/>
          <a:ln>
            <a:noFill/>
          </a:ln>
        </p:spPr>
      </p:pic>
      <p:pic>
        <p:nvPicPr>
          <p:cNvPr id="164" name="Google Shape;164;p10"/>
          <p:cNvPicPr preferRelativeResize="0"/>
          <p:nvPr/>
        </p:nvPicPr>
        <p:blipFill rotWithShape="1">
          <a:blip r:embed="rId4">
            <a:alphaModFix/>
          </a:blip>
          <a:srcRect/>
          <a:stretch/>
        </p:blipFill>
        <p:spPr>
          <a:xfrm>
            <a:off x="2392375" y="8100148"/>
            <a:ext cx="169368" cy="169368"/>
          </a:xfrm>
          <a:prstGeom prst="rect">
            <a:avLst/>
          </a:prstGeom>
          <a:noFill/>
          <a:ln>
            <a:noFill/>
          </a:ln>
        </p:spPr>
      </p:pic>
      <p:grpSp>
        <p:nvGrpSpPr>
          <p:cNvPr id="165" name="Google Shape;165;p10"/>
          <p:cNvGrpSpPr/>
          <p:nvPr/>
        </p:nvGrpSpPr>
        <p:grpSpPr>
          <a:xfrm>
            <a:off x="2752313" y="7211483"/>
            <a:ext cx="98644" cy="91071"/>
            <a:chOff x="6505356" y="6997699"/>
            <a:chExt cx="140646" cy="145047"/>
          </a:xfrm>
        </p:grpSpPr>
        <p:sp>
          <p:nvSpPr>
            <p:cNvPr id="166" name="Google Shape;166;p10"/>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7" name="Google Shape;167;p10"/>
            <p:cNvPicPr preferRelativeResize="0"/>
            <p:nvPr/>
          </p:nvPicPr>
          <p:blipFill rotWithShape="1">
            <a:blip r:embed="rId5">
              <a:alphaModFix/>
            </a:blip>
            <a:srcRect/>
            <a:stretch/>
          </p:blipFill>
          <p:spPr>
            <a:xfrm>
              <a:off x="6510979" y="6997699"/>
              <a:ext cx="129401" cy="145047"/>
            </a:xfrm>
            <a:prstGeom prst="rect">
              <a:avLst/>
            </a:prstGeom>
            <a:noFill/>
            <a:ln>
              <a:noFill/>
            </a:ln>
          </p:spPr>
        </p:pic>
      </p:grpSp>
      <p:pic>
        <p:nvPicPr>
          <p:cNvPr id="168" name="Google Shape;168;p10"/>
          <p:cNvPicPr preferRelativeResize="0"/>
          <p:nvPr/>
        </p:nvPicPr>
        <p:blipFill rotWithShape="1">
          <a:blip r:embed="rId6">
            <a:alphaModFix/>
          </a:blip>
          <a:srcRect/>
          <a:stretch/>
        </p:blipFill>
        <p:spPr>
          <a:xfrm>
            <a:off x="1874816" y="5657253"/>
            <a:ext cx="183689" cy="183689"/>
          </a:xfrm>
          <a:prstGeom prst="rect">
            <a:avLst/>
          </a:prstGeom>
          <a:noFill/>
          <a:ln>
            <a:noFill/>
          </a:ln>
        </p:spPr>
      </p:pic>
      <p:pic>
        <p:nvPicPr>
          <p:cNvPr id="169" name="Google Shape;169;p10"/>
          <p:cNvPicPr preferRelativeResize="0"/>
          <p:nvPr/>
        </p:nvPicPr>
        <p:blipFill rotWithShape="1">
          <a:blip r:embed="rId6">
            <a:alphaModFix/>
          </a:blip>
          <a:srcRect/>
          <a:stretch/>
        </p:blipFill>
        <p:spPr>
          <a:xfrm>
            <a:off x="2418555" y="7968129"/>
            <a:ext cx="183689" cy="183689"/>
          </a:xfrm>
          <a:prstGeom prst="rect">
            <a:avLst/>
          </a:prstGeom>
          <a:noFill/>
          <a:ln>
            <a:noFill/>
          </a:ln>
        </p:spPr>
      </p:pic>
      <p:sp>
        <p:nvSpPr>
          <p:cNvPr id="171" name="Google Shape;171;p10"/>
          <p:cNvSpPr/>
          <p:nvPr/>
        </p:nvSpPr>
        <p:spPr>
          <a:xfrm>
            <a:off x="1294778" y="8155216"/>
            <a:ext cx="824282"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30976" y="52500"/>
                </a:moveTo>
                <a:lnTo>
                  <a:pt x="160342" y="18331"/>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a:t>
            </a:r>
            <a:r>
              <a:rPr 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チーム</a:t>
            </a:r>
            <a:r>
              <a:rPr 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endParaRPr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72" name="Google Shape;172;p10"/>
          <p:cNvSpPr/>
          <p:nvPr/>
        </p:nvSpPr>
        <p:spPr>
          <a:xfrm>
            <a:off x="1416050" y="4980788"/>
            <a:ext cx="8318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765" y="142500"/>
                </a:moveTo>
                <a:lnTo>
                  <a:pt x="120992" y="353887"/>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a:t>
            </a:r>
            <a:r>
              <a:rPr 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 (</a:t>
            </a: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ニュートラル</a:t>
            </a:r>
            <a:r>
              <a:rPr 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endParaRPr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73" name="Google Shape;173;p10"/>
          <p:cNvSpPr/>
          <p:nvPr/>
        </p:nvSpPr>
        <p:spPr>
          <a:xfrm>
            <a:off x="1238250" y="6934278"/>
            <a:ext cx="956732"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61" y="70674"/>
                </a:moveTo>
                <a:lnTo>
                  <a:pt x="191215" y="286474"/>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ラン･ペナルティボックス</a:t>
            </a:r>
            <a:endParaRPr sz="600" b="0" i="0" u="none" strike="noStrike" cap="none" dirty="0">
              <a:solidFill>
                <a:schemeClr val="lt1"/>
              </a:solidFill>
              <a:latin typeface="Arial Black"/>
              <a:ea typeface="Arial Black"/>
              <a:cs typeface="Arial Black"/>
              <a:sym typeface="Arial Black"/>
            </a:endParaRPr>
          </a:p>
        </p:txBody>
      </p:sp>
      <p:sp>
        <p:nvSpPr>
          <p:cNvPr id="174" name="Google Shape;174;p10"/>
          <p:cNvSpPr/>
          <p:nvPr/>
        </p:nvSpPr>
        <p:spPr>
          <a:xfrm>
            <a:off x="1133297" y="5270020"/>
            <a:ext cx="741519" cy="2103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8890" y="142933"/>
                </a:moveTo>
                <a:lnTo>
                  <a:pt x="128611" y="228184"/>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dirty="0">
              <a:latin typeface="HGP創英角ｺﾞｼｯｸUB" panose="020B0900000000000000" pitchFamily="50" charset="-128"/>
              <a:ea typeface="HGP創英角ｺﾞｼｯｸUB" panose="020B0900000000000000" pitchFamily="50" charset="-128"/>
            </a:endParaRPr>
          </a:p>
          <a:p>
            <a:pPr marL="0" marR="0" lvl="0" indent="0" algn="ctr" rtl="0">
              <a:lnSpc>
                <a:spcPct val="100000"/>
              </a:lnSpc>
              <a:spcBef>
                <a:spcPts val="0"/>
              </a:spcBef>
              <a:spcAft>
                <a:spcPts val="0"/>
              </a:spcAft>
              <a:buNone/>
            </a:pPr>
            <a:r>
              <a:rPr lang="en-US" sz="600" b="0" i="0" u="none" strike="noStrike" cap="none" dirty="0">
                <a:solidFill>
                  <a:schemeClr val="lt1"/>
                </a:solidFill>
                <a:latin typeface="Arial Black"/>
                <a:ea typeface="Arial Black"/>
                <a:cs typeface="Arial Black"/>
                <a:sym typeface="Arial Black"/>
              </a:rPr>
              <a:t>(PTWC)</a:t>
            </a:r>
            <a:endParaRPr sz="600" b="0" i="0" u="none" strike="noStrike" cap="none" dirty="0">
              <a:solidFill>
                <a:schemeClr val="lt1"/>
              </a:solidFill>
              <a:latin typeface="Arial Black"/>
              <a:ea typeface="Arial Black"/>
              <a:cs typeface="Arial Black"/>
              <a:sym typeface="Arial Black"/>
            </a:endParaRPr>
          </a:p>
        </p:txBody>
      </p:sp>
      <p:sp>
        <p:nvSpPr>
          <p:cNvPr id="175" name="Google Shape;175;p10"/>
          <p:cNvSpPr/>
          <p:nvPr/>
        </p:nvSpPr>
        <p:spPr>
          <a:xfrm>
            <a:off x="4113742" y="3939620"/>
            <a:ext cx="737658" cy="183689"/>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470" y="88739"/>
                </a:moveTo>
                <a:lnTo>
                  <a:pt x="-56932" y="33565"/>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r>
              <a:rPr lang="en-US" sz="600" b="0" i="0" u="none" strike="noStrike" cap="none" dirty="0">
                <a:solidFill>
                  <a:schemeClr val="lt1"/>
                </a:solidFill>
                <a:latin typeface="Arial Black"/>
                <a:ea typeface="Arial Black"/>
                <a:cs typeface="Arial Black"/>
                <a:sym typeface="Arial Black"/>
              </a:rPr>
              <a:t>(PTWC)</a:t>
            </a:r>
            <a:endParaRPr sz="600" b="0" i="0" u="none" strike="noStrike" cap="none" dirty="0">
              <a:solidFill>
                <a:schemeClr val="lt1"/>
              </a:solidFill>
              <a:latin typeface="Arial Black"/>
              <a:ea typeface="Arial Black"/>
              <a:cs typeface="Arial Black"/>
              <a:sym typeface="Arial Black"/>
            </a:endParaRPr>
          </a:p>
        </p:txBody>
      </p:sp>
      <p:sp>
        <p:nvSpPr>
          <p:cNvPr id="176" name="Google Shape;176;p10"/>
          <p:cNvSpPr/>
          <p:nvPr/>
        </p:nvSpPr>
        <p:spPr>
          <a:xfrm>
            <a:off x="1338010" y="7861527"/>
            <a:ext cx="762131"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8890" y="142933"/>
                </a:moveTo>
                <a:lnTo>
                  <a:pt x="185791" y="187116"/>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pic>
        <p:nvPicPr>
          <p:cNvPr id="177" name="Google Shape;177;p10"/>
          <p:cNvPicPr preferRelativeResize="0"/>
          <p:nvPr/>
        </p:nvPicPr>
        <p:blipFill rotWithShape="1">
          <a:blip r:embed="rId6">
            <a:alphaModFix/>
          </a:blip>
          <a:srcRect/>
          <a:stretch/>
        </p:blipFill>
        <p:spPr>
          <a:xfrm>
            <a:off x="2846087" y="8341402"/>
            <a:ext cx="183689" cy="183689"/>
          </a:xfrm>
          <a:prstGeom prst="rect">
            <a:avLst/>
          </a:prstGeom>
          <a:noFill/>
          <a:ln>
            <a:noFill/>
          </a:ln>
        </p:spPr>
      </p:pic>
      <p:sp>
        <p:nvSpPr>
          <p:cNvPr id="178" name="Google Shape;178;p10"/>
          <p:cNvSpPr/>
          <p:nvPr/>
        </p:nvSpPr>
        <p:spPr>
          <a:xfrm>
            <a:off x="3421592" y="8695186"/>
            <a:ext cx="737658"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470" y="88739"/>
                </a:moveTo>
                <a:lnTo>
                  <a:pt x="-79687" y="-216334"/>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sz="600" b="0" i="0" u="none" strike="noStrike" cap="none" dirty="0">
              <a:solidFill>
                <a:schemeClr val="lt1"/>
              </a:solidFill>
              <a:latin typeface="Arial Black"/>
              <a:ea typeface="Arial Black"/>
              <a:cs typeface="Arial Black"/>
              <a:sym typeface="Arial Black"/>
            </a:endParaRPr>
          </a:p>
        </p:txBody>
      </p:sp>
      <p:pic>
        <p:nvPicPr>
          <p:cNvPr id="179" name="Google Shape;179;p10"/>
          <p:cNvPicPr preferRelativeResize="0"/>
          <p:nvPr/>
        </p:nvPicPr>
        <p:blipFill rotWithShape="1">
          <a:blip r:embed="rId6">
            <a:alphaModFix/>
          </a:blip>
          <a:srcRect/>
          <a:stretch/>
        </p:blipFill>
        <p:spPr>
          <a:xfrm>
            <a:off x="3656242" y="3847776"/>
            <a:ext cx="183689" cy="183689"/>
          </a:xfrm>
          <a:prstGeom prst="rect">
            <a:avLst/>
          </a:prstGeom>
          <a:noFill/>
          <a:ln>
            <a:noFill/>
          </a:ln>
        </p:spPr>
      </p:pic>
      <p:grpSp>
        <p:nvGrpSpPr>
          <p:cNvPr id="180" name="Google Shape;180;p10"/>
          <p:cNvGrpSpPr/>
          <p:nvPr/>
        </p:nvGrpSpPr>
        <p:grpSpPr>
          <a:xfrm>
            <a:off x="2314619" y="6075709"/>
            <a:ext cx="98644" cy="91071"/>
            <a:chOff x="6505356" y="6997699"/>
            <a:chExt cx="140646" cy="145047"/>
          </a:xfrm>
        </p:grpSpPr>
        <p:sp>
          <p:nvSpPr>
            <p:cNvPr id="181" name="Google Shape;181;p10"/>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2" name="Google Shape;182;p10"/>
            <p:cNvPicPr preferRelativeResize="0"/>
            <p:nvPr/>
          </p:nvPicPr>
          <p:blipFill rotWithShape="1">
            <a:blip r:embed="rId5">
              <a:alphaModFix/>
            </a:blip>
            <a:srcRect/>
            <a:stretch/>
          </p:blipFill>
          <p:spPr>
            <a:xfrm>
              <a:off x="6510979" y="6997699"/>
              <a:ext cx="129401" cy="145047"/>
            </a:xfrm>
            <a:prstGeom prst="rect">
              <a:avLst/>
            </a:prstGeom>
            <a:noFill/>
            <a:ln>
              <a:noFill/>
            </a:ln>
          </p:spPr>
        </p:pic>
      </p:grpSp>
      <p:sp>
        <p:nvSpPr>
          <p:cNvPr id="183" name="Google Shape;183;p10"/>
          <p:cNvSpPr/>
          <p:nvPr/>
        </p:nvSpPr>
        <p:spPr>
          <a:xfrm>
            <a:off x="2632077" y="6314988"/>
            <a:ext cx="1024165"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4126" y="28522"/>
                </a:moveTo>
                <a:lnTo>
                  <a:pt x="-28922" y="-152951"/>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バイク･ペナルティボックス</a:t>
            </a:r>
            <a:endParaRPr sz="600" b="0" i="0" u="none" strike="noStrike" cap="none" dirty="0">
              <a:solidFill>
                <a:schemeClr val="lt1"/>
              </a:solidFill>
              <a:latin typeface="Arial Black"/>
              <a:ea typeface="Arial Black"/>
              <a:cs typeface="Arial Black"/>
              <a:sym typeface="Arial Black"/>
            </a:endParaRPr>
          </a:p>
        </p:txBody>
      </p:sp>
      <p:sp>
        <p:nvSpPr>
          <p:cNvPr id="184" name="Google Shape;184;p10"/>
          <p:cNvSpPr/>
          <p:nvPr/>
        </p:nvSpPr>
        <p:spPr>
          <a:xfrm>
            <a:off x="1478721" y="5839274"/>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5" name="Google Shape;185;p10"/>
          <p:cNvSpPr/>
          <p:nvPr/>
        </p:nvSpPr>
        <p:spPr>
          <a:xfrm>
            <a:off x="769032" y="5739639"/>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49" y="39324"/>
                </a:moveTo>
                <a:lnTo>
                  <a:pt x="163024" y="10256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医療テント</a:t>
            </a:r>
            <a:endParaRPr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186" name="Google Shape;186;p10"/>
          <p:cNvSpPr/>
          <p:nvPr/>
        </p:nvSpPr>
        <p:spPr>
          <a:xfrm>
            <a:off x="2610278" y="7919297"/>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7" name="Google Shape;187;p10"/>
          <p:cNvSpPr/>
          <p:nvPr/>
        </p:nvSpPr>
        <p:spPr>
          <a:xfrm>
            <a:off x="1669280" y="7629674"/>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549" y="39324"/>
                </a:moveTo>
                <a:lnTo>
                  <a:pt x="228245" y="242776"/>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sp>
        <p:nvSpPr>
          <p:cNvPr id="2" name="Google Shape;132;p8">
            <a:extLst>
              <a:ext uri="{FF2B5EF4-FFF2-40B4-BE49-F238E27FC236}">
                <a16:creationId xmlns:a16="http://schemas.microsoft.com/office/drawing/2014/main" id="{D94E859D-6227-767D-CD6D-AD9EB166DE80}"/>
              </a:ext>
            </a:extLst>
          </p:cNvPr>
          <p:cNvSpPr txBox="1"/>
          <p:nvPr/>
        </p:nvSpPr>
        <p:spPr>
          <a:xfrm>
            <a:off x="486420" y="1363520"/>
            <a:ext cx="136815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コース図</a:t>
            </a:r>
            <a:endParaRPr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3" name="Google Shape;133;p8">
            <a:extLst>
              <a:ext uri="{FF2B5EF4-FFF2-40B4-BE49-F238E27FC236}">
                <a16:creationId xmlns:a16="http://schemas.microsoft.com/office/drawing/2014/main" id="{8BD77E8D-F8B7-3AD9-852C-FE6E8975E4F9}"/>
              </a:ext>
            </a:extLst>
          </p:cNvPr>
          <p:cNvSpPr txBox="1"/>
          <p:nvPr/>
        </p:nvSpPr>
        <p:spPr>
          <a:xfrm>
            <a:off x="4707411" y="1363520"/>
            <a:ext cx="171114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パラ</a:t>
            </a:r>
            <a:r>
              <a:rPr 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a:t>
            </a:r>
            <a:r>
              <a:rPr lang="en-US" sz="1200" b="0" i="0" u="none" strike="noStrike" cap="none" dirty="0">
                <a:solidFill>
                  <a:schemeClr val="dk1"/>
                </a:solidFill>
                <a:latin typeface="Arial Black"/>
                <a:ea typeface="HGP創英角ｺﾞｼｯｸUB" panose="020B0900000000000000" pitchFamily="50" charset="-128"/>
                <a:cs typeface="Arial Black"/>
                <a:sym typeface="Arial Black"/>
              </a:rPr>
              <a:t> [</a:t>
            </a:r>
            <a:r>
              <a:rPr lang="en-US" altLang="ja-JP"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5</a:t>
            </a: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月</a:t>
            </a:r>
            <a:r>
              <a:rPr lang="en-US" altLang="ja-JP"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13</a:t>
            </a: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日</a:t>
            </a:r>
            <a:r>
              <a:rPr lang="en-US" sz="1200" b="0" i="0" u="none" strike="noStrike" cap="none" dirty="0">
                <a:solidFill>
                  <a:schemeClr val="dk1"/>
                </a:solidFill>
                <a:latin typeface="Arial Black"/>
                <a:ea typeface="HGP創英角ｺﾞｼｯｸUB" panose="020B0900000000000000" pitchFamily="50" charset="-128"/>
                <a:cs typeface="Arial Black"/>
                <a:sym typeface="Arial Black"/>
              </a:rPr>
              <a:t>]</a:t>
            </a:r>
            <a:endParaRPr sz="1200" b="0" i="0" u="none" strike="noStrike" cap="none" dirty="0">
              <a:solidFill>
                <a:schemeClr val="dk1"/>
              </a:solidFill>
              <a:ea typeface="HGP創英角ｺﾞｼｯｸUB" panose="020B0900000000000000" pitchFamily="50" charset="-128"/>
              <a:sym typeface="Arial"/>
            </a:endParaRPr>
          </a:p>
        </p:txBody>
      </p:sp>
    </p:spTree>
    <p:extLst>
      <p:ext uri="{BB962C8B-B14F-4D97-AF65-F5344CB8AC3E}">
        <p14:creationId xmlns:p14="http://schemas.microsoft.com/office/powerpoint/2010/main" val="2314191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p:nvPr/>
        </p:nvSpPr>
        <p:spPr>
          <a:xfrm>
            <a:off x="810456" y="2178472"/>
            <a:ext cx="5940660" cy="7840568"/>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sng" strike="noStrike" cap="none" dirty="0">
                <a:solidFill>
                  <a:schemeClr val="dk1"/>
                </a:solidFill>
                <a:latin typeface="Arial"/>
                <a:ea typeface="Arial"/>
                <a:cs typeface="Arial"/>
                <a:sym typeface="Arial"/>
              </a:rPr>
              <a:t>GENERAL INFORMATION			</a:t>
            </a:r>
            <a:r>
              <a:rPr lang="en-US" sz="1050" b="0" i="0" u="sng" strike="noStrike" cap="none" dirty="0">
                <a:solidFill>
                  <a:schemeClr val="dk1"/>
                </a:solidFill>
                <a:latin typeface="Arial"/>
                <a:ea typeface="Arial"/>
                <a:cs typeface="Arial"/>
                <a:sym typeface="Arial"/>
              </a:rPr>
              <a:t>p. 2</a:t>
            </a:r>
            <a:br>
              <a:rPr lang="en-US" sz="800" b="0" i="0" u="sng"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Key Dates	</a:t>
            </a:r>
            <a:r>
              <a:rPr lang="ja-JP" altLang="en-US" sz="1050" b="0" i="0" u="none" strike="noStrike" cap="none" dirty="0">
                <a:solidFill>
                  <a:schemeClr val="dk1"/>
                </a:solidFill>
                <a:latin typeface="Arial"/>
                <a:ea typeface="Arial"/>
                <a:cs typeface="Arial"/>
                <a:sym typeface="Arial"/>
              </a:rPr>
              <a:t>    </a:t>
            </a:r>
            <a:r>
              <a:rPr lang="ja-JP" altLang="en-US" sz="900" b="0" i="0" u="none" strike="noStrike" cap="none" dirty="0">
                <a:solidFill>
                  <a:srgbClr val="FF0000"/>
                </a:solidFill>
                <a:latin typeface="Arial"/>
                <a:ea typeface="Arial"/>
                <a:cs typeface="Arial"/>
                <a:sym typeface="Arial"/>
              </a:rPr>
              <a:t>*</a:t>
            </a:r>
            <a:r>
              <a:rPr lang="en-US" altLang="ja-JP" sz="900" b="0" i="0" u="none" strike="noStrike" cap="none" dirty="0">
                <a:solidFill>
                  <a:srgbClr val="FF0000"/>
                </a:solidFill>
                <a:latin typeface="Arial"/>
                <a:ea typeface="Arial"/>
                <a:cs typeface="Arial"/>
                <a:sym typeface="Arial"/>
              </a:rPr>
              <a:t>Updated</a:t>
            </a:r>
            <a:r>
              <a:rPr lang="en-US" sz="1050" b="0" i="0" u="none" strike="noStrike" cap="none" dirty="0">
                <a:solidFill>
                  <a:schemeClr val="dk1"/>
                </a:solidFill>
                <a:latin typeface="Arial"/>
                <a:ea typeface="Arial"/>
                <a:cs typeface="Arial"/>
                <a:sym typeface="Arial"/>
              </a:rPr>
              <a:t>					</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Key Contacts					</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Entering Japan	(1) VISA			p. 3</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(2) Immigration (Quarantine) procedure</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Traffic Rules in Japan				p. 5</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Visitors Guide in YOKOHAMA			p. 7</a:t>
            </a:r>
            <a:br>
              <a:rPr lang="en-US" sz="1050" b="0" i="0" u="none" strike="noStrike" cap="none" dirty="0">
                <a:solidFill>
                  <a:srgbClr val="FF0000"/>
                </a:solidFill>
                <a:latin typeface="Arial"/>
                <a:ea typeface="Arial"/>
                <a:cs typeface="Arial"/>
                <a:sym typeface="Arial"/>
              </a:rPr>
            </a:br>
            <a:endParaRPr sz="800" b="0" i="0" u="none" strike="noStrike" cap="none" dirty="0">
              <a:solidFill>
                <a:srgbClr val="FF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sng" strike="noStrike" cap="none" dirty="0">
                <a:solidFill>
                  <a:schemeClr val="dk1"/>
                </a:solidFill>
                <a:latin typeface="Arial"/>
                <a:ea typeface="Arial"/>
                <a:cs typeface="Arial"/>
                <a:sym typeface="Arial"/>
              </a:rPr>
              <a:t>COMPETITION				</a:t>
            </a:r>
            <a:r>
              <a:rPr lang="en-US" sz="1050" b="0" i="0" u="sng" strike="noStrike" cap="none" dirty="0">
                <a:solidFill>
                  <a:schemeClr val="dk1"/>
                </a:solidFill>
                <a:latin typeface="Arial"/>
                <a:ea typeface="Arial"/>
                <a:cs typeface="Arial"/>
                <a:sym typeface="Arial"/>
              </a:rPr>
              <a:t>p. 8</a:t>
            </a:r>
            <a:br>
              <a:rPr lang="en-US" sz="800" b="0" i="0" u="sng"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Course Map</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Course Map in case of Heavy Rain contingency		p.10</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Schedule					p.11</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Registration, Race Briefing &amp; Race Pack Distribution		p.13</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Competition Rules				p.14</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Wheel Station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Doping Control</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sng" strike="noStrike" cap="none" dirty="0">
                <a:solidFill>
                  <a:schemeClr val="dk1"/>
                </a:solidFill>
                <a:latin typeface="Arial"/>
                <a:ea typeface="Arial"/>
                <a:cs typeface="Arial"/>
                <a:sym typeface="Arial"/>
              </a:rPr>
              <a:t>VENUE					</a:t>
            </a:r>
            <a:r>
              <a:rPr lang="en-US" sz="1050" b="0" i="0" u="sng" strike="noStrike" cap="none" dirty="0">
                <a:solidFill>
                  <a:schemeClr val="dk1"/>
                </a:solidFill>
                <a:latin typeface="Arial"/>
                <a:ea typeface="Arial"/>
                <a:cs typeface="Arial"/>
                <a:sym typeface="Arial"/>
              </a:rPr>
              <a:t>p.15</a:t>
            </a:r>
            <a:br>
              <a:rPr lang="en-US" sz="80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Venue Map</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Accreditations				p.16</a:t>
            </a:r>
            <a:br>
              <a:rPr lang="en-US" sz="1050" b="0" i="0" u="none" strike="noStrike" cap="none" dirty="0">
                <a:solidFill>
                  <a:schemeClr val="dk1"/>
                </a:solidFill>
                <a:latin typeface="Arial"/>
                <a:ea typeface="Arial"/>
                <a:cs typeface="Arial"/>
                <a:sym typeface="Arial"/>
              </a:rPr>
            </a:br>
            <a:r>
              <a:rPr lang="en-US" sz="800" b="0" i="0" u="none" strike="noStrike" cap="none" dirty="0">
                <a:solidFill>
                  <a:schemeClr val="dk1"/>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sng" strike="noStrike" cap="none" dirty="0">
                <a:solidFill>
                  <a:schemeClr val="dk1"/>
                </a:solidFill>
                <a:latin typeface="Arial"/>
                <a:ea typeface="Arial"/>
                <a:cs typeface="Arial"/>
                <a:sym typeface="Arial"/>
              </a:rPr>
              <a:t>TRAVEL INFORMATION			</a:t>
            </a:r>
            <a:r>
              <a:rPr lang="en-US" sz="1050" b="0" i="0" u="sng" strike="noStrike" cap="none" dirty="0">
                <a:solidFill>
                  <a:schemeClr val="dk1"/>
                </a:solidFill>
                <a:latin typeface="Arial"/>
                <a:ea typeface="Arial"/>
                <a:cs typeface="Arial"/>
                <a:sym typeface="Arial"/>
              </a:rPr>
              <a:t>p.17</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Official Headquarter</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Airport Transfer &amp; Accommodation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Bike training in your room				p.18</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sng" strike="noStrike" cap="none" dirty="0">
                <a:solidFill>
                  <a:schemeClr val="dk1"/>
                </a:solidFill>
                <a:latin typeface="Arial"/>
                <a:ea typeface="Arial"/>
                <a:cs typeface="Arial"/>
                <a:sym typeface="Arial"/>
              </a:rPr>
              <a:t>ATHLETES’ SERVICES			</a:t>
            </a:r>
            <a:r>
              <a:rPr lang="en-US" sz="1050" b="0" i="0" u="sng" strike="noStrike" cap="none" dirty="0">
                <a:solidFill>
                  <a:schemeClr val="dk1"/>
                </a:solidFill>
                <a:latin typeface="Arial"/>
                <a:ea typeface="Arial"/>
                <a:cs typeface="Arial"/>
                <a:sym typeface="Arial"/>
              </a:rPr>
              <a:t>p.19</a:t>
            </a:r>
            <a:br>
              <a:rPr lang="en-US" sz="800" b="0" i="0" u="sng"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Training		(1) Swim &amp; Run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Route to YC&amp;AC by your bike	p.20</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YC&amp;AC for swim &amp; run training	p.21</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Swim Training Booking		p.22</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(2) Cycling (only for Para athletes)</a:t>
            </a:r>
            <a:r>
              <a:rPr lang="ja-JP" altLang="en-US" sz="1050" b="0" i="0" u="none" strike="noStrike" cap="none" dirty="0">
                <a:solidFill>
                  <a:schemeClr val="dk1"/>
                </a:solidFill>
                <a:latin typeface="Arial"/>
                <a:ea typeface="Arial"/>
                <a:cs typeface="Arial"/>
                <a:sym typeface="Arial"/>
              </a:rPr>
              <a:t>  </a:t>
            </a:r>
            <a:r>
              <a:rPr lang="ja-JP" altLang="en-US" sz="900" b="0" i="0" u="none" strike="noStrike" cap="none" dirty="0">
                <a:solidFill>
                  <a:srgbClr val="FF0000"/>
                </a:solidFill>
                <a:latin typeface="Arial"/>
                <a:ea typeface="Arial"/>
                <a:cs typeface="Arial"/>
                <a:sym typeface="Arial"/>
              </a:rPr>
              <a:t>*</a:t>
            </a:r>
            <a:r>
              <a:rPr lang="en-US" altLang="ja-JP" sz="900" b="0" i="0" u="none" strike="noStrike" cap="none" dirty="0">
                <a:solidFill>
                  <a:srgbClr val="FF0000"/>
                </a:solidFill>
                <a:latin typeface="Arial"/>
                <a:ea typeface="Arial"/>
                <a:cs typeface="Arial"/>
                <a:sym typeface="Arial"/>
              </a:rPr>
              <a:t>Updated</a:t>
            </a:r>
            <a:r>
              <a:rPr lang="en-US" sz="1050" b="0" i="0" u="none" strike="noStrike" cap="none" dirty="0">
                <a:solidFill>
                  <a:schemeClr val="dk1"/>
                </a:solidFill>
                <a:latin typeface="Arial"/>
                <a:ea typeface="Arial"/>
                <a:cs typeface="Arial"/>
                <a:sym typeface="Arial"/>
              </a:rPr>
              <a:t>	p.23</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Course Familiarization	  (1) Swim			p.24</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(2) Bike, and Para Run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Bike Mechanic Service				p.29</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Medical Services</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sng" strike="noStrike" cap="none" dirty="0">
                <a:solidFill>
                  <a:schemeClr val="dk1"/>
                </a:solidFill>
                <a:latin typeface="Arial"/>
                <a:ea typeface="Arial"/>
                <a:cs typeface="Arial"/>
                <a:sym typeface="Arial"/>
              </a:rPr>
              <a:t>KIDS PROGRAM				</a:t>
            </a:r>
            <a:r>
              <a:rPr lang="en-US" sz="1050" b="0" i="0" u="sng" strike="noStrike" cap="none" dirty="0">
                <a:solidFill>
                  <a:schemeClr val="dk1"/>
                </a:solidFill>
                <a:latin typeface="Arial"/>
                <a:ea typeface="Arial"/>
                <a:cs typeface="Arial"/>
                <a:sym typeface="Arial"/>
              </a:rPr>
              <a:t>p.30</a:t>
            </a:r>
            <a:br>
              <a:rPr lang="en-US" sz="1050" b="0" i="0" u="sng"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Request for response to Kids Program </a:t>
            </a:r>
            <a:br>
              <a:rPr lang="en-US" sz="1050" b="0" i="0" u="none" strike="noStrike" cap="none" dirty="0">
                <a:solidFill>
                  <a:schemeClr val="dk1"/>
                </a:solidFill>
                <a:latin typeface="Arial"/>
                <a:ea typeface="Arial"/>
                <a:cs typeface="Arial"/>
                <a:sym typeface="Arial"/>
              </a:rPr>
            </a:br>
            <a:endParaRPr sz="80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sng" strike="noStrike" cap="none" dirty="0">
                <a:solidFill>
                  <a:schemeClr val="dk1"/>
                </a:solidFill>
                <a:latin typeface="Arial"/>
                <a:ea typeface="Arial"/>
                <a:cs typeface="Arial"/>
                <a:sym typeface="Arial"/>
              </a:rPr>
              <a:t>WEATHER AND WATER QUALITY		</a:t>
            </a:r>
            <a:r>
              <a:rPr lang="en-US" sz="1050" b="0" i="0" u="sng" strike="noStrike" cap="none" dirty="0">
                <a:solidFill>
                  <a:schemeClr val="dk1"/>
                </a:solidFill>
                <a:latin typeface="Arial"/>
                <a:ea typeface="Arial"/>
                <a:cs typeface="Arial"/>
                <a:sym typeface="Arial"/>
              </a:rPr>
              <a:t>p.31</a:t>
            </a:r>
            <a:br>
              <a:rPr lang="en-US" sz="80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Weather Conditions</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Water Quality Analysis</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sng" strike="noStrike" cap="none" dirty="0">
                <a:solidFill>
                  <a:schemeClr val="dk1"/>
                </a:solidFill>
                <a:latin typeface="Arial"/>
                <a:ea typeface="Arial"/>
                <a:cs typeface="Arial"/>
                <a:sym typeface="Arial"/>
              </a:rPr>
              <a:t>DEPARTING JAPAN			</a:t>
            </a:r>
            <a:r>
              <a:rPr lang="en-US" sz="1050" b="0" i="0" u="sng" strike="noStrike" cap="none" dirty="0">
                <a:solidFill>
                  <a:schemeClr val="dk1"/>
                </a:solidFill>
                <a:latin typeface="Arial"/>
                <a:ea typeface="Arial"/>
                <a:cs typeface="Arial"/>
                <a:sym typeface="Arial"/>
              </a:rPr>
              <a:t>p.32</a:t>
            </a:r>
            <a:endParaRPr sz="800" b="0" i="0" u="sng" strike="noStrike" cap="none" dirty="0">
              <a:solidFill>
                <a:schemeClr val="dk1"/>
              </a:solidFill>
              <a:latin typeface="Arial"/>
              <a:ea typeface="Arial"/>
              <a:cs typeface="Arial"/>
              <a:sym typeface="Arial"/>
            </a:endParaRPr>
          </a:p>
        </p:txBody>
      </p:sp>
      <p:sp>
        <p:nvSpPr>
          <p:cNvPr id="64" name="Google Shape;64;p2"/>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0.  CONTENTS</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49"/>
          <p:cNvPicPr preferRelativeResize="0"/>
          <p:nvPr/>
        </p:nvPicPr>
        <p:blipFill rotWithShape="1">
          <a:blip r:embed="rId3">
            <a:alphaModFix/>
          </a:blip>
          <a:srcRect/>
          <a:stretch/>
        </p:blipFill>
        <p:spPr>
          <a:xfrm>
            <a:off x="1079223" y="1796904"/>
            <a:ext cx="5486678" cy="3845724"/>
          </a:xfrm>
          <a:prstGeom prst="rect">
            <a:avLst/>
          </a:prstGeom>
          <a:noFill/>
          <a:ln>
            <a:noFill/>
          </a:ln>
        </p:spPr>
      </p:pic>
      <p:pic>
        <p:nvPicPr>
          <p:cNvPr id="193" name="Google Shape;193;p49"/>
          <p:cNvPicPr preferRelativeResize="0"/>
          <p:nvPr/>
        </p:nvPicPr>
        <p:blipFill rotWithShape="1">
          <a:blip r:embed="rId4">
            <a:alphaModFix/>
          </a:blip>
          <a:srcRect/>
          <a:stretch/>
        </p:blipFill>
        <p:spPr>
          <a:xfrm>
            <a:off x="1079223" y="6023447"/>
            <a:ext cx="5486678" cy="3844465"/>
          </a:xfrm>
          <a:prstGeom prst="rect">
            <a:avLst/>
          </a:prstGeom>
          <a:noFill/>
          <a:ln>
            <a:noFill/>
          </a:ln>
        </p:spPr>
      </p:pic>
      <p:sp>
        <p:nvSpPr>
          <p:cNvPr id="194" name="Google Shape;194;p49"/>
          <p:cNvSpPr txBox="1"/>
          <p:nvPr/>
        </p:nvSpPr>
        <p:spPr>
          <a:xfrm>
            <a:off x="486419" y="1390899"/>
            <a:ext cx="42187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Black"/>
                <a:ea typeface="Arial Black"/>
                <a:cs typeface="Arial Black"/>
                <a:sym typeface="Arial Black"/>
              </a:rPr>
              <a:t>Course Map in case of Heavy Rain contingency</a:t>
            </a:r>
            <a:endParaRPr sz="1200" b="0" i="0" u="none" strike="noStrike" cap="none">
              <a:solidFill>
                <a:schemeClr val="dk1"/>
              </a:solidFill>
              <a:latin typeface="Arial"/>
              <a:ea typeface="Arial"/>
              <a:cs typeface="Arial"/>
              <a:sym typeface="Arial"/>
            </a:endParaRPr>
          </a:p>
        </p:txBody>
      </p:sp>
      <p:pic>
        <p:nvPicPr>
          <p:cNvPr id="195" name="Google Shape;195;p49"/>
          <p:cNvPicPr preferRelativeResize="0"/>
          <p:nvPr/>
        </p:nvPicPr>
        <p:blipFill rotWithShape="1">
          <a:blip r:embed="rId5">
            <a:alphaModFix/>
          </a:blip>
          <a:srcRect/>
          <a:stretch/>
        </p:blipFill>
        <p:spPr>
          <a:xfrm>
            <a:off x="3392565" y="9028230"/>
            <a:ext cx="169368" cy="169368"/>
          </a:xfrm>
          <a:prstGeom prst="rect">
            <a:avLst/>
          </a:prstGeom>
          <a:noFill/>
          <a:ln>
            <a:noFill/>
          </a:ln>
        </p:spPr>
      </p:pic>
      <p:grpSp>
        <p:nvGrpSpPr>
          <p:cNvPr id="196" name="Google Shape;196;p49"/>
          <p:cNvGrpSpPr/>
          <p:nvPr/>
        </p:nvGrpSpPr>
        <p:grpSpPr>
          <a:xfrm>
            <a:off x="4581113" y="8620750"/>
            <a:ext cx="98644" cy="91071"/>
            <a:chOff x="6505356" y="6997699"/>
            <a:chExt cx="140646" cy="145047"/>
          </a:xfrm>
        </p:grpSpPr>
        <p:sp>
          <p:nvSpPr>
            <p:cNvPr id="197" name="Google Shape;197;p49"/>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8" name="Google Shape;198;p49"/>
            <p:cNvPicPr preferRelativeResize="0"/>
            <p:nvPr/>
          </p:nvPicPr>
          <p:blipFill rotWithShape="1">
            <a:blip r:embed="rId6">
              <a:alphaModFix/>
            </a:blip>
            <a:srcRect/>
            <a:stretch/>
          </p:blipFill>
          <p:spPr>
            <a:xfrm>
              <a:off x="6510979" y="6997699"/>
              <a:ext cx="129401" cy="145047"/>
            </a:xfrm>
            <a:prstGeom prst="rect">
              <a:avLst/>
            </a:prstGeom>
            <a:noFill/>
            <a:ln>
              <a:noFill/>
            </a:ln>
          </p:spPr>
        </p:pic>
      </p:grpSp>
      <p:pic>
        <p:nvPicPr>
          <p:cNvPr id="199" name="Google Shape;199;p49"/>
          <p:cNvPicPr preferRelativeResize="0"/>
          <p:nvPr/>
        </p:nvPicPr>
        <p:blipFill rotWithShape="1">
          <a:blip r:embed="rId7">
            <a:alphaModFix/>
          </a:blip>
          <a:srcRect/>
          <a:stretch/>
        </p:blipFill>
        <p:spPr>
          <a:xfrm>
            <a:off x="3360716" y="9156103"/>
            <a:ext cx="183689" cy="183689"/>
          </a:xfrm>
          <a:prstGeom prst="rect">
            <a:avLst/>
          </a:prstGeom>
          <a:noFill/>
          <a:ln>
            <a:noFill/>
          </a:ln>
        </p:spPr>
      </p:pic>
      <p:sp>
        <p:nvSpPr>
          <p:cNvPr id="200" name="Google Shape;200;p49"/>
          <p:cNvSpPr/>
          <p:nvPr/>
        </p:nvSpPr>
        <p:spPr>
          <a:xfrm>
            <a:off x="2255725" y="9070622"/>
            <a:ext cx="7810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984" y="62501"/>
                </a:moveTo>
                <a:lnTo>
                  <a:pt x="176602" y="37220"/>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Wheel Station (Neutral)</a:t>
            </a:r>
            <a:endParaRPr sz="600" b="0" i="0" u="none" strike="noStrike" cap="none">
              <a:solidFill>
                <a:schemeClr val="lt1"/>
              </a:solidFill>
              <a:latin typeface="Arial Black"/>
              <a:ea typeface="Arial Black"/>
              <a:cs typeface="Arial Black"/>
              <a:sym typeface="Arial Black"/>
            </a:endParaRPr>
          </a:p>
        </p:txBody>
      </p:sp>
      <p:sp>
        <p:nvSpPr>
          <p:cNvPr id="201" name="Google Shape;201;p49"/>
          <p:cNvSpPr/>
          <p:nvPr/>
        </p:nvSpPr>
        <p:spPr>
          <a:xfrm>
            <a:off x="4288368" y="7663437"/>
            <a:ext cx="891114"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3831" y="118847"/>
                </a:moveTo>
                <a:lnTo>
                  <a:pt x="45847" y="894662"/>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Run Penalty Box</a:t>
            </a:r>
            <a:endParaRPr sz="600" b="0" i="0" u="none" strike="noStrike" cap="none">
              <a:solidFill>
                <a:schemeClr val="lt1"/>
              </a:solidFill>
              <a:latin typeface="Arial Black"/>
              <a:ea typeface="Arial Black"/>
              <a:cs typeface="Arial Black"/>
              <a:sym typeface="Arial Black"/>
            </a:endParaRPr>
          </a:p>
        </p:txBody>
      </p:sp>
      <p:sp>
        <p:nvSpPr>
          <p:cNvPr id="202" name="Google Shape;202;p49"/>
          <p:cNvSpPr/>
          <p:nvPr/>
        </p:nvSpPr>
        <p:spPr>
          <a:xfrm>
            <a:off x="2506179" y="9339792"/>
            <a:ext cx="652991" cy="2103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061" y="48749"/>
                </a:moveTo>
                <a:lnTo>
                  <a:pt x="163620" y="-25390"/>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a:p>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(PTWC)</a:t>
            </a:r>
            <a:endParaRPr sz="600" b="0" i="0" u="none" strike="noStrike" cap="none">
              <a:solidFill>
                <a:schemeClr val="lt1"/>
              </a:solidFill>
              <a:latin typeface="Arial Black"/>
              <a:ea typeface="Arial Black"/>
              <a:cs typeface="Arial Black"/>
              <a:sym typeface="Arial Black"/>
            </a:endParaRPr>
          </a:p>
        </p:txBody>
      </p:sp>
      <p:grpSp>
        <p:nvGrpSpPr>
          <p:cNvPr id="203" name="Google Shape;203;p49"/>
          <p:cNvGrpSpPr/>
          <p:nvPr/>
        </p:nvGrpSpPr>
        <p:grpSpPr>
          <a:xfrm>
            <a:off x="3622719" y="8952259"/>
            <a:ext cx="98644" cy="91071"/>
            <a:chOff x="6505356" y="6997699"/>
            <a:chExt cx="140646" cy="145047"/>
          </a:xfrm>
        </p:grpSpPr>
        <p:sp>
          <p:nvSpPr>
            <p:cNvPr id="204" name="Google Shape;204;p49"/>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5" name="Google Shape;205;p49"/>
            <p:cNvPicPr preferRelativeResize="0"/>
            <p:nvPr/>
          </p:nvPicPr>
          <p:blipFill rotWithShape="1">
            <a:blip r:embed="rId6">
              <a:alphaModFix/>
            </a:blip>
            <a:srcRect/>
            <a:stretch/>
          </p:blipFill>
          <p:spPr>
            <a:xfrm>
              <a:off x="6510979" y="6997699"/>
              <a:ext cx="129401" cy="145047"/>
            </a:xfrm>
            <a:prstGeom prst="rect">
              <a:avLst/>
            </a:prstGeom>
            <a:noFill/>
            <a:ln>
              <a:noFill/>
            </a:ln>
          </p:spPr>
        </p:pic>
      </p:grpSp>
      <p:sp>
        <p:nvSpPr>
          <p:cNvPr id="206" name="Google Shape;206;p49"/>
          <p:cNvSpPr/>
          <p:nvPr/>
        </p:nvSpPr>
        <p:spPr>
          <a:xfrm>
            <a:off x="3159170" y="8384034"/>
            <a:ext cx="927097"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751" y="115270"/>
                </a:moveTo>
                <a:lnTo>
                  <a:pt x="62311" y="459319"/>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Bike Penalty Box</a:t>
            </a:r>
            <a:endParaRPr sz="600" b="0" i="0" u="none" strike="noStrike" cap="none">
              <a:solidFill>
                <a:schemeClr val="lt1"/>
              </a:solidFill>
              <a:latin typeface="Arial Black"/>
              <a:ea typeface="Arial Black"/>
              <a:cs typeface="Arial Black"/>
              <a:sym typeface="Arial Black"/>
            </a:endParaRPr>
          </a:p>
        </p:txBody>
      </p:sp>
      <p:sp>
        <p:nvSpPr>
          <p:cNvPr id="207" name="Google Shape;207;p49"/>
          <p:cNvSpPr/>
          <p:nvPr/>
        </p:nvSpPr>
        <p:spPr>
          <a:xfrm>
            <a:off x="3528025" y="9372961"/>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8" name="Google Shape;208;p49"/>
          <p:cNvSpPr/>
          <p:nvPr/>
        </p:nvSpPr>
        <p:spPr>
          <a:xfrm>
            <a:off x="3622718" y="9658387"/>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094" y="-3005"/>
                </a:moveTo>
                <a:lnTo>
                  <a:pt x="-2204" y="-135536"/>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sp>
        <p:nvSpPr>
          <p:cNvPr id="209" name="Google Shape;209;p49"/>
          <p:cNvSpPr/>
          <p:nvPr/>
        </p:nvSpPr>
        <p:spPr>
          <a:xfrm>
            <a:off x="4698773" y="9117104"/>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5518" y="-13586"/>
                </a:moveTo>
                <a:lnTo>
                  <a:pt x="97802" y="-25723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pic>
        <p:nvPicPr>
          <p:cNvPr id="210" name="Google Shape;210;p49"/>
          <p:cNvPicPr preferRelativeResize="0"/>
          <p:nvPr/>
        </p:nvPicPr>
        <p:blipFill rotWithShape="1">
          <a:blip r:embed="rId7">
            <a:alphaModFix/>
          </a:blip>
          <a:srcRect/>
          <a:stretch/>
        </p:blipFill>
        <p:spPr>
          <a:xfrm>
            <a:off x="5385395" y="8444378"/>
            <a:ext cx="183689" cy="183689"/>
          </a:xfrm>
          <a:prstGeom prst="rect">
            <a:avLst/>
          </a:prstGeom>
          <a:noFill/>
          <a:ln>
            <a:noFill/>
          </a:ln>
        </p:spPr>
      </p:pic>
      <p:sp>
        <p:nvSpPr>
          <p:cNvPr id="211" name="Google Shape;211;p49"/>
          <p:cNvSpPr/>
          <p:nvPr/>
        </p:nvSpPr>
        <p:spPr>
          <a:xfrm>
            <a:off x="5615795" y="7906840"/>
            <a:ext cx="64530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4871" y="117576"/>
                </a:moveTo>
                <a:lnTo>
                  <a:pt x="-19576" y="491153"/>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a:p>
        </p:txBody>
      </p:sp>
      <p:pic>
        <p:nvPicPr>
          <p:cNvPr id="212" name="Google Shape;212;p49"/>
          <p:cNvPicPr preferRelativeResize="0"/>
          <p:nvPr/>
        </p:nvPicPr>
        <p:blipFill rotWithShape="1">
          <a:blip r:embed="rId7">
            <a:alphaModFix/>
          </a:blip>
          <a:srcRect/>
          <a:stretch/>
        </p:blipFill>
        <p:spPr>
          <a:xfrm>
            <a:off x="5201706" y="8768570"/>
            <a:ext cx="183689" cy="183689"/>
          </a:xfrm>
          <a:prstGeom prst="rect">
            <a:avLst/>
          </a:prstGeom>
          <a:noFill/>
          <a:ln>
            <a:noFill/>
          </a:ln>
        </p:spPr>
      </p:pic>
      <p:sp>
        <p:nvSpPr>
          <p:cNvPr id="213" name="Google Shape;213;p49"/>
          <p:cNvSpPr/>
          <p:nvPr/>
        </p:nvSpPr>
        <p:spPr>
          <a:xfrm>
            <a:off x="4949080" y="9326565"/>
            <a:ext cx="64530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6275" y="-4118"/>
                </a:moveTo>
                <a:lnTo>
                  <a:pt x="66625" y="-302509"/>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a:p>
        </p:txBody>
      </p:sp>
      <p:sp>
        <p:nvSpPr>
          <p:cNvPr id="214" name="Google Shape;214;p49"/>
          <p:cNvSpPr/>
          <p:nvPr/>
        </p:nvSpPr>
        <p:spPr>
          <a:xfrm>
            <a:off x="5063623" y="8684930"/>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15" name="Google Shape;215;p49"/>
          <p:cNvPicPr preferRelativeResize="0"/>
          <p:nvPr/>
        </p:nvPicPr>
        <p:blipFill rotWithShape="1">
          <a:blip r:embed="rId5">
            <a:alphaModFix/>
          </a:blip>
          <a:srcRect/>
          <a:stretch/>
        </p:blipFill>
        <p:spPr>
          <a:xfrm>
            <a:off x="5300711" y="8797909"/>
            <a:ext cx="169368" cy="169368"/>
          </a:xfrm>
          <a:prstGeom prst="rect">
            <a:avLst/>
          </a:prstGeom>
          <a:noFill/>
          <a:ln>
            <a:noFill/>
          </a:ln>
        </p:spPr>
      </p:pic>
      <p:sp>
        <p:nvSpPr>
          <p:cNvPr id="216" name="Google Shape;216;p49"/>
          <p:cNvSpPr/>
          <p:nvPr/>
        </p:nvSpPr>
        <p:spPr>
          <a:xfrm>
            <a:off x="5689618" y="9197598"/>
            <a:ext cx="7810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64" y="-833"/>
                </a:moveTo>
                <a:lnTo>
                  <a:pt x="-41935" y="-139446"/>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Wheel Station (Team)</a:t>
            </a:r>
            <a:endParaRPr sz="600" b="0" i="0" u="none" strike="noStrike" cap="none">
              <a:solidFill>
                <a:schemeClr val="lt1"/>
              </a:solidFill>
              <a:latin typeface="Arial Black"/>
              <a:ea typeface="Arial Black"/>
              <a:cs typeface="Arial Black"/>
              <a:sym typeface="Arial Black"/>
            </a:endParaRPr>
          </a:p>
        </p:txBody>
      </p:sp>
      <p:pic>
        <p:nvPicPr>
          <p:cNvPr id="217" name="Google Shape;217;p49"/>
          <p:cNvPicPr preferRelativeResize="0"/>
          <p:nvPr/>
        </p:nvPicPr>
        <p:blipFill rotWithShape="1">
          <a:blip r:embed="rId5">
            <a:alphaModFix/>
          </a:blip>
          <a:srcRect/>
          <a:stretch/>
        </p:blipFill>
        <p:spPr>
          <a:xfrm>
            <a:off x="3281286" y="4792688"/>
            <a:ext cx="169368" cy="169368"/>
          </a:xfrm>
          <a:prstGeom prst="rect">
            <a:avLst/>
          </a:prstGeom>
          <a:noFill/>
          <a:ln>
            <a:noFill/>
          </a:ln>
        </p:spPr>
      </p:pic>
      <p:grpSp>
        <p:nvGrpSpPr>
          <p:cNvPr id="218" name="Google Shape;218;p49"/>
          <p:cNvGrpSpPr/>
          <p:nvPr/>
        </p:nvGrpSpPr>
        <p:grpSpPr>
          <a:xfrm>
            <a:off x="4469834" y="4385208"/>
            <a:ext cx="98644" cy="91071"/>
            <a:chOff x="6505356" y="6997699"/>
            <a:chExt cx="140646" cy="145047"/>
          </a:xfrm>
        </p:grpSpPr>
        <p:sp>
          <p:nvSpPr>
            <p:cNvPr id="219" name="Google Shape;219;p49"/>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0" name="Google Shape;220;p49"/>
            <p:cNvPicPr preferRelativeResize="0"/>
            <p:nvPr/>
          </p:nvPicPr>
          <p:blipFill rotWithShape="1">
            <a:blip r:embed="rId6">
              <a:alphaModFix/>
            </a:blip>
            <a:srcRect/>
            <a:stretch/>
          </p:blipFill>
          <p:spPr>
            <a:xfrm>
              <a:off x="6510979" y="6997699"/>
              <a:ext cx="129401" cy="145047"/>
            </a:xfrm>
            <a:prstGeom prst="rect">
              <a:avLst/>
            </a:prstGeom>
            <a:noFill/>
            <a:ln>
              <a:noFill/>
            </a:ln>
          </p:spPr>
        </p:pic>
      </p:grpSp>
      <p:pic>
        <p:nvPicPr>
          <p:cNvPr id="221" name="Google Shape;221;p49"/>
          <p:cNvPicPr preferRelativeResize="0"/>
          <p:nvPr/>
        </p:nvPicPr>
        <p:blipFill rotWithShape="1">
          <a:blip r:embed="rId7">
            <a:alphaModFix/>
          </a:blip>
          <a:srcRect/>
          <a:stretch/>
        </p:blipFill>
        <p:spPr>
          <a:xfrm>
            <a:off x="3249437" y="4920561"/>
            <a:ext cx="183689" cy="183689"/>
          </a:xfrm>
          <a:prstGeom prst="rect">
            <a:avLst/>
          </a:prstGeom>
          <a:noFill/>
          <a:ln>
            <a:noFill/>
          </a:ln>
        </p:spPr>
      </p:pic>
      <p:sp>
        <p:nvSpPr>
          <p:cNvPr id="222" name="Google Shape;222;p49"/>
          <p:cNvSpPr/>
          <p:nvPr/>
        </p:nvSpPr>
        <p:spPr>
          <a:xfrm>
            <a:off x="2144446" y="4835080"/>
            <a:ext cx="7810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984" y="62501"/>
                </a:moveTo>
                <a:lnTo>
                  <a:pt x="176602" y="37220"/>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Wheel Station (Neutral)</a:t>
            </a:r>
            <a:endParaRPr sz="600" b="0" i="0" u="none" strike="noStrike" cap="none">
              <a:solidFill>
                <a:schemeClr val="lt1"/>
              </a:solidFill>
              <a:latin typeface="Arial Black"/>
              <a:ea typeface="Arial Black"/>
              <a:cs typeface="Arial Black"/>
              <a:sym typeface="Arial Black"/>
            </a:endParaRPr>
          </a:p>
        </p:txBody>
      </p:sp>
      <p:sp>
        <p:nvSpPr>
          <p:cNvPr id="223" name="Google Shape;223;p49"/>
          <p:cNvSpPr/>
          <p:nvPr/>
        </p:nvSpPr>
        <p:spPr>
          <a:xfrm>
            <a:off x="4177089" y="3427895"/>
            <a:ext cx="891114"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3831" y="118847"/>
                </a:moveTo>
                <a:lnTo>
                  <a:pt x="45847" y="894662"/>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Run Penalty Box</a:t>
            </a:r>
            <a:endParaRPr sz="600" b="0" i="0" u="none" strike="noStrike" cap="none">
              <a:solidFill>
                <a:schemeClr val="lt1"/>
              </a:solidFill>
              <a:latin typeface="Arial Black"/>
              <a:ea typeface="Arial Black"/>
              <a:cs typeface="Arial Black"/>
              <a:sym typeface="Arial Black"/>
            </a:endParaRPr>
          </a:p>
        </p:txBody>
      </p:sp>
      <p:sp>
        <p:nvSpPr>
          <p:cNvPr id="224" name="Google Shape;224;p49"/>
          <p:cNvSpPr/>
          <p:nvPr/>
        </p:nvSpPr>
        <p:spPr>
          <a:xfrm>
            <a:off x="2394900" y="5104250"/>
            <a:ext cx="652991"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061" y="48749"/>
                </a:moveTo>
                <a:lnTo>
                  <a:pt x="163620" y="-25390"/>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a:p>
        </p:txBody>
      </p:sp>
      <p:sp>
        <p:nvSpPr>
          <p:cNvPr id="225" name="Google Shape;225;p49"/>
          <p:cNvSpPr/>
          <p:nvPr/>
        </p:nvSpPr>
        <p:spPr>
          <a:xfrm>
            <a:off x="3416746" y="5137419"/>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6" name="Google Shape;226;p49"/>
          <p:cNvSpPr/>
          <p:nvPr/>
        </p:nvSpPr>
        <p:spPr>
          <a:xfrm>
            <a:off x="3511439" y="5422845"/>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094" y="-3005"/>
                </a:moveTo>
                <a:lnTo>
                  <a:pt x="-2204" y="-135536"/>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sp>
        <p:nvSpPr>
          <p:cNvPr id="227" name="Google Shape;227;p49"/>
          <p:cNvSpPr/>
          <p:nvPr/>
        </p:nvSpPr>
        <p:spPr>
          <a:xfrm>
            <a:off x="4587494" y="4881562"/>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5518" y="-13586"/>
                </a:moveTo>
                <a:lnTo>
                  <a:pt x="97802" y="-25723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rgbClr val="FF0000"/>
                </a:solidFill>
                <a:latin typeface="Arial Black"/>
                <a:ea typeface="Arial Black"/>
                <a:cs typeface="Arial Black"/>
                <a:sym typeface="Arial Black"/>
              </a:rPr>
              <a:t>Medical</a:t>
            </a:r>
            <a:endParaRPr sz="600" b="0" i="0" u="none" strike="noStrike" cap="none">
              <a:solidFill>
                <a:srgbClr val="FF0000"/>
              </a:solidFill>
              <a:latin typeface="Arial Black"/>
              <a:ea typeface="Arial Black"/>
              <a:cs typeface="Arial Black"/>
              <a:sym typeface="Arial Black"/>
            </a:endParaRPr>
          </a:p>
        </p:txBody>
      </p:sp>
      <p:pic>
        <p:nvPicPr>
          <p:cNvPr id="228" name="Google Shape;228;p49"/>
          <p:cNvPicPr preferRelativeResize="0"/>
          <p:nvPr/>
        </p:nvPicPr>
        <p:blipFill rotWithShape="1">
          <a:blip r:embed="rId7">
            <a:alphaModFix/>
          </a:blip>
          <a:srcRect/>
          <a:stretch/>
        </p:blipFill>
        <p:spPr>
          <a:xfrm>
            <a:off x="5160454" y="4654600"/>
            <a:ext cx="183689" cy="183689"/>
          </a:xfrm>
          <a:prstGeom prst="rect">
            <a:avLst/>
          </a:prstGeom>
          <a:noFill/>
          <a:ln>
            <a:noFill/>
          </a:ln>
        </p:spPr>
      </p:pic>
      <p:sp>
        <p:nvSpPr>
          <p:cNvPr id="229" name="Google Shape;229;p49"/>
          <p:cNvSpPr/>
          <p:nvPr/>
        </p:nvSpPr>
        <p:spPr>
          <a:xfrm>
            <a:off x="4837801" y="5091023"/>
            <a:ext cx="64530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6275" y="-4118"/>
                </a:moveTo>
                <a:lnTo>
                  <a:pt x="77252" y="-239016"/>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Aid Station</a:t>
            </a:r>
            <a:endParaRPr/>
          </a:p>
        </p:txBody>
      </p:sp>
      <p:sp>
        <p:nvSpPr>
          <p:cNvPr id="230" name="Google Shape;230;p49"/>
          <p:cNvSpPr/>
          <p:nvPr/>
        </p:nvSpPr>
        <p:spPr>
          <a:xfrm>
            <a:off x="4952344" y="4449388"/>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31" name="Google Shape;231;p49"/>
          <p:cNvPicPr preferRelativeResize="0"/>
          <p:nvPr/>
        </p:nvPicPr>
        <p:blipFill rotWithShape="1">
          <a:blip r:embed="rId5">
            <a:alphaModFix/>
          </a:blip>
          <a:srcRect/>
          <a:stretch/>
        </p:blipFill>
        <p:spPr>
          <a:xfrm>
            <a:off x="5190242" y="4307841"/>
            <a:ext cx="169368" cy="169368"/>
          </a:xfrm>
          <a:prstGeom prst="rect">
            <a:avLst/>
          </a:prstGeom>
          <a:noFill/>
          <a:ln>
            <a:noFill/>
          </a:ln>
        </p:spPr>
      </p:pic>
      <p:sp>
        <p:nvSpPr>
          <p:cNvPr id="232" name="Google Shape;232;p49"/>
          <p:cNvSpPr/>
          <p:nvPr/>
        </p:nvSpPr>
        <p:spPr>
          <a:xfrm>
            <a:off x="5637821" y="3491166"/>
            <a:ext cx="78105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423" y="109168"/>
                </a:moveTo>
                <a:lnTo>
                  <a:pt x="-41935" y="433888"/>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lt1"/>
                </a:solidFill>
                <a:latin typeface="Arial Black"/>
                <a:ea typeface="Arial Black"/>
                <a:cs typeface="Arial Black"/>
                <a:sym typeface="Arial Black"/>
              </a:rPr>
              <a:t>Wheel Station (Team)</a:t>
            </a:r>
            <a:endParaRPr sz="600" b="0" i="0" u="none" strike="noStrike" cap="none">
              <a:solidFill>
                <a:schemeClr val="lt1"/>
              </a:solidFill>
              <a:latin typeface="Arial Black"/>
              <a:ea typeface="Arial Black"/>
              <a:cs typeface="Arial Black"/>
              <a:sym typeface="Arial Black"/>
            </a:endParaRPr>
          </a:p>
        </p:txBody>
      </p:sp>
      <p:sp>
        <p:nvSpPr>
          <p:cNvPr id="233" name="Google Shape;233;p49"/>
          <p:cNvSpPr/>
          <p:nvPr/>
        </p:nvSpPr>
        <p:spPr>
          <a:xfrm>
            <a:off x="3003549" y="3752346"/>
            <a:ext cx="1114425"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1653" y="124166"/>
                </a:moveTo>
                <a:lnTo>
                  <a:pt x="41335" y="552221"/>
                </a:lnTo>
              </a:path>
            </a:pathLst>
          </a:custGeom>
          <a:solidFill>
            <a:srgbClr val="92D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600" b="0" i="0" u="none" strike="noStrike" cap="none">
                <a:solidFill>
                  <a:schemeClr val="dk1"/>
                </a:solidFill>
                <a:latin typeface="Arial Black"/>
                <a:ea typeface="Arial Black"/>
                <a:cs typeface="Arial Black"/>
                <a:sym typeface="Arial Black"/>
              </a:rPr>
              <a:t>1</a:t>
            </a:r>
            <a:r>
              <a:rPr lang="en-US" sz="600" b="0" i="0" u="none" strike="noStrike" cap="none" baseline="30000">
                <a:solidFill>
                  <a:schemeClr val="dk1"/>
                </a:solidFill>
                <a:latin typeface="Arial Black"/>
                <a:ea typeface="Arial Black"/>
                <a:cs typeface="Arial Black"/>
                <a:sym typeface="Arial Black"/>
              </a:rPr>
              <a:t>st</a:t>
            </a:r>
            <a:r>
              <a:rPr lang="en-US" sz="600" b="0" i="0" u="none" strike="noStrike" cap="none">
                <a:solidFill>
                  <a:schemeClr val="dk1"/>
                </a:solidFill>
                <a:latin typeface="Arial Black"/>
                <a:ea typeface="Arial Black"/>
                <a:cs typeface="Arial Black"/>
                <a:sym typeface="Arial Black"/>
              </a:rPr>
              <a:t> Runner -  last biker scenario</a:t>
            </a:r>
            <a:endParaRPr sz="600" b="0" i="0" u="none" strike="noStrike" cap="none">
              <a:solidFill>
                <a:schemeClr val="dk1"/>
              </a:solidFill>
              <a:latin typeface="Arial Black"/>
              <a:ea typeface="Arial Black"/>
              <a:cs typeface="Arial Black"/>
              <a:sym typeface="Arial Black"/>
            </a:endParaRPr>
          </a:p>
        </p:txBody>
      </p:sp>
      <p:sp>
        <p:nvSpPr>
          <p:cNvPr id="234" name="Google Shape;234;p49"/>
          <p:cNvSpPr/>
          <p:nvPr/>
        </p:nvSpPr>
        <p:spPr>
          <a:xfrm>
            <a:off x="1185564" y="1796904"/>
            <a:ext cx="2991525" cy="485518"/>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FFFFFF"/>
                </a:solidFill>
                <a:latin typeface="Arial Black"/>
                <a:ea typeface="Arial Black"/>
                <a:cs typeface="Arial Black"/>
                <a:sym typeface="Arial Black"/>
              </a:rPr>
              <a:t>Elite</a:t>
            </a:r>
            <a:endParaRPr/>
          </a:p>
          <a:p>
            <a:pPr marL="0" marR="0" lvl="0" indent="0" algn="ctr" rtl="0">
              <a:lnSpc>
                <a:spcPct val="83333"/>
              </a:lnSpc>
              <a:spcBef>
                <a:spcPts val="0"/>
              </a:spcBef>
              <a:spcAft>
                <a:spcPts val="0"/>
              </a:spcAft>
              <a:buNone/>
            </a:pPr>
            <a:r>
              <a:rPr lang="en-US" sz="1200" b="1" i="0" u="none" strike="noStrike" cap="none">
                <a:solidFill>
                  <a:srgbClr val="FFFFFF"/>
                </a:solidFill>
                <a:latin typeface="Arial Black"/>
                <a:ea typeface="Arial Black"/>
                <a:cs typeface="Arial Black"/>
                <a:sym typeface="Arial Black"/>
              </a:rPr>
              <a:t>                       Saturday 13 May</a:t>
            </a:r>
            <a:endParaRPr sz="1200" b="1" i="0" u="none" strike="noStrike" cap="none">
              <a:solidFill>
                <a:srgbClr val="FFFFFF"/>
              </a:solidFill>
              <a:latin typeface="Arial Black"/>
              <a:ea typeface="Arial Black"/>
              <a:cs typeface="Arial Black"/>
              <a:sym typeface="Arial Black"/>
            </a:endParaRPr>
          </a:p>
        </p:txBody>
      </p:sp>
      <p:sp>
        <p:nvSpPr>
          <p:cNvPr id="235" name="Google Shape;235;p49"/>
          <p:cNvSpPr/>
          <p:nvPr/>
        </p:nvSpPr>
        <p:spPr>
          <a:xfrm>
            <a:off x="1185563" y="6003295"/>
            <a:ext cx="2991525" cy="485518"/>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FFFFFF"/>
                </a:solidFill>
                <a:latin typeface="Arial Black"/>
                <a:ea typeface="Arial Black"/>
                <a:cs typeface="Arial Black"/>
                <a:sym typeface="Arial Black"/>
              </a:rPr>
              <a:t>Para</a:t>
            </a:r>
            <a:endParaRPr/>
          </a:p>
          <a:p>
            <a:pPr marL="0" marR="0" lvl="0" indent="0" algn="ctr" rtl="0">
              <a:lnSpc>
                <a:spcPct val="83333"/>
              </a:lnSpc>
              <a:spcBef>
                <a:spcPts val="0"/>
              </a:spcBef>
              <a:spcAft>
                <a:spcPts val="0"/>
              </a:spcAft>
              <a:buNone/>
            </a:pPr>
            <a:r>
              <a:rPr lang="en-US" sz="1200" b="1" i="0" u="none" strike="noStrike" cap="none">
                <a:solidFill>
                  <a:srgbClr val="FFFFFF"/>
                </a:solidFill>
                <a:latin typeface="Arial Black"/>
                <a:ea typeface="Arial Black"/>
                <a:cs typeface="Arial Black"/>
                <a:sym typeface="Arial Black"/>
              </a:rPr>
              <a:t>                       Saturday 13 May</a:t>
            </a:r>
            <a:endParaRPr sz="1200" b="1" i="0" u="none" strike="noStrike" cap="none">
              <a:solidFill>
                <a:srgbClr val="FFFFFF"/>
              </a:solidFill>
              <a:latin typeface="Arial Black"/>
              <a:ea typeface="Arial Black"/>
              <a:cs typeface="Arial Black"/>
              <a:sym typeface="Arial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49"/>
          <p:cNvPicPr preferRelativeResize="0"/>
          <p:nvPr/>
        </p:nvPicPr>
        <p:blipFill rotWithShape="1">
          <a:blip r:embed="rId3">
            <a:alphaModFix/>
          </a:blip>
          <a:srcRect/>
          <a:stretch/>
        </p:blipFill>
        <p:spPr>
          <a:xfrm>
            <a:off x="1079223" y="1796904"/>
            <a:ext cx="5486678" cy="3845724"/>
          </a:xfrm>
          <a:prstGeom prst="rect">
            <a:avLst/>
          </a:prstGeom>
          <a:noFill/>
          <a:ln>
            <a:noFill/>
          </a:ln>
        </p:spPr>
      </p:pic>
      <p:pic>
        <p:nvPicPr>
          <p:cNvPr id="193" name="Google Shape;193;p49"/>
          <p:cNvPicPr preferRelativeResize="0"/>
          <p:nvPr/>
        </p:nvPicPr>
        <p:blipFill rotWithShape="1">
          <a:blip r:embed="rId4">
            <a:alphaModFix/>
          </a:blip>
          <a:srcRect/>
          <a:stretch/>
        </p:blipFill>
        <p:spPr>
          <a:xfrm>
            <a:off x="1079223" y="6023447"/>
            <a:ext cx="5486678" cy="3844465"/>
          </a:xfrm>
          <a:prstGeom prst="rect">
            <a:avLst/>
          </a:prstGeom>
          <a:noFill/>
          <a:ln>
            <a:noFill/>
          </a:ln>
        </p:spPr>
      </p:pic>
      <p:sp>
        <p:nvSpPr>
          <p:cNvPr id="194" name="Google Shape;194;p49"/>
          <p:cNvSpPr txBox="1"/>
          <p:nvPr/>
        </p:nvSpPr>
        <p:spPr>
          <a:xfrm>
            <a:off x="486419" y="1390899"/>
            <a:ext cx="42187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大雨の場合の変更コース図</a:t>
            </a:r>
            <a:endParaRPr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pic>
        <p:nvPicPr>
          <p:cNvPr id="195" name="Google Shape;195;p49"/>
          <p:cNvPicPr preferRelativeResize="0"/>
          <p:nvPr/>
        </p:nvPicPr>
        <p:blipFill rotWithShape="1">
          <a:blip r:embed="rId5">
            <a:alphaModFix/>
          </a:blip>
          <a:srcRect/>
          <a:stretch/>
        </p:blipFill>
        <p:spPr>
          <a:xfrm>
            <a:off x="3392565" y="9028230"/>
            <a:ext cx="169368" cy="169368"/>
          </a:xfrm>
          <a:prstGeom prst="rect">
            <a:avLst/>
          </a:prstGeom>
          <a:noFill/>
          <a:ln>
            <a:noFill/>
          </a:ln>
        </p:spPr>
      </p:pic>
      <p:grpSp>
        <p:nvGrpSpPr>
          <p:cNvPr id="196" name="Google Shape;196;p49"/>
          <p:cNvGrpSpPr/>
          <p:nvPr/>
        </p:nvGrpSpPr>
        <p:grpSpPr>
          <a:xfrm>
            <a:off x="4581113" y="8620750"/>
            <a:ext cx="98644" cy="91071"/>
            <a:chOff x="6505356" y="6997699"/>
            <a:chExt cx="140646" cy="145047"/>
          </a:xfrm>
        </p:grpSpPr>
        <p:sp>
          <p:nvSpPr>
            <p:cNvPr id="197" name="Google Shape;197;p49"/>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8" name="Google Shape;198;p49"/>
            <p:cNvPicPr preferRelativeResize="0"/>
            <p:nvPr/>
          </p:nvPicPr>
          <p:blipFill rotWithShape="1">
            <a:blip r:embed="rId6">
              <a:alphaModFix/>
            </a:blip>
            <a:srcRect/>
            <a:stretch/>
          </p:blipFill>
          <p:spPr>
            <a:xfrm>
              <a:off x="6510979" y="6997699"/>
              <a:ext cx="129401" cy="145047"/>
            </a:xfrm>
            <a:prstGeom prst="rect">
              <a:avLst/>
            </a:prstGeom>
            <a:noFill/>
            <a:ln>
              <a:noFill/>
            </a:ln>
          </p:spPr>
        </p:pic>
      </p:grpSp>
      <p:pic>
        <p:nvPicPr>
          <p:cNvPr id="199" name="Google Shape;199;p49"/>
          <p:cNvPicPr preferRelativeResize="0"/>
          <p:nvPr/>
        </p:nvPicPr>
        <p:blipFill rotWithShape="1">
          <a:blip r:embed="rId7">
            <a:alphaModFix/>
          </a:blip>
          <a:srcRect/>
          <a:stretch/>
        </p:blipFill>
        <p:spPr>
          <a:xfrm>
            <a:off x="3360716" y="9156103"/>
            <a:ext cx="183689" cy="183689"/>
          </a:xfrm>
          <a:prstGeom prst="rect">
            <a:avLst/>
          </a:prstGeom>
          <a:noFill/>
          <a:ln>
            <a:noFill/>
          </a:ln>
        </p:spPr>
      </p:pic>
      <p:sp>
        <p:nvSpPr>
          <p:cNvPr id="200" name="Google Shape;200;p49"/>
          <p:cNvSpPr/>
          <p:nvPr/>
        </p:nvSpPr>
        <p:spPr>
          <a:xfrm>
            <a:off x="2223876" y="9070622"/>
            <a:ext cx="812899"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984" y="62501"/>
                </a:moveTo>
                <a:lnTo>
                  <a:pt x="176602" y="37220"/>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a:t>
            </a:r>
            <a:r>
              <a:rPr 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 (</a:t>
            </a: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ニュートラル</a:t>
            </a:r>
            <a:r>
              <a:rPr 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endParaRPr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201" name="Google Shape;201;p49"/>
          <p:cNvSpPr/>
          <p:nvPr/>
        </p:nvSpPr>
        <p:spPr>
          <a:xfrm>
            <a:off x="4288367" y="7663437"/>
            <a:ext cx="936151" cy="1265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3831" y="118847"/>
                </a:moveTo>
                <a:lnTo>
                  <a:pt x="45847" y="894662"/>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ラン・ペナルティボックス</a:t>
            </a:r>
            <a:endParaRPr sz="600" b="0" i="0" u="none" strike="noStrike" cap="none" dirty="0">
              <a:solidFill>
                <a:schemeClr val="lt1"/>
              </a:solidFill>
              <a:latin typeface="Arial Black"/>
              <a:ea typeface="Arial Black"/>
              <a:cs typeface="Arial Black"/>
              <a:sym typeface="Arial Black"/>
            </a:endParaRPr>
          </a:p>
        </p:txBody>
      </p:sp>
      <p:sp>
        <p:nvSpPr>
          <p:cNvPr id="202" name="Google Shape;202;p49"/>
          <p:cNvSpPr/>
          <p:nvPr/>
        </p:nvSpPr>
        <p:spPr>
          <a:xfrm>
            <a:off x="2389201" y="9339792"/>
            <a:ext cx="769969" cy="2103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061" y="48749"/>
                </a:moveTo>
                <a:lnTo>
                  <a:pt x="163620" y="-25390"/>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dirty="0">
              <a:latin typeface="HGP創英角ｺﾞｼｯｸUB" panose="020B0900000000000000" pitchFamily="50" charset="-128"/>
              <a:ea typeface="HGP創英角ｺﾞｼｯｸUB" panose="020B0900000000000000" pitchFamily="50" charset="-128"/>
            </a:endParaRPr>
          </a:p>
          <a:p>
            <a:pPr marL="0" marR="0" lvl="0" indent="0" algn="ctr" rtl="0">
              <a:lnSpc>
                <a:spcPct val="100000"/>
              </a:lnSpc>
              <a:spcBef>
                <a:spcPts val="0"/>
              </a:spcBef>
              <a:spcAft>
                <a:spcPts val="0"/>
              </a:spcAft>
              <a:buNone/>
            </a:pPr>
            <a:r>
              <a:rPr lang="en-US" sz="600" b="0" i="0" u="none" strike="noStrike" cap="none" dirty="0">
                <a:solidFill>
                  <a:schemeClr val="lt1"/>
                </a:solidFill>
                <a:latin typeface="Arial Black"/>
                <a:ea typeface="Arial Black"/>
                <a:cs typeface="Arial Black"/>
                <a:sym typeface="Arial Black"/>
              </a:rPr>
              <a:t>(PTWC)</a:t>
            </a:r>
            <a:endParaRPr sz="600" b="0" i="0" u="none" strike="noStrike" cap="none" dirty="0">
              <a:solidFill>
                <a:schemeClr val="lt1"/>
              </a:solidFill>
              <a:latin typeface="Arial Black"/>
              <a:ea typeface="Arial Black"/>
              <a:cs typeface="Arial Black"/>
              <a:sym typeface="Arial Black"/>
            </a:endParaRPr>
          </a:p>
        </p:txBody>
      </p:sp>
      <p:grpSp>
        <p:nvGrpSpPr>
          <p:cNvPr id="203" name="Google Shape;203;p49"/>
          <p:cNvGrpSpPr/>
          <p:nvPr/>
        </p:nvGrpSpPr>
        <p:grpSpPr>
          <a:xfrm>
            <a:off x="3622719" y="8952259"/>
            <a:ext cx="98644" cy="91071"/>
            <a:chOff x="6505356" y="6997699"/>
            <a:chExt cx="140646" cy="145047"/>
          </a:xfrm>
        </p:grpSpPr>
        <p:sp>
          <p:nvSpPr>
            <p:cNvPr id="204" name="Google Shape;204;p49"/>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5" name="Google Shape;205;p49"/>
            <p:cNvPicPr preferRelativeResize="0"/>
            <p:nvPr/>
          </p:nvPicPr>
          <p:blipFill rotWithShape="1">
            <a:blip r:embed="rId6">
              <a:alphaModFix/>
            </a:blip>
            <a:srcRect/>
            <a:stretch/>
          </p:blipFill>
          <p:spPr>
            <a:xfrm>
              <a:off x="6510979" y="6997699"/>
              <a:ext cx="129401" cy="145047"/>
            </a:xfrm>
            <a:prstGeom prst="rect">
              <a:avLst/>
            </a:prstGeom>
            <a:noFill/>
            <a:ln>
              <a:noFill/>
            </a:ln>
          </p:spPr>
        </p:pic>
      </p:grpSp>
      <p:sp>
        <p:nvSpPr>
          <p:cNvPr id="206" name="Google Shape;206;p49"/>
          <p:cNvSpPr/>
          <p:nvPr/>
        </p:nvSpPr>
        <p:spPr>
          <a:xfrm>
            <a:off x="3133725" y="8398323"/>
            <a:ext cx="1004929"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751" y="115270"/>
                </a:moveTo>
                <a:lnTo>
                  <a:pt x="62311" y="459319"/>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バイク･ペナルティボックス</a:t>
            </a:r>
            <a:endParaRPr sz="600" b="0" i="0" u="none" strike="noStrike" cap="none" dirty="0">
              <a:solidFill>
                <a:schemeClr val="lt1"/>
              </a:solidFill>
              <a:latin typeface="Arial Black"/>
              <a:ea typeface="Arial Black"/>
              <a:cs typeface="Arial Black"/>
              <a:sym typeface="Arial Black"/>
            </a:endParaRPr>
          </a:p>
        </p:txBody>
      </p:sp>
      <p:sp>
        <p:nvSpPr>
          <p:cNvPr id="207" name="Google Shape;207;p49"/>
          <p:cNvSpPr/>
          <p:nvPr/>
        </p:nvSpPr>
        <p:spPr>
          <a:xfrm>
            <a:off x="3528025" y="9372961"/>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8" name="Google Shape;208;p49"/>
          <p:cNvSpPr/>
          <p:nvPr/>
        </p:nvSpPr>
        <p:spPr>
          <a:xfrm>
            <a:off x="3622718" y="9658387"/>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094" y="-3005"/>
                </a:moveTo>
                <a:lnTo>
                  <a:pt x="-2204" y="-135536"/>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医療テント</a:t>
            </a:r>
            <a:endParaRPr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209" name="Google Shape;209;p49"/>
          <p:cNvSpPr/>
          <p:nvPr/>
        </p:nvSpPr>
        <p:spPr>
          <a:xfrm>
            <a:off x="4698773" y="9117104"/>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5518" y="-13586"/>
                </a:moveTo>
                <a:lnTo>
                  <a:pt x="97802" y="-25723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医療テント</a:t>
            </a:r>
          </a:p>
        </p:txBody>
      </p:sp>
      <p:pic>
        <p:nvPicPr>
          <p:cNvPr id="210" name="Google Shape;210;p49"/>
          <p:cNvPicPr preferRelativeResize="0"/>
          <p:nvPr/>
        </p:nvPicPr>
        <p:blipFill rotWithShape="1">
          <a:blip r:embed="rId7">
            <a:alphaModFix/>
          </a:blip>
          <a:srcRect/>
          <a:stretch/>
        </p:blipFill>
        <p:spPr>
          <a:xfrm>
            <a:off x="5385395" y="8444378"/>
            <a:ext cx="183689" cy="183689"/>
          </a:xfrm>
          <a:prstGeom prst="rect">
            <a:avLst/>
          </a:prstGeom>
          <a:noFill/>
          <a:ln>
            <a:noFill/>
          </a:ln>
        </p:spPr>
      </p:pic>
      <p:sp>
        <p:nvSpPr>
          <p:cNvPr id="211" name="Google Shape;211;p49"/>
          <p:cNvSpPr/>
          <p:nvPr/>
        </p:nvSpPr>
        <p:spPr>
          <a:xfrm>
            <a:off x="5615794" y="7906840"/>
            <a:ext cx="746905"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4871" y="117576"/>
                </a:moveTo>
                <a:lnTo>
                  <a:pt x="-19576" y="491153"/>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lang="ja-JP" altLang="en-US" sz="800" dirty="0">
              <a:latin typeface="HGP創英角ｺﾞｼｯｸUB" panose="020B0900000000000000" pitchFamily="50" charset="-128"/>
              <a:ea typeface="HGP創英角ｺﾞｼｯｸUB" panose="020B0900000000000000" pitchFamily="50" charset="-128"/>
            </a:endParaRPr>
          </a:p>
        </p:txBody>
      </p:sp>
      <p:pic>
        <p:nvPicPr>
          <p:cNvPr id="212" name="Google Shape;212;p49"/>
          <p:cNvPicPr preferRelativeResize="0"/>
          <p:nvPr/>
        </p:nvPicPr>
        <p:blipFill rotWithShape="1">
          <a:blip r:embed="rId7">
            <a:alphaModFix/>
          </a:blip>
          <a:srcRect/>
          <a:stretch/>
        </p:blipFill>
        <p:spPr>
          <a:xfrm>
            <a:off x="5201706" y="8768570"/>
            <a:ext cx="183689" cy="183689"/>
          </a:xfrm>
          <a:prstGeom prst="rect">
            <a:avLst/>
          </a:prstGeom>
          <a:noFill/>
          <a:ln>
            <a:noFill/>
          </a:ln>
        </p:spPr>
      </p:pic>
      <p:sp>
        <p:nvSpPr>
          <p:cNvPr id="213" name="Google Shape;213;p49"/>
          <p:cNvSpPr/>
          <p:nvPr/>
        </p:nvSpPr>
        <p:spPr>
          <a:xfrm>
            <a:off x="4861616" y="9317039"/>
            <a:ext cx="756585"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6275" y="-4118"/>
                </a:moveTo>
                <a:lnTo>
                  <a:pt x="66625" y="-302509"/>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lang="ja-JP" altLang="en-US" sz="800" dirty="0">
              <a:latin typeface="HGP創英角ｺﾞｼｯｸUB" panose="020B0900000000000000" pitchFamily="50" charset="-128"/>
              <a:ea typeface="HGP創英角ｺﾞｼｯｸUB" panose="020B0900000000000000" pitchFamily="50" charset="-128"/>
            </a:endParaRPr>
          </a:p>
        </p:txBody>
      </p:sp>
      <p:sp>
        <p:nvSpPr>
          <p:cNvPr id="214" name="Google Shape;214;p49"/>
          <p:cNvSpPr/>
          <p:nvPr/>
        </p:nvSpPr>
        <p:spPr>
          <a:xfrm>
            <a:off x="5063623" y="8684930"/>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15" name="Google Shape;215;p49"/>
          <p:cNvPicPr preferRelativeResize="0"/>
          <p:nvPr/>
        </p:nvPicPr>
        <p:blipFill rotWithShape="1">
          <a:blip r:embed="rId5">
            <a:alphaModFix/>
          </a:blip>
          <a:srcRect/>
          <a:stretch/>
        </p:blipFill>
        <p:spPr>
          <a:xfrm>
            <a:off x="5300711" y="8797909"/>
            <a:ext cx="169368" cy="169368"/>
          </a:xfrm>
          <a:prstGeom prst="rect">
            <a:avLst/>
          </a:prstGeom>
          <a:noFill/>
          <a:ln>
            <a:noFill/>
          </a:ln>
        </p:spPr>
      </p:pic>
      <p:sp>
        <p:nvSpPr>
          <p:cNvPr id="216" name="Google Shape;216;p49"/>
          <p:cNvSpPr/>
          <p:nvPr/>
        </p:nvSpPr>
        <p:spPr>
          <a:xfrm>
            <a:off x="5694971" y="9178546"/>
            <a:ext cx="832847"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64" y="-833"/>
                </a:moveTo>
                <a:lnTo>
                  <a:pt x="-41935" y="-139446"/>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 </a:t>
            </a:r>
            <a:r>
              <a:rPr lang="en-US" altLang="ja-JP"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チーム</a:t>
            </a:r>
            <a:r>
              <a:rPr lang="en-US" altLang="ja-JP"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endPar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pic>
        <p:nvPicPr>
          <p:cNvPr id="217" name="Google Shape;217;p49"/>
          <p:cNvPicPr preferRelativeResize="0"/>
          <p:nvPr/>
        </p:nvPicPr>
        <p:blipFill rotWithShape="1">
          <a:blip r:embed="rId5">
            <a:alphaModFix/>
          </a:blip>
          <a:srcRect/>
          <a:stretch/>
        </p:blipFill>
        <p:spPr>
          <a:xfrm>
            <a:off x="3281286" y="4792688"/>
            <a:ext cx="169368" cy="169368"/>
          </a:xfrm>
          <a:prstGeom prst="rect">
            <a:avLst/>
          </a:prstGeom>
          <a:noFill/>
          <a:ln>
            <a:noFill/>
          </a:ln>
        </p:spPr>
      </p:pic>
      <p:grpSp>
        <p:nvGrpSpPr>
          <p:cNvPr id="218" name="Google Shape;218;p49"/>
          <p:cNvGrpSpPr/>
          <p:nvPr/>
        </p:nvGrpSpPr>
        <p:grpSpPr>
          <a:xfrm>
            <a:off x="4469834" y="4385208"/>
            <a:ext cx="98644" cy="91071"/>
            <a:chOff x="6505356" y="6997699"/>
            <a:chExt cx="140646" cy="145047"/>
          </a:xfrm>
        </p:grpSpPr>
        <p:sp>
          <p:nvSpPr>
            <p:cNvPr id="219" name="Google Shape;219;p49"/>
            <p:cNvSpPr/>
            <p:nvPr/>
          </p:nvSpPr>
          <p:spPr>
            <a:xfrm>
              <a:off x="6505356" y="6997699"/>
              <a:ext cx="140646" cy="145047"/>
            </a:xfrm>
            <a:prstGeom prst="ellipse">
              <a:avLst/>
            </a:prstGeom>
            <a:solidFill>
              <a:srgbClr val="FFFF66"/>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0" name="Google Shape;220;p49"/>
            <p:cNvPicPr preferRelativeResize="0"/>
            <p:nvPr/>
          </p:nvPicPr>
          <p:blipFill rotWithShape="1">
            <a:blip r:embed="rId6">
              <a:alphaModFix/>
            </a:blip>
            <a:srcRect/>
            <a:stretch/>
          </p:blipFill>
          <p:spPr>
            <a:xfrm>
              <a:off x="6510979" y="6997699"/>
              <a:ext cx="129401" cy="145047"/>
            </a:xfrm>
            <a:prstGeom prst="rect">
              <a:avLst/>
            </a:prstGeom>
            <a:noFill/>
            <a:ln>
              <a:noFill/>
            </a:ln>
          </p:spPr>
        </p:pic>
      </p:grpSp>
      <p:pic>
        <p:nvPicPr>
          <p:cNvPr id="221" name="Google Shape;221;p49"/>
          <p:cNvPicPr preferRelativeResize="0"/>
          <p:nvPr/>
        </p:nvPicPr>
        <p:blipFill rotWithShape="1">
          <a:blip r:embed="rId7">
            <a:alphaModFix/>
          </a:blip>
          <a:srcRect/>
          <a:stretch/>
        </p:blipFill>
        <p:spPr>
          <a:xfrm>
            <a:off x="3249437" y="4920561"/>
            <a:ext cx="183689" cy="183689"/>
          </a:xfrm>
          <a:prstGeom prst="rect">
            <a:avLst/>
          </a:prstGeom>
          <a:noFill/>
          <a:ln>
            <a:noFill/>
          </a:ln>
        </p:spPr>
      </p:pic>
      <p:sp>
        <p:nvSpPr>
          <p:cNvPr id="222" name="Google Shape;222;p49"/>
          <p:cNvSpPr/>
          <p:nvPr/>
        </p:nvSpPr>
        <p:spPr>
          <a:xfrm>
            <a:off x="2112596" y="4835080"/>
            <a:ext cx="812899"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984" y="62501"/>
                </a:moveTo>
                <a:lnTo>
                  <a:pt x="176602" y="37220"/>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 </a:t>
            </a:r>
            <a:r>
              <a:rPr lang="en-US" altLang="ja-JP"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ニュートラル</a:t>
            </a:r>
            <a:r>
              <a:rPr lang="en-US" altLang="ja-JP"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endPar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223" name="Google Shape;223;p49"/>
          <p:cNvSpPr/>
          <p:nvPr/>
        </p:nvSpPr>
        <p:spPr>
          <a:xfrm>
            <a:off x="4177088" y="3427895"/>
            <a:ext cx="936151"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3831" y="118847"/>
                </a:moveTo>
                <a:lnTo>
                  <a:pt x="45847" y="894662"/>
                </a:lnTo>
              </a:path>
            </a:pathLst>
          </a:custGeom>
          <a:solidFill>
            <a:srgbClr val="FF0000"/>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ラン・ペナルティボックス</a:t>
            </a:r>
            <a:endParaRPr lang="ja-JP" altLang="en-US" sz="600" b="0" i="0" u="none" strike="noStrike" cap="none" dirty="0">
              <a:solidFill>
                <a:schemeClr val="lt1"/>
              </a:solidFill>
              <a:latin typeface="Arial Black"/>
              <a:ea typeface="Arial Black"/>
              <a:cs typeface="Arial Black"/>
              <a:sym typeface="Arial Black"/>
            </a:endParaRPr>
          </a:p>
        </p:txBody>
      </p:sp>
      <p:sp>
        <p:nvSpPr>
          <p:cNvPr id="224" name="Google Shape;224;p49"/>
          <p:cNvSpPr/>
          <p:nvPr/>
        </p:nvSpPr>
        <p:spPr>
          <a:xfrm>
            <a:off x="2282352" y="5104250"/>
            <a:ext cx="765539"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061" y="48749"/>
                </a:moveTo>
                <a:lnTo>
                  <a:pt x="163620" y="-25390"/>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lang="ja-JP" altLang="en-US" sz="800" dirty="0">
              <a:latin typeface="HGP創英角ｺﾞｼｯｸUB" panose="020B0900000000000000" pitchFamily="50" charset="-128"/>
              <a:ea typeface="HGP創英角ｺﾞｼｯｸUB" panose="020B0900000000000000" pitchFamily="50" charset="-128"/>
            </a:endParaRPr>
          </a:p>
        </p:txBody>
      </p:sp>
      <p:sp>
        <p:nvSpPr>
          <p:cNvPr id="225" name="Google Shape;225;p49"/>
          <p:cNvSpPr/>
          <p:nvPr/>
        </p:nvSpPr>
        <p:spPr>
          <a:xfrm>
            <a:off x="3416746" y="5137419"/>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6" name="Google Shape;226;p49"/>
          <p:cNvSpPr/>
          <p:nvPr/>
        </p:nvSpPr>
        <p:spPr>
          <a:xfrm>
            <a:off x="3511439" y="5422845"/>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094" y="-3005"/>
                </a:moveTo>
                <a:lnTo>
                  <a:pt x="-2204" y="-135536"/>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医療テント</a:t>
            </a:r>
          </a:p>
        </p:txBody>
      </p:sp>
      <p:sp>
        <p:nvSpPr>
          <p:cNvPr id="227" name="Google Shape;227;p49"/>
          <p:cNvSpPr/>
          <p:nvPr/>
        </p:nvSpPr>
        <p:spPr>
          <a:xfrm>
            <a:off x="4587494" y="4881562"/>
            <a:ext cx="525746" cy="14401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5518" y="-13586"/>
                </a:moveTo>
                <a:lnTo>
                  <a:pt x="97802" y="-257232"/>
                </a:lnTo>
              </a:path>
            </a:pathLst>
          </a:custGeom>
          <a:solidFill>
            <a:schemeClr val="lt1"/>
          </a:solidFill>
          <a:ln w="1270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医療テント</a:t>
            </a:r>
          </a:p>
        </p:txBody>
      </p:sp>
      <p:pic>
        <p:nvPicPr>
          <p:cNvPr id="228" name="Google Shape;228;p49"/>
          <p:cNvPicPr preferRelativeResize="0"/>
          <p:nvPr/>
        </p:nvPicPr>
        <p:blipFill rotWithShape="1">
          <a:blip r:embed="rId7">
            <a:alphaModFix/>
          </a:blip>
          <a:srcRect/>
          <a:stretch/>
        </p:blipFill>
        <p:spPr>
          <a:xfrm>
            <a:off x="5160454" y="4654600"/>
            <a:ext cx="183689" cy="183689"/>
          </a:xfrm>
          <a:prstGeom prst="rect">
            <a:avLst/>
          </a:prstGeom>
          <a:noFill/>
          <a:ln>
            <a:noFill/>
          </a:ln>
        </p:spPr>
      </p:pic>
      <p:sp>
        <p:nvSpPr>
          <p:cNvPr id="229" name="Google Shape;229;p49"/>
          <p:cNvSpPr/>
          <p:nvPr/>
        </p:nvSpPr>
        <p:spPr>
          <a:xfrm>
            <a:off x="4774300" y="5091023"/>
            <a:ext cx="765539" cy="16936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6275" y="-4118"/>
                </a:moveTo>
                <a:lnTo>
                  <a:pt x="77252" y="-239016"/>
                </a:lnTo>
              </a:path>
            </a:pathLst>
          </a:custGeom>
          <a:solidFill>
            <a:srgbClr val="0033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エイドステーション</a:t>
            </a:r>
            <a:endParaRPr lang="ja-JP" altLang="en-US" sz="800" dirty="0">
              <a:latin typeface="HGP創英角ｺﾞｼｯｸUB" panose="020B0900000000000000" pitchFamily="50" charset="-128"/>
              <a:ea typeface="HGP創英角ｺﾞｼｯｸUB" panose="020B0900000000000000" pitchFamily="50" charset="-128"/>
            </a:endParaRPr>
          </a:p>
        </p:txBody>
      </p:sp>
      <p:sp>
        <p:nvSpPr>
          <p:cNvPr id="230" name="Google Shape;230;p49"/>
          <p:cNvSpPr/>
          <p:nvPr/>
        </p:nvSpPr>
        <p:spPr>
          <a:xfrm>
            <a:off x="4952344" y="4449388"/>
            <a:ext cx="144016" cy="144016"/>
          </a:xfrm>
          <a:prstGeom prst="plus">
            <a:avLst>
              <a:gd name="adj" fmla="val 34920"/>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31" name="Google Shape;231;p49"/>
          <p:cNvPicPr preferRelativeResize="0"/>
          <p:nvPr/>
        </p:nvPicPr>
        <p:blipFill rotWithShape="1">
          <a:blip r:embed="rId5">
            <a:alphaModFix/>
          </a:blip>
          <a:srcRect/>
          <a:stretch/>
        </p:blipFill>
        <p:spPr>
          <a:xfrm>
            <a:off x="5190242" y="4307841"/>
            <a:ext cx="169368" cy="169368"/>
          </a:xfrm>
          <a:prstGeom prst="rect">
            <a:avLst/>
          </a:prstGeom>
          <a:noFill/>
          <a:ln>
            <a:noFill/>
          </a:ln>
        </p:spPr>
      </p:pic>
      <p:sp>
        <p:nvSpPr>
          <p:cNvPr id="232" name="Google Shape;232;p49"/>
          <p:cNvSpPr/>
          <p:nvPr/>
        </p:nvSpPr>
        <p:spPr>
          <a:xfrm>
            <a:off x="5637820" y="3491166"/>
            <a:ext cx="832829"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423" y="109168"/>
                </a:moveTo>
                <a:lnTo>
                  <a:pt x="-41935" y="433888"/>
                </a:lnTo>
              </a:path>
            </a:pathLst>
          </a:custGeom>
          <a:solidFill>
            <a:srgbClr val="00B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 </a:t>
            </a:r>
            <a:r>
              <a:rPr lang="en-US" altLang="ja-JP"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チーム</a:t>
            </a:r>
            <a:r>
              <a:rPr lang="en-US" altLang="ja-JP"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rPr>
              <a:t>)</a:t>
            </a:r>
            <a:endParaRPr lang="ja-JP" altLang="en-US" sz="600" b="0" i="0" u="none" strike="noStrike" cap="none" dirty="0">
              <a:solidFill>
                <a:schemeClr val="lt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233" name="Google Shape;233;p49"/>
          <p:cNvSpPr/>
          <p:nvPr/>
        </p:nvSpPr>
        <p:spPr>
          <a:xfrm>
            <a:off x="2980309" y="3753231"/>
            <a:ext cx="1284818"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1653" y="124166"/>
                </a:moveTo>
                <a:lnTo>
                  <a:pt x="41335" y="552221"/>
                </a:lnTo>
              </a:path>
            </a:pathLst>
          </a:custGeom>
          <a:solidFill>
            <a:srgbClr val="92D050"/>
          </a:solidFill>
          <a:ln w="1270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6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ファーストランナー･ラストバイカー･シナリオ</a:t>
            </a:r>
            <a:endParaRPr sz="6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234" name="Google Shape;234;p49"/>
          <p:cNvSpPr/>
          <p:nvPr/>
        </p:nvSpPr>
        <p:spPr>
          <a:xfrm>
            <a:off x="1185564" y="1796904"/>
            <a:ext cx="2991525" cy="49240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20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エリート</a:t>
            </a:r>
            <a:endParaRPr dirty="0">
              <a:latin typeface="HGP創英角ｺﾞｼｯｸUB" panose="020B0900000000000000" pitchFamily="50" charset="-128"/>
              <a:ea typeface="HGP創英角ｺﾞｼｯｸUB" panose="020B0900000000000000" pitchFamily="50" charset="-128"/>
            </a:endParaRPr>
          </a:p>
          <a:p>
            <a:pPr marL="0" marR="0" lvl="0" indent="0" algn="ctr" rtl="0">
              <a:lnSpc>
                <a:spcPct val="50000"/>
              </a:lnSpc>
              <a:spcBef>
                <a:spcPts val="0"/>
              </a:spcBef>
              <a:spcAft>
                <a:spcPts val="0"/>
              </a:spcAft>
              <a:buNone/>
            </a:pPr>
            <a:r>
              <a:rPr lang="en-US"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                       </a:t>
            </a:r>
            <a:r>
              <a:rPr lang="en-US" altLang="ja-JP"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5</a:t>
            </a:r>
            <a:r>
              <a:rPr lang="ja-JP" altLang="en-US"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月</a:t>
            </a:r>
            <a:r>
              <a:rPr lang="en-US" altLang="ja-JP"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13</a:t>
            </a:r>
            <a:r>
              <a:rPr lang="ja-JP" altLang="en-US"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日</a:t>
            </a:r>
            <a:r>
              <a:rPr lang="en-US" altLang="ja-JP"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土</a:t>
            </a:r>
            <a:r>
              <a:rPr lang="en-US" altLang="ja-JP"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a:t>
            </a:r>
            <a:endParaRPr sz="1200"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235" name="Google Shape;235;p49"/>
          <p:cNvSpPr/>
          <p:nvPr/>
        </p:nvSpPr>
        <p:spPr>
          <a:xfrm>
            <a:off x="1185563" y="6003295"/>
            <a:ext cx="2991525" cy="49240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20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パラ</a:t>
            </a:r>
            <a:endParaRPr dirty="0">
              <a:latin typeface="HGP創英角ｺﾞｼｯｸUB" panose="020B0900000000000000" pitchFamily="50" charset="-128"/>
              <a:ea typeface="HGP創英角ｺﾞｼｯｸUB" panose="020B0900000000000000" pitchFamily="50" charset="-128"/>
            </a:endParaRPr>
          </a:p>
          <a:p>
            <a:pPr marL="0" marR="0" lvl="0" indent="0" algn="ctr" rtl="0">
              <a:lnSpc>
                <a:spcPct val="50000"/>
              </a:lnSpc>
              <a:spcBef>
                <a:spcPts val="0"/>
              </a:spcBef>
              <a:spcAft>
                <a:spcPts val="0"/>
              </a:spcAft>
              <a:buNone/>
            </a:pPr>
            <a:r>
              <a:rPr lang="ja-JP" altLang="en-US"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                             </a:t>
            </a:r>
            <a:r>
              <a:rPr lang="en-US" altLang="ja-JP"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5</a:t>
            </a:r>
            <a:r>
              <a:rPr lang="ja-JP" altLang="en-US"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月</a:t>
            </a:r>
            <a:r>
              <a:rPr lang="en-US" altLang="ja-JP"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13</a:t>
            </a:r>
            <a:r>
              <a:rPr lang="ja-JP" altLang="en-US"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日</a:t>
            </a:r>
            <a:r>
              <a:rPr lang="en-US" altLang="ja-JP"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土</a:t>
            </a:r>
            <a:r>
              <a:rPr lang="en-US" altLang="ja-JP"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rPr>
              <a:t>)</a:t>
            </a:r>
            <a:endParaRPr sz="1200" b="1" i="0" u="none" strike="noStrike" cap="none" dirty="0">
              <a:solidFill>
                <a:srgbClr val="FFFFFF"/>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Tree>
    <p:extLst>
      <p:ext uri="{BB962C8B-B14F-4D97-AF65-F5344CB8AC3E}">
        <p14:creationId xmlns:p14="http://schemas.microsoft.com/office/powerpoint/2010/main" val="1548079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3" name="図 2">
            <a:extLst>
              <a:ext uri="{FF2B5EF4-FFF2-40B4-BE49-F238E27FC236}">
                <a16:creationId xmlns:a16="http://schemas.microsoft.com/office/drawing/2014/main" id="{A25D44ED-0811-903A-897A-61E8C1CC035B}"/>
              </a:ext>
            </a:extLst>
          </p:cNvPr>
          <p:cNvPicPr>
            <a:picLocks noChangeAspect="1"/>
          </p:cNvPicPr>
          <p:nvPr/>
        </p:nvPicPr>
        <p:blipFill>
          <a:blip r:embed="rId3"/>
          <a:stretch>
            <a:fillRect/>
          </a:stretch>
        </p:blipFill>
        <p:spPr>
          <a:xfrm>
            <a:off x="298156" y="1667897"/>
            <a:ext cx="5524385" cy="8328511"/>
          </a:xfrm>
          <a:prstGeom prst="rect">
            <a:avLst/>
          </a:prstGeom>
        </p:spPr>
      </p:pic>
      <p:sp>
        <p:nvSpPr>
          <p:cNvPr id="241" name="Google Shape;241;p12"/>
          <p:cNvSpPr txBox="1"/>
          <p:nvPr/>
        </p:nvSpPr>
        <p:spPr>
          <a:xfrm>
            <a:off x="486420" y="1390899"/>
            <a:ext cx="171114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Black"/>
                <a:ea typeface="Arial Black"/>
                <a:cs typeface="Arial Black"/>
                <a:sym typeface="Arial Black"/>
              </a:rPr>
              <a:t>Schedule</a:t>
            </a:r>
            <a:endParaRPr sz="1200" b="0" i="0" u="none" strike="noStrike" cap="none">
              <a:solidFill>
                <a:schemeClr val="dk1"/>
              </a:solidFill>
              <a:latin typeface="Arial"/>
              <a:ea typeface="Arial"/>
              <a:cs typeface="Arial"/>
              <a:sym typeface="Arial"/>
            </a:endParaRPr>
          </a:p>
        </p:txBody>
      </p:sp>
      <p:sp>
        <p:nvSpPr>
          <p:cNvPr id="242" name="Google Shape;242;p12"/>
          <p:cNvSpPr txBox="1"/>
          <p:nvPr/>
        </p:nvSpPr>
        <p:spPr>
          <a:xfrm>
            <a:off x="5012211" y="1390899"/>
            <a:ext cx="171114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Black"/>
                <a:ea typeface="Arial Black"/>
                <a:cs typeface="Arial Black"/>
                <a:sym typeface="Arial Black"/>
              </a:rPr>
              <a:t>ELITE</a:t>
            </a:r>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2"/>
          <p:cNvSpPr txBox="1"/>
          <p:nvPr/>
        </p:nvSpPr>
        <p:spPr>
          <a:xfrm>
            <a:off x="486420" y="1390899"/>
            <a:ext cx="171114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スケジュール</a:t>
            </a:r>
            <a:endParaRPr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242" name="Google Shape;242;p12"/>
          <p:cNvSpPr txBox="1"/>
          <p:nvPr/>
        </p:nvSpPr>
        <p:spPr>
          <a:xfrm>
            <a:off x="5012211" y="1390899"/>
            <a:ext cx="171114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エリート</a:t>
            </a:r>
            <a:endParaRPr sz="9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pic>
        <p:nvPicPr>
          <p:cNvPr id="4" name="図 3">
            <a:extLst>
              <a:ext uri="{FF2B5EF4-FFF2-40B4-BE49-F238E27FC236}">
                <a16:creationId xmlns:a16="http://schemas.microsoft.com/office/drawing/2014/main" id="{C44715AB-2EE4-0C6C-56F2-C1797E80935A}"/>
              </a:ext>
            </a:extLst>
          </p:cNvPr>
          <p:cNvPicPr>
            <a:picLocks noChangeAspect="1"/>
          </p:cNvPicPr>
          <p:nvPr/>
        </p:nvPicPr>
        <p:blipFill>
          <a:blip r:embed="rId3"/>
          <a:stretch>
            <a:fillRect/>
          </a:stretch>
        </p:blipFill>
        <p:spPr>
          <a:xfrm>
            <a:off x="521991" y="1667857"/>
            <a:ext cx="5137660" cy="8279331"/>
          </a:xfrm>
          <a:prstGeom prst="rect">
            <a:avLst/>
          </a:prstGeom>
        </p:spPr>
      </p:pic>
    </p:spTree>
    <p:extLst>
      <p:ext uri="{BB962C8B-B14F-4D97-AF65-F5344CB8AC3E}">
        <p14:creationId xmlns:p14="http://schemas.microsoft.com/office/powerpoint/2010/main" val="2263187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3" name="図 2">
            <a:extLst>
              <a:ext uri="{FF2B5EF4-FFF2-40B4-BE49-F238E27FC236}">
                <a16:creationId xmlns:a16="http://schemas.microsoft.com/office/drawing/2014/main" id="{3A476E22-0DA1-190F-97A3-8067E6520A3D}"/>
              </a:ext>
            </a:extLst>
          </p:cNvPr>
          <p:cNvPicPr>
            <a:picLocks noChangeAspect="1"/>
          </p:cNvPicPr>
          <p:nvPr/>
        </p:nvPicPr>
        <p:blipFill>
          <a:blip r:embed="rId3"/>
          <a:stretch>
            <a:fillRect/>
          </a:stretch>
        </p:blipFill>
        <p:spPr>
          <a:xfrm>
            <a:off x="638968" y="1656442"/>
            <a:ext cx="4937585" cy="8304268"/>
          </a:xfrm>
          <a:prstGeom prst="rect">
            <a:avLst/>
          </a:prstGeom>
        </p:spPr>
      </p:pic>
      <p:sp>
        <p:nvSpPr>
          <p:cNvPr id="249" name="Google Shape;249;p13"/>
          <p:cNvSpPr txBox="1"/>
          <p:nvPr/>
        </p:nvSpPr>
        <p:spPr>
          <a:xfrm>
            <a:off x="486420" y="1390899"/>
            <a:ext cx="171114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Black"/>
                <a:ea typeface="Arial Black"/>
                <a:cs typeface="Arial Black"/>
                <a:sym typeface="Arial Black"/>
              </a:rPr>
              <a:t>Schedule</a:t>
            </a:r>
            <a:endParaRPr sz="1200" b="0" i="0" u="none" strike="noStrike" cap="none">
              <a:solidFill>
                <a:schemeClr val="dk1"/>
              </a:solidFill>
              <a:latin typeface="Arial"/>
              <a:ea typeface="Arial"/>
              <a:cs typeface="Arial"/>
              <a:sym typeface="Arial"/>
            </a:endParaRPr>
          </a:p>
        </p:txBody>
      </p:sp>
      <p:sp>
        <p:nvSpPr>
          <p:cNvPr id="250" name="Google Shape;250;p13"/>
          <p:cNvSpPr txBox="1"/>
          <p:nvPr/>
        </p:nvSpPr>
        <p:spPr>
          <a:xfrm>
            <a:off x="4981731" y="1390899"/>
            <a:ext cx="171114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Black"/>
                <a:ea typeface="Arial Black"/>
                <a:cs typeface="Arial Black"/>
                <a:sym typeface="Arial Black"/>
              </a:rPr>
              <a:t>PARA</a:t>
            </a:r>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3"/>
          <p:cNvSpPr txBox="1"/>
          <p:nvPr/>
        </p:nvSpPr>
        <p:spPr>
          <a:xfrm>
            <a:off x="486420" y="1390899"/>
            <a:ext cx="171114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スケジュール</a:t>
            </a:r>
            <a:endParaRPr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250" name="Google Shape;250;p13"/>
          <p:cNvSpPr txBox="1"/>
          <p:nvPr/>
        </p:nvSpPr>
        <p:spPr>
          <a:xfrm>
            <a:off x="4981731" y="1390899"/>
            <a:ext cx="171114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パラ</a:t>
            </a:r>
            <a:endParaRPr sz="9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pic>
        <p:nvPicPr>
          <p:cNvPr id="4" name="図 3">
            <a:extLst>
              <a:ext uri="{FF2B5EF4-FFF2-40B4-BE49-F238E27FC236}">
                <a16:creationId xmlns:a16="http://schemas.microsoft.com/office/drawing/2014/main" id="{B276F5E3-E839-DB25-4707-BF54D6CE3A68}"/>
              </a:ext>
            </a:extLst>
          </p:cNvPr>
          <p:cNvPicPr>
            <a:picLocks noChangeAspect="1"/>
          </p:cNvPicPr>
          <p:nvPr/>
        </p:nvPicPr>
        <p:blipFill>
          <a:blip r:embed="rId3"/>
          <a:stretch>
            <a:fillRect/>
          </a:stretch>
        </p:blipFill>
        <p:spPr>
          <a:xfrm>
            <a:off x="889686" y="1667858"/>
            <a:ext cx="4570774" cy="8263165"/>
          </a:xfrm>
          <a:prstGeom prst="rect">
            <a:avLst/>
          </a:prstGeom>
        </p:spPr>
      </p:pic>
    </p:spTree>
    <p:extLst>
      <p:ext uri="{BB962C8B-B14F-4D97-AF65-F5344CB8AC3E}">
        <p14:creationId xmlns:p14="http://schemas.microsoft.com/office/powerpoint/2010/main" val="3062216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p:nvPr/>
        </p:nvSpPr>
        <p:spPr>
          <a:xfrm>
            <a:off x="816552" y="1593161"/>
            <a:ext cx="6084676" cy="54860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Registration, Race Briefing &amp; Race Pack Distribution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The briefing document will be available here, after the briefing above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a:r>
            <a:r>
              <a:rPr lang="en-US" sz="1050" b="0" i="0" u="none" strike="noStrike" cap="none">
                <a:solidFill>
                  <a:srgbClr val="2250E3"/>
                </a:solidFill>
                <a:latin typeface="Arial"/>
                <a:ea typeface="Arial"/>
                <a:cs typeface="Arial"/>
                <a:sym typeface="Arial"/>
              </a:rPr>
              <a:t>https://triathlon.org/about/downloads/category/race_briefings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graphicFrame>
        <p:nvGraphicFramePr>
          <p:cNvPr id="258" name="Google Shape;258;p14"/>
          <p:cNvGraphicFramePr/>
          <p:nvPr/>
        </p:nvGraphicFramePr>
        <p:xfrm>
          <a:off x="673068" y="2057557"/>
          <a:ext cx="5675375" cy="4168270"/>
        </p:xfrm>
        <a:graphic>
          <a:graphicData uri="http://schemas.openxmlformats.org/drawingml/2006/table">
            <a:tbl>
              <a:tblPr firstRow="1" bandRow="1">
                <a:noFill/>
                <a:tableStyleId>{40A26DBE-2A98-4ADA-8247-AA9CED82B4DD}</a:tableStyleId>
              </a:tblPr>
              <a:tblGrid>
                <a:gridCol w="391950">
                  <a:extLst>
                    <a:ext uri="{9D8B030D-6E8A-4147-A177-3AD203B41FA5}">
                      <a16:colId xmlns:a16="http://schemas.microsoft.com/office/drawing/2014/main" val="20000"/>
                    </a:ext>
                  </a:extLst>
                </a:gridCol>
                <a:gridCol w="940575">
                  <a:extLst>
                    <a:ext uri="{9D8B030D-6E8A-4147-A177-3AD203B41FA5}">
                      <a16:colId xmlns:a16="http://schemas.microsoft.com/office/drawing/2014/main" val="20001"/>
                    </a:ext>
                  </a:extLst>
                </a:gridCol>
                <a:gridCol w="2097025">
                  <a:extLst>
                    <a:ext uri="{9D8B030D-6E8A-4147-A177-3AD203B41FA5}">
                      <a16:colId xmlns:a16="http://schemas.microsoft.com/office/drawing/2014/main" val="20002"/>
                    </a:ext>
                  </a:extLst>
                </a:gridCol>
                <a:gridCol w="2245825">
                  <a:extLst>
                    <a:ext uri="{9D8B030D-6E8A-4147-A177-3AD203B41FA5}">
                      <a16:colId xmlns:a16="http://schemas.microsoft.com/office/drawing/2014/main" val="20003"/>
                    </a:ext>
                  </a:extLst>
                </a:gridCol>
              </a:tblGrid>
              <a:tr h="173600">
                <a:tc gridSpan="2">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ja-JP"/>
                    </a:p>
                  </a:txBody>
                  <a:tcPr/>
                </a:tc>
                <a:tc>
                  <a:txBody>
                    <a:bodyPr/>
                    <a:lstStyle/>
                    <a:p>
                      <a:pPr marL="0" marR="0" lvl="0" indent="0" algn="ctr" rtl="0">
                        <a:lnSpc>
                          <a:spcPct val="100000"/>
                        </a:lnSpc>
                        <a:spcBef>
                          <a:spcPts val="0"/>
                        </a:spcBef>
                        <a:spcAft>
                          <a:spcPts val="0"/>
                        </a:spcAft>
                        <a:buNone/>
                      </a:pPr>
                      <a:r>
                        <a:rPr lang="en-US" sz="1400" u="none" strike="noStrike" cap="none">
                          <a:solidFill>
                            <a:schemeClr val="dk1"/>
                          </a:solidFill>
                          <a:latin typeface="Arial Black"/>
                          <a:ea typeface="Arial Black"/>
                          <a:cs typeface="Arial Black"/>
                          <a:sym typeface="Arial Black"/>
                        </a:rPr>
                        <a:t>Elite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DD2D6"/>
                    </a:solidFill>
                  </a:tcPr>
                </a:tc>
                <a:tc>
                  <a:txBody>
                    <a:bodyPr/>
                    <a:lstStyle/>
                    <a:p>
                      <a:pPr marL="0" marR="0" lvl="0" indent="0" algn="ctr" rtl="0">
                        <a:lnSpc>
                          <a:spcPct val="100000"/>
                        </a:lnSpc>
                        <a:spcBef>
                          <a:spcPts val="0"/>
                        </a:spcBef>
                        <a:spcAft>
                          <a:spcPts val="0"/>
                        </a:spcAft>
                        <a:buNone/>
                      </a:pPr>
                      <a:r>
                        <a:rPr lang="en-US" sz="1400" u="none" strike="noStrike" cap="none">
                          <a:solidFill>
                            <a:schemeClr val="dk1"/>
                          </a:solidFill>
                          <a:latin typeface="Arial Black"/>
                          <a:ea typeface="Arial Black"/>
                          <a:cs typeface="Arial Black"/>
                          <a:sym typeface="Arial Black"/>
                        </a:rPr>
                        <a:t>Para</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DD2D6"/>
                    </a:solidFill>
                  </a:tcPr>
                </a:tc>
                <a:extLst>
                  <a:ext uri="{0D108BD9-81ED-4DB2-BD59-A6C34878D82A}">
                    <a16:rowId xmlns:a16="http://schemas.microsoft.com/office/drawing/2014/main" val="10000"/>
                  </a:ext>
                </a:extLst>
              </a:tr>
              <a:tr h="228350">
                <a:tc gridSpan="2">
                  <a:txBody>
                    <a:bodyPr/>
                    <a:lstStyle/>
                    <a:p>
                      <a:pPr marL="0" marR="0" lvl="0" indent="0" algn="l" rtl="0">
                        <a:lnSpc>
                          <a:spcPct val="100000"/>
                        </a:lnSpc>
                        <a:spcBef>
                          <a:spcPts val="0"/>
                        </a:spcBef>
                        <a:spcAft>
                          <a:spcPts val="0"/>
                        </a:spcAft>
                        <a:buNone/>
                      </a:pPr>
                      <a:r>
                        <a:rPr lang="en-US" sz="1200" u="none" strike="noStrike" cap="none">
                          <a:latin typeface="Arial Black"/>
                          <a:ea typeface="Arial Black"/>
                          <a:cs typeface="Arial Black"/>
                          <a:sym typeface="Arial Black"/>
                        </a:rPr>
                        <a:t>Registration</a:t>
                      </a:r>
                      <a:endParaRPr sz="1200" u="none" strike="noStrike" cap="none">
                        <a:latin typeface="Arial Black"/>
                        <a:ea typeface="Arial Black"/>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hMerge="1">
                  <a:txBody>
                    <a:bodyPr/>
                    <a:lstStyle/>
                    <a:p>
                      <a:endParaRPr lang="ja-JP"/>
                    </a:p>
                  </a:txBody>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extLst>
                  <a:ext uri="{0D108BD9-81ED-4DB2-BD59-A6C34878D82A}">
                    <a16:rowId xmlns:a16="http://schemas.microsoft.com/office/drawing/2014/main" val="10001"/>
                  </a:ext>
                </a:extLst>
              </a:tr>
              <a:tr h="2466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en-US" sz="1200" u="none" strike="noStrike" cap="none"/>
                        <a:t>Date</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Thursday, 11</a:t>
                      </a:r>
                      <a:r>
                        <a:rPr lang="en-US" sz="1200" u="none" strike="noStrike" cap="none" baseline="30000"/>
                        <a:t>th</a:t>
                      </a:r>
                      <a:r>
                        <a:rPr lang="en-US" sz="1200" u="none" strike="noStrike" cap="none"/>
                        <a:t> May 2023</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Friday, 12</a:t>
                      </a:r>
                      <a:r>
                        <a:rPr lang="en-US" sz="1200" u="none" strike="noStrike" cap="none" baseline="30000"/>
                        <a:t>th</a:t>
                      </a:r>
                      <a:r>
                        <a:rPr lang="en-US" sz="1200" u="none" strike="noStrike" cap="none"/>
                        <a:t> May 2023</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466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en-US" sz="1200" u="none" strike="noStrike" cap="none"/>
                        <a:t>Time</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(17:30) – 18:00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(15:30) – 16:00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5240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en-US" sz="1200" u="none" strike="noStrike" cap="none"/>
                        <a:t>Location</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WorkPia</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Hotel New Grand</a:t>
                      </a:r>
                      <a:endParaRPr/>
                    </a:p>
                    <a:p>
                      <a:pPr marL="0" marR="0" lvl="0" indent="0" algn="ctr" rtl="0">
                        <a:lnSpc>
                          <a:spcPct val="100000"/>
                        </a:lnSpc>
                        <a:spcBef>
                          <a:spcPts val="0"/>
                        </a:spcBef>
                        <a:spcAft>
                          <a:spcPts val="0"/>
                        </a:spcAft>
                        <a:buNone/>
                      </a:pPr>
                      <a:r>
                        <a:rPr lang="en-US" sz="1050" u="none" strike="noStrike" cap="none"/>
                        <a:t>(Perry’s Room, Tower 3</a:t>
                      </a:r>
                      <a:r>
                        <a:rPr lang="en-US" sz="1050" u="none" strike="noStrike" cap="none" baseline="30000"/>
                        <a:t>rd</a:t>
                      </a:r>
                      <a:r>
                        <a:rPr lang="en-US" sz="1050" u="none" strike="noStrike" cap="none"/>
                        <a:t> floor)</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52400">
                <a:tc gridSpan="2">
                  <a:txBody>
                    <a:bodyPr/>
                    <a:lstStyle/>
                    <a:p>
                      <a:pPr marL="0" marR="0" lvl="0" indent="0" algn="l" rtl="0">
                        <a:lnSpc>
                          <a:spcPct val="100000"/>
                        </a:lnSpc>
                        <a:spcBef>
                          <a:spcPts val="0"/>
                        </a:spcBef>
                        <a:spcAft>
                          <a:spcPts val="0"/>
                        </a:spcAft>
                        <a:buNone/>
                      </a:pPr>
                      <a:r>
                        <a:rPr lang="en-US" sz="1200" u="none" strike="noStrike" cap="none">
                          <a:solidFill>
                            <a:srgbClr val="FF0000"/>
                          </a:solidFill>
                          <a:latin typeface="Arial Black"/>
                          <a:ea typeface="Arial Black"/>
                          <a:cs typeface="Arial Black"/>
                          <a:sym typeface="Arial Black"/>
                        </a:rPr>
                        <a:t>Race Briefing</a:t>
                      </a:r>
                      <a:endParaRPr sz="1200" u="none" strike="noStrike" cap="none">
                        <a:solidFill>
                          <a:srgbClr val="FF0000"/>
                        </a:solidFill>
                        <a:latin typeface="Arial Black"/>
                        <a:ea typeface="Arial Black"/>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ja-JP"/>
                    </a:p>
                  </a:txBody>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9290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a:t>Date</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Thursday, 11</a:t>
                      </a:r>
                      <a:r>
                        <a:rPr lang="en-US" sz="1200" u="none" strike="noStrike" cap="none" baseline="30000"/>
                        <a:t>th</a:t>
                      </a:r>
                      <a:r>
                        <a:rPr lang="en-US" sz="1200" u="none" strike="noStrike" cap="none"/>
                        <a:t> May 2023</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Friday, 12</a:t>
                      </a:r>
                      <a:r>
                        <a:rPr lang="en-US" sz="1200" u="none" strike="noStrike" cap="none" baseline="30000"/>
                        <a:t>th</a:t>
                      </a:r>
                      <a:r>
                        <a:rPr lang="en-US" sz="1200" u="none" strike="noStrike" cap="none"/>
                        <a:t> May 2023</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19290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a:t>Time</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18:00 – (18:30)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16:00 – (17:00)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a:t>Location</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WorkPia</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Hotel New Grand</a:t>
                      </a:r>
                      <a:endParaRPr/>
                    </a:p>
                    <a:p>
                      <a:pPr marL="0" marR="0" lvl="0" indent="0" algn="ctr" rtl="0">
                        <a:lnSpc>
                          <a:spcPct val="100000"/>
                        </a:lnSpc>
                        <a:spcBef>
                          <a:spcPts val="0"/>
                        </a:spcBef>
                        <a:spcAft>
                          <a:spcPts val="0"/>
                        </a:spcAft>
                        <a:buNone/>
                      </a:pPr>
                      <a:r>
                        <a:rPr lang="en-US" sz="1050" u="none" strike="noStrike" cap="none"/>
                        <a:t>(Perry’s Room, Tower 3</a:t>
                      </a:r>
                      <a:r>
                        <a:rPr lang="en-US" sz="1050" u="none" strike="noStrike" cap="none" baseline="30000"/>
                        <a:t>rd</a:t>
                      </a:r>
                      <a:r>
                        <a:rPr lang="en-US" sz="1050" u="none" strike="noStrike" cap="none"/>
                        <a:t> floor)</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10525">
                <a:tc gridSpan="3">
                  <a:txBody>
                    <a:bodyPr/>
                    <a:lstStyle/>
                    <a:p>
                      <a:pPr marL="0" marR="0" lvl="0" indent="0" algn="l" rtl="0">
                        <a:lnSpc>
                          <a:spcPct val="100000"/>
                        </a:lnSpc>
                        <a:spcBef>
                          <a:spcPts val="0"/>
                        </a:spcBef>
                        <a:spcAft>
                          <a:spcPts val="0"/>
                        </a:spcAft>
                        <a:buNone/>
                      </a:pPr>
                      <a:r>
                        <a:rPr lang="en-US" sz="1200" u="none" strike="noStrike" cap="none">
                          <a:latin typeface="Arial Black"/>
                          <a:ea typeface="Arial Black"/>
                          <a:cs typeface="Arial Black"/>
                          <a:sym typeface="Arial Black"/>
                        </a:rPr>
                        <a:t>Race Pack Distribution</a:t>
                      </a:r>
                      <a:endParaRPr sz="1200" u="none" strike="noStrike" cap="none">
                        <a:latin typeface="Arial Black"/>
                        <a:ea typeface="Arial Black"/>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hMerge="1">
                  <a:txBody>
                    <a:bodyPr/>
                    <a:lstStyle/>
                    <a:p>
                      <a:endParaRPr lang="ja-JP"/>
                    </a:p>
                  </a:txBody>
                  <a:tcPr/>
                </a:tc>
                <a:tc hMerge="1">
                  <a:txBody>
                    <a:bodyPr/>
                    <a:lstStyle/>
                    <a:p>
                      <a:endParaRPr lang="ja-JP"/>
                    </a:p>
                  </a:txBody>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extLst>
                  <a:ext uri="{0D108BD9-81ED-4DB2-BD59-A6C34878D82A}">
                    <a16:rowId xmlns:a16="http://schemas.microsoft.com/office/drawing/2014/main" val="10009"/>
                  </a:ext>
                </a:extLst>
              </a:tr>
              <a:tr h="1932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en-US" sz="1200" u="none" strike="noStrike" cap="none"/>
                        <a:t>Date</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Thursday, 11</a:t>
                      </a:r>
                      <a:r>
                        <a:rPr lang="en-US" sz="1200" u="none" strike="noStrike" cap="none" baseline="30000"/>
                        <a:t>th</a:t>
                      </a:r>
                      <a:r>
                        <a:rPr lang="en-US" sz="1200" u="none" strike="noStrike" cap="none"/>
                        <a:t> May 2023</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Friday, 12</a:t>
                      </a:r>
                      <a:r>
                        <a:rPr lang="en-US" sz="1200" u="none" strike="noStrike" cap="none" baseline="30000"/>
                        <a:t>th</a:t>
                      </a:r>
                      <a:r>
                        <a:rPr lang="en-US" sz="1200" u="none" strike="noStrike" cap="none"/>
                        <a:t> May 2023</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169875">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en-US" sz="1200" u="none" strike="noStrike" cap="none"/>
                        <a:t>Time</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18:30 – 19:00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17:00 – 17:30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3708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en-US" sz="1200" u="none" strike="noStrike" cap="none"/>
                        <a:t>Location</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WorkPia</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dirty="0"/>
                        <a:t>Hotel New Grand</a:t>
                      </a:r>
                      <a:endParaRPr dirty="0"/>
                    </a:p>
                    <a:p>
                      <a:pPr marL="0" marR="0" lvl="0" indent="0" algn="ctr" rtl="0">
                        <a:lnSpc>
                          <a:spcPct val="100000"/>
                        </a:lnSpc>
                        <a:spcBef>
                          <a:spcPts val="0"/>
                        </a:spcBef>
                        <a:spcAft>
                          <a:spcPts val="0"/>
                        </a:spcAft>
                        <a:buNone/>
                      </a:pPr>
                      <a:r>
                        <a:rPr lang="en-US" sz="1050" u="none" strike="noStrike" cap="none" dirty="0"/>
                        <a:t>(Perry’s Room, Tower 3</a:t>
                      </a:r>
                      <a:r>
                        <a:rPr lang="en-US" sz="1050" u="none" strike="noStrike" cap="none" baseline="30000" dirty="0"/>
                        <a:t>rd</a:t>
                      </a:r>
                      <a:r>
                        <a:rPr lang="en-US" sz="1050" u="none" strike="noStrike" cap="none" dirty="0"/>
                        <a:t> floor)</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259" name="Google Shape;259;p14"/>
          <p:cNvGrpSpPr/>
          <p:nvPr/>
        </p:nvGrpSpPr>
        <p:grpSpPr>
          <a:xfrm>
            <a:off x="4669536" y="6449015"/>
            <a:ext cx="2046595" cy="735374"/>
            <a:chOff x="4669536" y="6449015"/>
            <a:chExt cx="2046595" cy="735374"/>
          </a:xfrm>
        </p:grpSpPr>
        <p:cxnSp>
          <p:nvCxnSpPr>
            <p:cNvPr id="260" name="Google Shape;260;p14"/>
            <p:cNvCxnSpPr/>
            <p:nvPr/>
          </p:nvCxnSpPr>
          <p:spPr>
            <a:xfrm>
              <a:off x="4669536" y="6941047"/>
              <a:ext cx="1237488" cy="0"/>
            </a:xfrm>
            <a:prstGeom prst="straightConnector1">
              <a:avLst/>
            </a:prstGeom>
            <a:noFill/>
            <a:ln w="19050" cap="flat" cmpd="sng">
              <a:solidFill>
                <a:schemeClr val="dk1"/>
              </a:solidFill>
              <a:prstDash val="dash"/>
              <a:round/>
              <a:headEnd type="none" w="sm" len="sm"/>
              <a:tailEnd type="stealth" w="med" len="med"/>
            </a:ln>
          </p:spPr>
        </p:cxnSp>
        <p:pic>
          <p:nvPicPr>
            <p:cNvPr id="261" name="Google Shape;261;p14" descr="QR コード&#10;&#10;自動的に生成された説明"/>
            <p:cNvPicPr preferRelativeResize="0"/>
            <p:nvPr/>
          </p:nvPicPr>
          <p:blipFill rotWithShape="1">
            <a:blip r:embed="rId3">
              <a:alphaModFix/>
            </a:blip>
            <a:srcRect/>
            <a:stretch/>
          </p:blipFill>
          <p:spPr>
            <a:xfrm>
              <a:off x="5980757" y="6449015"/>
              <a:ext cx="735374" cy="735374"/>
            </a:xfrm>
            <a:prstGeom prst="rect">
              <a:avLst/>
            </a:prstGeom>
            <a:noFill/>
            <a:ln>
              <a:noFill/>
            </a:ln>
          </p:spPr>
        </p:pic>
      </p:grpSp>
      <p:pic>
        <p:nvPicPr>
          <p:cNvPr id="262" name="Google Shape;262;p14"/>
          <p:cNvPicPr preferRelativeResize="0"/>
          <p:nvPr/>
        </p:nvPicPr>
        <p:blipFill rotWithShape="1">
          <a:blip r:embed="rId4">
            <a:alphaModFix/>
          </a:blip>
          <a:srcRect/>
          <a:stretch/>
        </p:blipFill>
        <p:spPr>
          <a:xfrm>
            <a:off x="1037621" y="7260336"/>
            <a:ext cx="5001130" cy="2696820"/>
          </a:xfrm>
          <a:prstGeom prst="rect">
            <a:avLst/>
          </a:prstGeom>
          <a:noFill/>
          <a:ln>
            <a:noFill/>
          </a:ln>
        </p:spPr>
      </p:pic>
      <p:sp>
        <p:nvSpPr>
          <p:cNvPr id="263" name="Google Shape;263;p14"/>
          <p:cNvSpPr/>
          <p:nvPr/>
        </p:nvSpPr>
        <p:spPr>
          <a:xfrm rot="2174117">
            <a:off x="2481487" y="8203968"/>
            <a:ext cx="1876935" cy="336707"/>
          </a:xfrm>
          <a:prstGeom prst="roundRect">
            <a:avLst>
              <a:gd name="adj" fmla="val 16667"/>
            </a:avLst>
          </a:prstGeom>
          <a:solidFill>
            <a:srgbClr val="FFFF00">
              <a:alpha val="24705"/>
            </a:srgbClr>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p14"/>
          <p:cNvSpPr/>
          <p:nvPr/>
        </p:nvSpPr>
        <p:spPr>
          <a:xfrm>
            <a:off x="3536852" y="7467771"/>
            <a:ext cx="1710513" cy="326817"/>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057" y="121615"/>
                </a:moveTo>
                <a:lnTo>
                  <a:pt x="-3436" y="340752"/>
                </a:lnTo>
              </a:path>
            </a:pathLst>
          </a:custGeom>
          <a:solidFill>
            <a:srgbClr val="FFFF00">
              <a:alpha val="6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900"/>
              <a:buFont typeface="Arial Black"/>
              <a:buNone/>
            </a:pPr>
            <a:r>
              <a:rPr lang="en-US" sz="900" b="0" i="0" u="none" strike="noStrike" cap="none">
                <a:solidFill>
                  <a:srgbClr val="FF0000"/>
                </a:solidFill>
                <a:latin typeface="Arial Black"/>
                <a:ea typeface="Arial Black"/>
                <a:cs typeface="Arial Black"/>
                <a:sym typeface="Arial Black"/>
              </a:rPr>
              <a:t>Yamashita Koen(Park)</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900"/>
              <a:buFont typeface="Arial Black"/>
              <a:buNone/>
            </a:pPr>
            <a:r>
              <a:rPr lang="en-US" sz="900" b="0" i="0" u="none" strike="noStrike" cap="none">
                <a:solidFill>
                  <a:srgbClr val="FF0000"/>
                </a:solidFill>
                <a:latin typeface="Arial Black"/>
                <a:ea typeface="Arial Black"/>
                <a:cs typeface="Arial Black"/>
                <a:sym typeface="Arial Black"/>
              </a:rPr>
              <a:t>Venue</a:t>
            </a:r>
            <a:endParaRPr sz="900" b="0" i="0" u="none" strike="noStrike" cap="none">
              <a:solidFill>
                <a:srgbClr val="FF0000"/>
              </a:solidFill>
              <a:latin typeface="Arial Black"/>
              <a:ea typeface="Arial Black"/>
              <a:cs typeface="Arial Black"/>
              <a:sym typeface="Arial Black"/>
            </a:endParaRPr>
          </a:p>
        </p:txBody>
      </p:sp>
      <p:sp>
        <p:nvSpPr>
          <p:cNvPr id="265" name="Google Shape;265;p14"/>
          <p:cNvSpPr/>
          <p:nvPr/>
        </p:nvSpPr>
        <p:spPr>
          <a:xfrm>
            <a:off x="5183544" y="8391071"/>
            <a:ext cx="1237488" cy="55473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49" y="79204"/>
                </a:moveTo>
                <a:lnTo>
                  <a:pt x="-136442" y="157417"/>
                </a:lnTo>
              </a:path>
            </a:pathLst>
          </a:custGeom>
          <a:solidFill>
            <a:srgbClr val="CCFFFF"/>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 b="0" i="0" u="none" strike="noStrike" cap="none">
                <a:solidFill>
                  <a:schemeClr val="dk1"/>
                </a:solidFill>
                <a:latin typeface="Arial Black"/>
                <a:ea typeface="Arial Black"/>
                <a:cs typeface="Arial Black"/>
                <a:sym typeface="Arial Black"/>
              </a:rPr>
              <a:t>Hotel New Grand</a:t>
            </a:r>
            <a:br>
              <a:rPr lang="en-US" sz="900" b="0" i="0" u="none" strike="noStrike" cap="none">
                <a:solidFill>
                  <a:srgbClr val="FF0000"/>
                </a:solidFill>
                <a:latin typeface="Arial"/>
                <a:ea typeface="Arial"/>
                <a:cs typeface="Arial"/>
                <a:sym typeface="Arial"/>
              </a:rPr>
            </a:br>
            <a:r>
              <a:rPr lang="en-US" sz="900" b="0" i="0" u="none" strike="noStrike" cap="none">
                <a:solidFill>
                  <a:srgbClr val="FF0000"/>
                </a:solidFill>
                <a:latin typeface="Arial Black"/>
                <a:ea typeface="Arial Black"/>
                <a:cs typeface="Arial Black"/>
                <a:sym typeface="Arial Black"/>
              </a:rPr>
              <a:t>Para Race Briefing Room</a:t>
            </a:r>
            <a:endParaRPr sz="900" b="0" i="0" u="none" strike="noStrike" cap="none">
              <a:solidFill>
                <a:srgbClr val="FF0000"/>
              </a:solidFill>
              <a:latin typeface="Arial Black"/>
              <a:ea typeface="Arial Black"/>
              <a:cs typeface="Arial Black"/>
              <a:sym typeface="Arial Black"/>
            </a:endParaRPr>
          </a:p>
        </p:txBody>
      </p:sp>
      <p:sp>
        <p:nvSpPr>
          <p:cNvPr id="266" name="Google Shape;266;p14"/>
          <p:cNvSpPr/>
          <p:nvPr/>
        </p:nvSpPr>
        <p:spPr>
          <a:xfrm>
            <a:off x="563060" y="7548767"/>
            <a:ext cx="1237488" cy="55473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187" y="80521"/>
                </a:moveTo>
                <a:lnTo>
                  <a:pt x="179813" y="215440"/>
                </a:lnTo>
              </a:path>
            </a:pathLst>
          </a:custGeom>
          <a:solidFill>
            <a:srgbClr val="CCFFFF"/>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dk1"/>
                </a:solidFill>
                <a:latin typeface="Arial Black"/>
                <a:ea typeface="Arial Black"/>
                <a:cs typeface="Arial Black"/>
                <a:sym typeface="Arial Black"/>
              </a:rPr>
              <a:t>WorkPia</a:t>
            </a:r>
            <a:br>
              <a:rPr lang="en-US" sz="900" b="0" i="0" u="none" strike="noStrike" cap="none">
                <a:solidFill>
                  <a:srgbClr val="FF0000"/>
                </a:solidFill>
                <a:latin typeface="Arial"/>
                <a:ea typeface="Arial"/>
                <a:cs typeface="Arial"/>
                <a:sym typeface="Arial"/>
              </a:rPr>
            </a:br>
            <a:r>
              <a:rPr lang="en-US" sz="900" b="0" i="0" u="none" strike="noStrike" cap="none">
                <a:solidFill>
                  <a:srgbClr val="FF0000"/>
                </a:solidFill>
                <a:latin typeface="Arial Black"/>
                <a:ea typeface="Arial Black"/>
                <a:cs typeface="Arial Black"/>
                <a:sym typeface="Arial Black"/>
              </a:rPr>
              <a:t>Elite Race Briefing Room</a:t>
            </a:r>
            <a:endParaRPr sz="900" b="0" i="0" u="none" strike="noStrike" cap="none">
              <a:solidFill>
                <a:srgbClr val="FF0000"/>
              </a:solidFill>
              <a:latin typeface="Arial Black"/>
              <a:ea typeface="Arial Black"/>
              <a:cs typeface="Arial Black"/>
              <a:sym typeface="Arial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p:nvPr/>
        </p:nvSpPr>
        <p:spPr>
          <a:xfrm>
            <a:off x="816552" y="1593161"/>
            <a:ext cx="6084676" cy="57015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選手受付</a:t>
            </a:r>
            <a:r>
              <a:rPr lang="en-US" altLang="ja-JP"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競技説明会</a:t>
            </a:r>
            <a:r>
              <a:rPr lang="en-US" altLang="ja-JP"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及びレースパック配布</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競技説明会資料は</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上記の競技説明会後に</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以下から参照可能</a:t>
            </a:r>
            <a:r>
              <a:rPr lang="en-US" sz="105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sz="1050" b="0" i="0" u="none" strike="noStrike" cap="none" dirty="0">
                <a:solidFill>
                  <a:srgbClr val="2250E3"/>
                </a:solidFill>
                <a:latin typeface="Arial"/>
                <a:ea typeface="Arial"/>
                <a:cs typeface="Arial"/>
                <a:sym typeface="Arial"/>
              </a:rPr>
              <a:t>https://triathlon.org/about/downloads/category/race_briefings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p:txBody>
      </p:sp>
      <p:graphicFrame>
        <p:nvGraphicFramePr>
          <p:cNvPr id="258" name="Google Shape;258;p14"/>
          <p:cNvGraphicFramePr/>
          <p:nvPr>
            <p:extLst>
              <p:ext uri="{D42A27DB-BD31-4B8C-83A1-F6EECF244321}">
                <p14:modId xmlns:p14="http://schemas.microsoft.com/office/powerpoint/2010/main" val="1842996637"/>
              </p:ext>
            </p:extLst>
          </p:nvPr>
        </p:nvGraphicFramePr>
        <p:xfrm>
          <a:off x="673068" y="2057557"/>
          <a:ext cx="5675375" cy="4168270"/>
        </p:xfrm>
        <a:graphic>
          <a:graphicData uri="http://schemas.openxmlformats.org/drawingml/2006/table">
            <a:tbl>
              <a:tblPr firstRow="1" bandRow="1">
                <a:noFill/>
                <a:tableStyleId>{40A26DBE-2A98-4ADA-8247-AA9CED82B4DD}</a:tableStyleId>
              </a:tblPr>
              <a:tblGrid>
                <a:gridCol w="391950">
                  <a:extLst>
                    <a:ext uri="{9D8B030D-6E8A-4147-A177-3AD203B41FA5}">
                      <a16:colId xmlns:a16="http://schemas.microsoft.com/office/drawing/2014/main" val="20000"/>
                    </a:ext>
                  </a:extLst>
                </a:gridCol>
                <a:gridCol w="940575">
                  <a:extLst>
                    <a:ext uri="{9D8B030D-6E8A-4147-A177-3AD203B41FA5}">
                      <a16:colId xmlns:a16="http://schemas.microsoft.com/office/drawing/2014/main" val="20001"/>
                    </a:ext>
                  </a:extLst>
                </a:gridCol>
                <a:gridCol w="2097025">
                  <a:extLst>
                    <a:ext uri="{9D8B030D-6E8A-4147-A177-3AD203B41FA5}">
                      <a16:colId xmlns:a16="http://schemas.microsoft.com/office/drawing/2014/main" val="20002"/>
                    </a:ext>
                  </a:extLst>
                </a:gridCol>
                <a:gridCol w="2245825">
                  <a:extLst>
                    <a:ext uri="{9D8B030D-6E8A-4147-A177-3AD203B41FA5}">
                      <a16:colId xmlns:a16="http://schemas.microsoft.com/office/drawing/2014/main" val="20003"/>
                    </a:ext>
                  </a:extLst>
                </a:gridCol>
              </a:tblGrid>
              <a:tr h="173600">
                <a:tc gridSpan="2">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ja-JP"/>
                    </a:p>
                  </a:txBody>
                  <a:tcPr/>
                </a:tc>
                <a:tc>
                  <a:txBody>
                    <a:bodyPr/>
                    <a:lstStyle/>
                    <a:p>
                      <a:pPr marL="0" marR="0" lvl="0" indent="0" algn="ctr" rtl="0">
                        <a:lnSpc>
                          <a:spcPct val="100000"/>
                        </a:lnSpc>
                        <a:spcBef>
                          <a:spcPts val="0"/>
                        </a:spcBef>
                        <a:spcAft>
                          <a:spcPts val="0"/>
                        </a:spcAft>
                        <a:buNone/>
                      </a:pPr>
                      <a:r>
                        <a:rPr lang="ja-JP" altLang="en-US" sz="1400" b="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エリート</a:t>
                      </a:r>
                      <a:endParaRPr sz="1400" b="0" u="none" strike="noStrike" cap="none" dirty="0">
                        <a:latin typeface="HGP創英角ｺﾞｼｯｸUB" panose="020B0900000000000000" pitchFamily="50" charset="-128"/>
                        <a:ea typeface="HGP創英角ｺﾞｼｯｸUB" panose="020B0900000000000000" pitchFamily="50" charset="-128"/>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DD2D6"/>
                    </a:solidFill>
                  </a:tcPr>
                </a:tc>
                <a:tc>
                  <a:txBody>
                    <a:bodyPr/>
                    <a:lstStyle/>
                    <a:p>
                      <a:pPr marL="0" marR="0" lvl="0" indent="0" algn="ctr" rtl="0">
                        <a:lnSpc>
                          <a:spcPct val="100000"/>
                        </a:lnSpc>
                        <a:spcBef>
                          <a:spcPts val="0"/>
                        </a:spcBef>
                        <a:spcAft>
                          <a:spcPts val="0"/>
                        </a:spcAft>
                        <a:buNone/>
                      </a:pPr>
                      <a:r>
                        <a:rPr lang="ja-JP" altLang="en-US" sz="1400" b="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パラ</a:t>
                      </a:r>
                      <a:endParaRPr sz="1400" b="0" u="none" strike="noStrike" cap="none" dirty="0">
                        <a:latin typeface="HGP創英角ｺﾞｼｯｸUB" panose="020B0900000000000000" pitchFamily="50" charset="-128"/>
                        <a:ea typeface="HGP創英角ｺﾞｼｯｸUB" panose="020B0900000000000000" pitchFamily="50" charset="-128"/>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DD2D6"/>
                    </a:solidFill>
                  </a:tcPr>
                </a:tc>
                <a:extLst>
                  <a:ext uri="{0D108BD9-81ED-4DB2-BD59-A6C34878D82A}">
                    <a16:rowId xmlns:a16="http://schemas.microsoft.com/office/drawing/2014/main" val="10000"/>
                  </a:ext>
                </a:extLst>
              </a:tr>
              <a:tr h="228350">
                <a:tc gridSpan="2">
                  <a:txBody>
                    <a:bodyPr/>
                    <a:lstStyle/>
                    <a:p>
                      <a:pPr marL="0" marR="0" lvl="0" indent="0" algn="l" rtl="0">
                        <a:lnSpc>
                          <a:spcPct val="100000"/>
                        </a:lnSpc>
                        <a:spcBef>
                          <a:spcPts val="0"/>
                        </a:spcBef>
                        <a:spcAft>
                          <a:spcPts val="0"/>
                        </a:spcAft>
                        <a:buNone/>
                      </a:pPr>
                      <a:r>
                        <a:rPr lang="ja-JP" altLang="en-US" sz="120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選手受付</a:t>
                      </a:r>
                      <a:endParaRPr sz="1200" u="none" strike="noStrike" cap="none" dirty="0">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hMerge="1">
                  <a:txBody>
                    <a:bodyPr/>
                    <a:lstStyle/>
                    <a:p>
                      <a:endParaRPr lang="ja-JP"/>
                    </a:p>
                  </a:txBody>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extLst>
                  <a:ext uri="{0D108BD9-81ED-4DB2-BD59-A6C34878D82A}">
                    <a16:rowId xmlns:a16="http://schemas.microsoft.com/office/drawing/2014/main" val="10001"/>
                  </a:ext>
                </a:extLst>
              </a:tr>
              <a:tr h="2466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ja-JP" altLang="en-US" sz="1200" u="none" strike="noStrike" cap="none" dirty="0"/>
                        <a:t>月日</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altLang="ja-JP" sz="1200" u="none" strike="noStrike" cap="none" dirty="0"/>
                        <a:t>2023</a:t>
                      </a:r>
                      <a:r>
                        <a:rPr lang="ja-JP" altLang="en-US" sz="1200" u="none" strike="noStrike" cap="none" dirty="0"/>
                        <a:t>年 </a:t>
                      </a:r>
                      <a:r>
                        <a:rPr lang="en-US" altLang="ja-JP" sz="1200" u="none" strike="noStrike" cap="none" dirty="0"/>
                        <a:t>5</a:t>
                      </a:r>
                      <a:r>
                        <a:rPr lang="ja-JP" altLang="en-US" sz="1200" u="none" strike="noStrike" cap="none" dirty="0"/>
                        <a:t>月</a:t>
                      </a:r>
                      <a:r>
                        <a:rPr lang="en-US" altLang="ja-JP" sz="1200" u="none" strike="noStrike" cap="none" dirty="0"/>
                        <a:t>11</a:t>
                      </a:r>
                      <a:r>
                        <a:rPr lang="ja-JP" altLang="en-US" sz="1200" u="none" strike="noStrike" cap="none" dirty="0"/>
                        <a:t>日</a:t>
                      </a:r>
                      <a:r>
                        <a:rPr lang="en-US" altLang="ja-JP" sz="1200" u="none" strike="noStrike" cap="none" dirty="0"/>
                        <a:t>(</a:t>
                      </a:r>
                      <a:r>
                        <a:rPr lang="ja-JP" altLang="en-US" sz="1200" u="none" strike="noStrike" cap="none" dirty="0"/>
                        <a:t>木</a:t>
                      </a:r>
                      <a:r>
                        <a:rPr lang="en-US" altLang="ja-JP" sz="1200" u="none" strike="noStrike" cap="none" dirty="0"/>
                        <a:t>)</a:t>
                      </a:r>
                      <a:endParaRPr lang="ja-JP" altLang="en-US"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altLang="ja-JP" sz="1200" u="none" strike="noStrike" cap="none" dirty="0"/>
                        <a:t>2023</a:t>
                      </a:r>
                      <a:r>
                        <a:rPr lang="ja-JP" altLang="en-US" sz="1200" u="none" strike="noStrike" cap="none" dirty="0"/>
                        <a:t>年 </a:t>
                      </a:r>
                      <a:r>
                        <a:rPr lang="en-US" altLang="ja-JP" sz="1200" u="none" strike="noStrike" cap="none" dirty="0"/>
                        <a:t>5</a:t>
                      </a:r>
                      <a:r>
                        <a:rPr lang="ja-JP" altLang="en-US" sz="1200" u="none" strike="noStrike" cap="none" dirty="0"/>
                        <a:t>月</a:t>
                      </a:r>
                      <a:r>
                        <a:rPr lang="en-US" altLang="ja-JP" sz="1200" u="none" strike="noStrike" cap="none" dirty="0"/>
                        <a:t>12</a:t>
                      </a:r>
                      <a:r>
                        <a:rPr lang="ja-JP" altLang="en-US" sz="1200" u="none" strike="noStrike" cap="none" dirty="0"/>
                        <a:t>日</a:t>
                      </a:r>
                      <a:r>
                        <a:rPr lang="en-US" altLang="ja-JP" sz="1200" u="none" strike="noStrike" cap="none" dirty="0"/>
                        <a:t>(</a:t>
                      </a:r>
                      <a:r>
                        <a:rPr lang="ja-JP" altLang="en-US" sz="1200" u="none" strike="noStrike" cap="none" dirty="0"/>
                        <a:t>金</a:t>
                      </a:r>
                      <a:r>
                        <a:rPr lang="en-US" altLang="ja-JP" sz="1200" u="none" strike="noStrike" cap="none" dirty="0"/>
                        <a:t>)</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466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ja-JP" altLang="en-US" sz="1200" u="none" strike="noStrike" cap="none" dirty="0"/>
                        <a:t>時刻</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(17:30) – 18:00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(15:30) – 16:00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5240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ja-JP" altLang="en-US" sz="1200" u="none" strike="noStrike" cap="none" dirty="0"/>
                        <a:t>場所</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a:t>ワークピア</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a:t>ホテル・ニューグランド</a:t>
                      </a:r>
                      <a:endParaRPr dirty="0"/>
                    </a:p>
                    <a:p>
                      <a:pPr marL="0" marR="0" lvl="0" indent="0" algn="ctr" rtl="0">
                        <a:lnSpc>
                          <a:spcPct val="100000"/>
                        </a:lnSpc>
                        <a:spcBef>
                          <a:spcPts val="0"/>
                        </a:spcBef>
                        <a:spcAft>
                          <a:spcPts val="0"/>
                        </a:spcAft>
                        <a:buNone/>
                      </a:pPr>
                      <a:r>
                        <a:rPr lang="en-US" sz="1050" u="none" strike="noStrike" cap="none" dirty="0"/>
                        <a:t>(</a:t>
                      </a:r>
                      <a:r>
                        <a:rPr lang="ja-JP" altLang="en-US" sz="1050" u="none" strike="noStrike" cap="none" dirty="0"/>
                        <a:t>ペリーの間</a:t>
                      </a:r>
                      <a:r>
                        <a:rPr lang="en-US" altLang="ja-JP" sz="1050" u="none" strike="noStrike" cap="none" dirty="0"/>
                        <a:t>､</a:t>
                      </a:r>
                      <a:r>
                        <a:rPr lang="ja-JP" altLang="en-US" sz="1050" u="none" strike="noStrike" cap="none" dirty="0"/>
                        <a:t>タワー館</a:t>
                      </a:r>
                      <a:r>
                        <a:rPr lang="en-US" altLang="ja-JP" sz="1050" u="none" strike="noStrike" cap="none" dirty="0"/>
                        <a:t>3</a:t>
                      </a:r>
                      <a:r>
                        <a:rPr lang="ja-JP" altLang="en-US" sz="1050" u="none" strike="noStrike" cap="none" dirty="0"/>
                        <a:t>階</a:t>
                      </a:r>
                      <a:r>
                        <a:rPr lang="en-US" sz="1050" u="none" strike="noStrike" cap="none" dirty="0"/>
                        <a:t>)</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52400">
                <a:tc gridSpan="2">
                  <a:txBody>
                    <a:bodyPr/>
                    <a:lstStyle/>
                    <a:p>
                      <a:pPr marL="0" marR="0" lvl="0" indent="0" algn="l" rtl="0">
                        <a:lnSpc>
                          <a:spcPct val="100000"/>
                        </a:lnSpc>
                        <a:spcBef>
                          <a:spcPts val="0"/>
                        </a:spcBef>
                        <a:spcAft>
                          <a:spcPts val="0"/>
                        </a:spcAft>
                        <a:buNone/>
                      </a:pPr>
                      <a:r>
                        <a:rPr lang="ja-JP" altLang="en-US" sz="120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競技説明会</a:t>
                      </a:r>
                      <a:endParaRPr sz="120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ja-JP"/>
                    </a:p>
                  </a:txBody>
                  <a:tcPr/>
                </a:tc>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9290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1200" u="none" strike="noStrike" cap="none" dirty="0"/>
                        <a:t>月日</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altLang="ja-JP" sz="1200" u="none" strike="noStrike" cap="none" dirty="0"/>
                        <a:t>2023</a:t>
                      </a:r>
                      <a:r>
                        <a:rPr lang="ja-JP" altLang="en-US" sz="1200" u="none" strike="noStrike" cap="none" dirty="0"/>
                        <a:t>年 </a:t>
                      </a:r>
                      <a:r>
                        <a:rPr lang="en-US" altLang="ja-JP" sz="1200" u="none" strike="noStrike" cap="none" dirty="0"/>
                        <a:t>5</a:t>
                      </a:r>
                      <a:r>
                        <a:rPr lang="ja-JP" altLang="en-US" sz="1200" u="none" strike="noStrike" cap="none" dirty="0"/>
                        <a:t>月</a:t>
                      </a:r>
                      <a:r>
                        <a:rPr lang="en-US" altLang="ja-JP" sz="1200" u="none" strike="noStrike" cap="none" dirty="0"/>
                        <a:t>11</a:t>
                      </a:r>
                      <a:r>
                        <a:rPr lang="ja-JP" altLang="en-US" sz="1200" u="none" strike="noStrike" cap="none" dirty="0"/>
                        <a:t>日</a:t>
                      </a:r>
                      <a:r>
                        <a:rPr lang="en-US" altLang="ja-JP" sz="1200" u="none" strike="noStrike" cap="none" dirty="0"/>
                        <a:t>(</a:t>
                      </a:r>
                      <a:r>
                        <a:rPr lang="ja-JP" altLang="en-US" sz="1200" u="none" strike="noStrike" cap="none" dirty="0"/>
                        <a:t>木</a:t>
                      </a:r>
                      <a:r>
                        <a:rPr lang="en-US" altLang="ja-JP" sz="1200" u="none" strike="noStrike" cap="none" dirty="0"/>
                        <a:t>)</a:t>
                      </a:r>
                      <a:endParaRPr lang="ja-JP" altLang="en-US" sz="1200" u="none" strike="noStrike" cap="none"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altLang="ja-JP" sz="1200" u="none" strike="noStrike" cap="none" dirty="0"/>
                        <a:t>2023</a:t>
                      </a:r>
                      <a:r>
                        <a:rPr lang="ja-JP" altLang="en-US" sz="1200" u="none" strike="noStrike" cap="none" dirty="0"/>
                        <a:t>年 </a:t>
                      </a:r>
                      <a:r>
                        <a:rPr lang="en-US" altLang="ja-JP" sz="1200" u="none" strike="noStrike" cap="none" dirty="0"/>
                        <a:t>5</a:t>
                      </a:r>
                      <a:r>
                        <a:rPr lang="ja-JP" altLang="en-US" sz="1200" u="none" strike="noStrike" cap="none" dirty="0"/>
                        <a:t>月</a:t>
                      </a:r>
                      <a:r>
                        <a:rPr lang="en-US" altLang="ja-JP" sz="1200" u="none" strike="noStrike" cap="none" dirty="0"/>
                        <a:t>12</a:t>
                      </a:r>
                      <a:r>
                        <a:rPr lang="ja-JP" altLang="en-US" sz="1200" u="none" strike="noStrike" cap="none" dirty="0"/>
                        <a:t>日</a:t>
                      </a:r>
                      <a:r>
                        <a:rPr lang="en-US" altLang="ja-JP" sz="1200" u="none" strike="noStrike" cap="none" dirty="0"/>
                        <a:t>(</a:t>
                      </a:r>
                      <a:r>
                        <a:rPr lang="ja-JP" altLang="en-US" sz="1200" u="none" strike="noStrike" cap="none" dirty="0"/>
                        <a:t>金</a:t>
                      </a:r>
                      <a:r>
                        <a:rPr lang="en-US" altLang="ja-JP" sz="1200" u="none" strike="noStrike" cap="none" dirty="0"/>
                        <a:t>)</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19290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1200" u="none" strike="noStrike" cap="none" dirty="0"/>
                        <a:t>時刻</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18:00 – (18:30)</a:t>
                      </a:r>
                      <a:endParaRPr sz="1200" u="none" strike="noStrike" cap="none"/>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16:00 – (17:00)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1200" u="none" strike="noStrike" cap="none" dirty="0"/>
                        <a:t>場所</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a:t>ワークピア</a:t>
                      </a:r>
                      <a:endParaRPr sz="1200" u="none" strike="noStrike" cap="none"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a:t>ホテル・ニューグランド</a:t>
                      </a:r>
                      <a:endParaRPr dirty="0"/>
                    </a:p>
                    <a:p>
                      <a:pPr marL="0" marR="0" lvl="0" indent="0" algn="ctr" rtl="0">
                        <a:lnSpc>
                          <a:spcPct val="100000"/>
                        </a:lnSpc>
                        <a:spcBef>
                          <a:spcPts val="0"/>
                        </a:spcBef>
                        <a:spcAft>
                          <a:spcPts val="0"/>
                        </a:spcAft>
                        <a:buNone/>
                      </a:pPr>
                      <a:r>
                        <a:rPr lang="en-US" sz="1050" u="none" strike="noStrike" cap="none" dirty="0"/>
                        <a:t>(</a:t>
                      </a:r>
                      <a:r>
                        <a:rPr lang="ja-JP" altLang="en-US" sz="1050" u="none" strike="noStrike" cap="none" dirty="0"/>
                        <a:t>ペリーの間</a:t>
                      </a:r>
                      <a:r>
                        <a:rPr lang="en-US" altLang="ja-JP" sz="1050" u="none" strike="noStrike" cap="none" dirty="0"/>
                        <a:t>､</a:t>
                      </a:r>
                      <a:r>
                        <a:rPr lang="ja-JP" altLang="en-US" sz="1050" u="none" strike="noStrike" cap="none" dirty="0"/>
                        <a:t>タワー館</a:t>
                      </a:r>
                      <a:r>
                        <a:rPr lang="en-US" altLang="ja-JP" sz="1050" u="none" strike="noStrike" cap="none" dirty="0"/>
                        <a:t>3</a:t>
                      </a:r>
                      <a:r>
                        <a:rPr lang="ja-JP" altLang="en-US" sz="1050" u="none" strike="noStrike" cap="none" dirty="0"/>
                        <a:t>階</a:t>
                      </a:r>
                      <a:r>
                        <a:rPr lang="en-US" sz="1050" u="none" strike="noStrike" cap="none" dirty="0"/>
                        <a:t>)</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10525">
                <a:tc gridSpan="3">
                  <a:txBody>
                    <a:bodyPr/>
                    <a:lstStyle/>
                    <a:p>
                      <a:pPr marL="0" marR="0" lvl="0" indent="0" algn="l" rtl="0">
                        <a:lnSpc>
                          <a:spcPct val="100000"/>
                        </a:lnSpc>
                        <a:spcBef>
                          <a:spcPts val="0"/>
                        </a:spcBef>
                        <a:spcAft>
                          <a:spcPts val="0"/>
                        </a:spcAft>
                        <a:buNone/>
                      </a:pPr>
                      <a:r>
                        <a:rPr lang="ja-JP" altLang="en-US" sz="120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レースパック配布</a:t>
                      </a:r>
                      <a:endParaRPr sz="1200" u="none" strike="noStrike" cap="none" dirty="0">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hMerge="1">
                  <a:txBody>
                    <a:bodyPr/>
                    <a:lstStyle/>
                    <a:p>
                      <a:endParaRPr lang="ja-JP"/>
                    </a:p>
                  </a:txBody>
                  <a:tcPr/>
                </a:tc>
                <a:tc hMerge="1">
                  <a:txBody>
                    <a:bodyPr/>
                    <a:lstStyle/>
                    <a:p>
                      <a:endParaRPr lang="ja-JP"/>
                    </a:p>
                  </a:txBody>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BADDE1"/>
                    </a:solidFill>
                  </a:tcPr>
                </a:tc>
                <a:extLst>
                  <a:ext uri="{0D108BD9-81ED-4DB2-BD59-A6C34878D82A}">
                    <a16:rowId xmlns:a16="http://schemas.microsoft.com/office/drawing/2014/main" val="10009"/>
                  </a:ext>
                </a:extLst>
              </a:tr>
              <a:tr h="1932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ja-JP" altLang="en-US" sz="1200" u="none" strike="noStrike" cap="none" dirty="0"/>
                        <a:t>月日</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altLang="ja-JP" sz="1200" u="none" strike="noStrike" cap="none" dirty="0"/>
                        <a:t>2023</a:t>
                      </a:r>
                      <a:r>
                        <a:rPr lang="ja-JP" altLang="en-US" sz="1200" u="none" strike="noStrike" cap="none" dirty="0"/>
                        <a:t>年 </a:t>
                      </a:r>
                      <a:r>
                        <a:rPr lang="en-US" altLang="ja-JP" sz="1200" u="none" strike="noStrike" cap="none" dirty="0"/>
                        <a:t>5</a:t>
                      </a:r>
                      <a:r>
                        <a:rPr lang="ja-JP" altLang="en-US" sz="1200" u="none" strike="noStrike" cap="none" dirty="0"/>
                        <a:t>月</a:t>
                      </a:r>
                      <a:r>
                        <a:rPr lang="en-US" altLang="ja-JP" sz="1200" u="none" strike="noStrike" cap="none" dirty="0"/>
                        <a:t>11</a:t>
                      </a:r>
                      <a:r>
                        <a:rPr lang="ja-JP" altLang="en-US" sz="1200" u="none" strike="noStrike" cap="none" dirty="0"/>
                        <a:t>日</a:t>
                      </a:r>
                      <a:r>
                        <a:rPr lang="en-US" altLang="ja-JP" sz="1200" u="none" strike="noStrike" cap="none" dirty="0"/>
                        <a:t>(</a:t>
                      </a:r>
                      <a:r>
                        <a:rPr lang="ja-JP" altLang="en-US" sz="1200" u="none" strike="noStrike" cap="none" dirty="0"/>
                        <a:t>木</a:t>
                      </a:r>
                      <a:r>
                        <a:rPr lang="en-US" altLang="ja-JP" sz="1200" u="none" strike="noStrike" cap="none" dirty="0"/>
                        <a:t>)</a:t>
                      </a:r>
                      <a:endParaRPr lang="ja-JP" altLang="en-US" sz="1200" u="none" strike="noStrike" cap="none"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altLang="ja-JP" sz="1200" u="none" strike="noStrike" cap="none" dirty="0"/>
                        <a:t>2023</a:t>
                      </a:r>
                      <a:r>
                        <a:rPr lang="ja-JP" altLang="en-US" sz="1200" u="none" strike="noStrike" cap="none" dirty="0"/>
                        <a:t>年 </a:t>
                      </a:r>
                      <a:r>
                        <a:rPr lang="en-US" altLang="ja-JP" sz="1200" u="none" strike="noStrike" cap="none" dirty="0"/>
                        <a:t>5</a:t>
                      </a:r>
                      <a:r>
                        <a:rPr lang="ja-JP" altLang="en-US" sz="1200" u="none" strike="noStrike" cap="none" dirty="0"/>
                        <a:t>月</a:t>
                      </a:r>
                      <a:r>
                        <a:rPr lang="en-US" altLang="ja-JP" sz="1200" u="none" strike="noStrike" cap="none" dirty="0"/>
                        <a:t>12</a:t>
                      </a:r>
                      <a:r>
                        <a:rPr lang="ja-JP" altLang="en-US" sz="1200" u="none" strike="noStrike" cap="none" dirty="0"/>
                        <a:t>日</a:t>
                      </a:r>
                      <a:r>
                        <a:rPr lang="en-US" altLang="ja-JP" sz="1200" u="none" strike="noStrike" cap="none" dirty="0"/>
                        <a:t>(</a:t>
                      </a:r>
                      <a:r>
                        <a:rPr lang="ja-JP" altLang="en-US" sz="1200" u="none" strike="noStrike" cap="none" dirty="0"/>
                        <a:t>金</a:t>
                      </a:r>
                      <a:r>
                        <a:rPr lang="en-US" altLang="ja-JP" sz="1200" u="none" strike="noStrike" cap="none" dirty="0"/>
                        <a:t>)</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169875">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ja-JP" altLang="en-US" sz="1200" u="none" strike="noStrike" cap="none" dirty="0"/>
                        <a:t>時刻</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18:30 – 19:00</a:t>
                      </a:r>
                      <a:endParaRPr sz="1200" u="none" strike="noStrike" cap="none"/>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a:t>17:00 – 17:30</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3708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BADDE1"/>
                    </a:solidFill>
                  </a:tcPr>
                </a:tc>
                <a:tc>
                  <a:txBody>
                    <a:bodyPr/>
                    <a:lstStyle/>
                    <a:p>
                      <a:pPr marL="0" marR="0" lvl="0" indent="0" algn="l" rtl="0">
                        <a:lnSpc>
                          <a:spcPct val="100000"/>
                        </a:lnSpc>
                        <a:spcBef>
                          <a:spcPts val="0"/>
                        </a:spcBef>
                        <a:spcAft>
                          <a:spcPts val="0"/>
                        </a:spcAft>
                        <a:buNone/>
                      </a:pPr>
                      <a:r>
                        <a:rPr lang="ja-JP" altLang="en-US" sz="1200" u="none" strike="noStrike" cap="none" dirty="0"/>
                        <a:t>場所</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a:t>ワークピア</a:t>
                      </a:r>
                      <a:endParaRPr sz="1200" u="none" strike="noStrike" cap="none"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a:t>ホテル・ニューグランド</a:t>
                      </a:r>
                      <a:endParaRPr dirty="0"/>
                    </a:p>
                    <a:p>
                      <a:pPr marL="0" marR="0" lvl="0" indent="0" algn="ctr" rtl="0">
                        <a:lnSpc>
                          <a:spcPct val="100000"/>
                        </a:lnSpc>
                        <a:spcBef>
                          <a:spcPts val="0"/>
                        </a:spcBef>
                        <a:spcAft>
                          <a:spcPts val="0"/>
                        </a:spcAft>
                        <a:buNone/>
                      </a:pPr>
                      <a:r>
                        <a:rPr lang="en-US" sz="1050" u="none" strike="noStrike" cap="none" dirty="0"/>
                        <a:t>(</a:t>
                      </a:r>
                      <a:r>
                        <a:rPr lang="ja-JP" altLang="en-US" sz="1050" u="none" strike="noStrike" cap="none" dirty="0"/>
                        <a:t>ペリーの間</a:t>
                      </a:r>
                      <a:r>
                        <a:rPr lang="en-US" altLang="ja-JP" sz="1050" u="none" strike="noStrike" cap="none" dirty="0"/>
                        <a:t>､</a:t>
                      </a:r>
                      <a:r>
                        <a:rPr lang="ja-JP" altLang="en-US" sz="1050" u="none" strike="noStrike" cap="none" dirty="0"/>
                        <a:t>タワー館</a:t>
                      </a:r>
                      <a:r>
                        <a:rPr lang="en-US" altLang="ja-JP" sz="1050" u="none" strike="noStrike" cap="none" dirty="0"/>
                        <a:t>3</a:t>
                      </a:r>
                      <a:r>
                        <a:rPr lang="ja-JP" altLang="en-US" sz="1050" u="none" strike="noStrike" cap="none" dirty="0"/>
                        <a:t>階</a:t>
                      </a:r>
                      <a:r>
                        <a:rPr lang="en-US" sz="1050" u="none" strike="noStrike" cap="none" dirty="0"/>
                        <a:t>)</a:t>
                      </a:r>
                      <a:endParaRPr sz="12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259" name="Google Shape;259;p14"/>
          <p:cNvGrpSpPr/>
          <p:nvPr/>
        </p:nvGrpSpPr>
        <p:grpSpPr>
          <a:xfrm>
            <a:off x="4669536" y="6449015"/>
            <a:ext cx="2046595" cy="735374"/>
            <a:chOff x="4669536" y="6449015"/>
            <a:chExt cx="2046595" cy="735374"/>
          </a:xfrm>
        </p:grpSpPr>
        <p:cxnSp>
          <p:nvCxnSpPr>
            <p:cNvPr id="260" name="Google Shape;260;p14"/>
            <p:cNvCxnSpPr/>
            <p:nvPr/>
          </p:nvCxnSpPr>
          <p:spPr>
            <a:xfrm>
              <a:off x="4669536" y="6941047"/>
              <a:ext cx="1237488" cy="0"/>
            </a:xfrm>
            <a:prstGeom prst="straightConnector1">
              <a:avLst/>
            </a:prstGeom>
            <a:noFill/>
            <a:ln w="19050" cap="flat" cmpd="sng">
              <a:solidFill>
                <a:schemeClr val="dk1"/>
              </a:solidFill>
              <a:prstDash val="dash"/>
              <a:round/>
              <a:headEnd type="none" w="sm" len="sm"/>
              <a:tailEnd type="stealth" w="med" len="med"/>
            </a:ln>
          </p:spPr>
        </p:cxnSp>
        <p:pic>
          <p:nvPicPr>
            <p:cNvPr id="261" name="Google Shape;261;p14" descr="QR コード&#10;&#10;自動的に生成された説明"/>
            <p:cNvPicPr preferRelativeResize="0"/>
            <p:nvPr/>
          </p:nvPicPr>
          <p:blipFill rotWithShape="1">
            <a:blip r:embed="rId3">
              <a:alphaModFix/>
            </a:blip>
            <a:srcRect/>
            <a:stretch/>
          </p:blipFill>
          <p:spPr>
            <a:xfrm>
              <a:off x="5980757" y="6449015"/>
              <a:ext cx="735374" cy="735374"/>
            </a:xfrm>
            <a:prstGeom prst="rect">
              <a:avLst/>
            </a:prstGeom>
            <a:noFill/>
            <a:ln>
              <a:noFill/>
            </a:ln>
          </p:spPr>
        </p:pic>
      </p:grpSp>
      <p:pic>
        <p:nvPicPr>
          <p:cNvPr id="262" name="Google Shape;262;p14"/>
          <p:cNvPicPr preferRelativeResize="0"/>
          <p:nvPr/>
        </p:nvPicPr>
        <p:blipFill rotWithShape="1">
          <a:blip r:embed="rId4">
            <a:alphaModFix/>
          </a:blip>
          <a:srcRect/>
          <a:stretch/>
        </p:blipFill>
        <p:spPr>
          <a:xfrm>
            <a:off x="1037621" y="7260336"/>
            <a:ext cx="5001130" cy="2696820"/>
          </a:xfrm>
          <a:prstGeom prst="rect">
            <a:avLst/>
          </a:prstGeom>
          <a:noFill/>
          <a:ln>
            <a:noFill/>
          </a:ln>
        </p:spPr>
      </p:pic>
      <p:sp>
        <p:nvSpPr>
          <p:cNvPr id="263" name="Google Shape;263;p14"/>
          <p:cNvSpPr/>
          <p:nvPr/>
        </p:nvSpPr>
        <p:spPr>
          <a:xfrm rot="2174117">
            <a:off x="2481487" y="8203968"/>
            <a:ext cx="1876935" cy="336707"/>
          </a:xfrm>
          <a:prstGeom prst="roundRect">
            <a:avLst>
              <a:gd name="adj" fmla="val 16667"/>
            </a:avLst>
          </a:prstGeom>
          <a:solidFill>
            <a:srgbClr val="FFFF00">
              <a:alpha val="24705"/>
            </a:srgbClr>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p14"/>
          <p:cNvSpPr/>
          <p:nvPr/>
        </p:nvSpPr>
        <p:spPr>
          <a:xfrm>
            <a:off x="3536852" y="7467771"/>
            <a:ext cx="1710513" cy="326817"/>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057" y="121615"/>
                </a:moveTo>
                <a:lnTo>
                  <a:pt x="-3436" y="340752"/>
                </a:lnTo>
              </a:path>
            </a:pathLst>
          </a:custGeom>
          <a:solidFill>
            <a:srgbClr val="FFFF00">
              <a:alpha val="6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900"/>
              <a:buFont typeface="Arial Black"/>
              <a:buNone/>
            </a:pPr>
            <a:r>
              <a:rPr lang="ja-JP" altLang="en-US"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山下公園</a:t>
            </a:r>
          </a:p>
          <a:p>
            <a:pPr marL="0" marR="0" lvl="0" indent="0" algn="ctr" rtl="0">
              <a:lnSpc>
                <a:spcPct val="100000"/>
              </a:lnSpc>
              <a:spcBef>
                <a:spcPts val="0"/>
              </a:spcBef>
              <a:spcAft>
                <a:spcPts val="0"/>
              </a:spcAft>
              <a:buClr>
                <a:srgbClr val="FF0000"/>
              </a:buClr>
              <a:buSzPts val="900"/>
              <a:buFont typeface="Arial Black"/>
              <a:buNone/>
            </a:pPr>
            <a:r>
              <a:rPr lang="ja-JP" altLang="en-US"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会場</a:t>
            </a:r>
            <a:endParaRPr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265" name="Google Shape;265;p14"/>
          <p:cNvSpPr/>
          <p:nvPr/>
        </p:nvSpPr>
        <p:spPr>
          <a:xfrm>
            <a:off x="5183544" y="8391071"/>
            <a:ext cx="1237488" cy="55473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49" y="79204"/>
                </a:moveTo>
                <a:lnTo>
                  <a:pt x="-136442" y="157417"/>
                </a:lnTo>
              </a:path>
            </a:pathLst>
          </a:custGeom>
          <a:solidFill>
            <a:srgbClr val="CCFFFF"/>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8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ホテル・ニューグランド</a:t>
            </a:r>
          </a:p>
          <a:p>
            <a:pPr marL="0" marR="0" lvl="0" indent="0" algn="ctr" rtl="0">
              <a:lnSpc>
                <a:spcPct val="100000"/>
              </a:lnSpc>
              <a:spcBef>
                <a:spcPts val="0"/>
              </a:spcBef>
              <a:spcAft>
                <a:spcPts val="0"/>
              </a:spcAft>
              <a:buNone/>
            </a:pPr>
            <a:r>
              <a:rPr lang="ja-JP" altLang="en-US"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パラ</a:t>
            </a:r>
          </a:p>
          <a:p>
            <a:pPr marL="0" marR="0" lvl="0" indent="0" algn="ctr" rtl="0">
              <a:lnSpc>
                <a:spcPct val="100000"/>
              </a:lnSpc>
              <a:spcBef>
                <a:spcPts val="0"/>
              </a:spcBef>
              <a:spcAft>
                <a:spcPts val="0"/>
              </a:spcAft>
              <a:buNone/>
            </a:pPr>
            <a:r>
              <a:rPr lang="ja-JP" altLang="en-US"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競技説明会</a:t>
            </a:r>
            <a:endParaRPr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266" name="Google Shape;266;p14"/>
          <p:cNvSpPr/>
          <p:nvPr/>
        </p:nvSpPr>
        <p:spPr>
          <a:xfrm>
            <a:off x="563060" y="7548767"/>
            <a:ext cx="1237488" cy="55473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187" y="80521"/>
                </a:moveTo>
                <a:lnTo>
                  <a:pt x="179813" y="215440"/>
                </a:lnTo>
              </a:path>
            </a:pathLst>
          </a:custGeom>
          <a:solidFill>
            <a:srgbClr val="CCFFFF"/>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9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ワークピア</a:t>
            </a:r>
            <a:br>
              <a:rPr lang="en-US"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br>
            <a:r>
              <a:rPr lang="ja-JP" altLang="en-US"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エリート</a:t>
            </a:r>
          </a:p>
          <a:p>
            <a:pPr marL="0" marR="0" lvl="0" indent="0" algn="ctr" rtl="0">
              <a:lnSpc>
                <a:spcPct val="100000"/>
              </a:lnSpc>
              <a:spcBef>
                <a:spcPts val="0"/>
              </a:spcBef>
              <a:spcAft>
                <a:spcPts val="0"/>
              </a:spcAft>
              <a:buNone/>
            </a:pPr>
            <a:r>
              <a:rPr lang="ja-JP" altLang="en-US"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競技説明会</a:t>
            </a:r>
            <a:endParaRPr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Tree>
    <p:extLst>
      <p:ext uri="{BB962C8B-B14F-4D97-AF65-F5344CB8AC3E}">
        <p14:creationId xmlns:p14="http://schemas.microsoft.com/office/powerpoint/2010/main" val="968004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5"/>
          <p:cNvSpPr txBox="1"/>
          <p:nvPr/>
        </p:nvSpPr>
        <p:spPr>
          <a:xfrm>
            <a:off x="810455" y="1458392"/>
            <a:ext cx="5796645" cy="75250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Competition Rules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The event will follow the latest published Competition Rules of the World Triathlon.</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a:r>
            <a:r>
              <a:rPr lang="en-US" sz="1050" b="0" i="0" u="none" strike="noStrike" cap="none">
                <a:solidFill>
                  <a:srgbClr val="2250E3"/>
                </a:solidFill>
                <a:latin typeface="Arial"/>
                <a:ea typeface="Arial"/>
                <a:cs typeface="Arial"/>
                <a:sym typeface="Arial"/>
              </a:rPr>
              <a:t>https://www.triathlon.org/uploads/docs/World-Triathlon_Competition-</a:t>
            </a:r>
            <a:br>
              <a:rPr lang="en-US" sz="1050" b="0" i="0" u="none" strike="noStrike" cap="none">
                <a:solidFill>
                  <a:srgbClr val="2250E3"/>
                </a:solidFill>
                <a:latin typeface="Arial"/>
                <a:ea typeface="Arial"/>
                <a:cs typeface="Arial"/>
                <a:sym typeface="Arial"/>
              </a:rPr>
            </a:br>
            <a:r>
              <a:rPr lang="en-US" sz="1050" b="0" i="0" u="none" strike="noStrike" cap="none">
                <a:solidFill>
                  <a:srgbClr val="2250E3"/>
                </a:solidFill>
                <a:latin typeface="Arial"/>
                <a:ea typeface="Arial"/>
                <a:cs typeface="Arial"/>
                <a:sym typeface="Arial"/>
              </a:rPr>
              <a:t>	Rules_2023_20230208.pdf</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Wheel Station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2 wheel stations will be planned.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i) </a:t>
            </a:r>
            <a:r>
              <a:rPr lang="en-US" sz="1050" b="0" i="0" u="none" strike="noStrike" cap="none">
                <a:solidFill>
                  <a:schemeClr val="dk1"/>
                </a:solidFill>
                <a:latin typeface="Arial Black"/>
                <a:ea typeface="Arial Black"/>
                <a:cs typeface="Arial Black"/>
                <a:sym typeface="Arial Black"/>
              </a:rPr>
              <a:t>Team Wheel Station </a:t>
            </a:r>
            <a:r>
              <a:rPr lang="en-US" sz="1050" b="0" i="0" u="none" strike="noStrike" cap="none">
                <a:solidFill>
                  <a:schemeClr val="dk1"/>
                </a:solidFill>
                <a:latin typeface="Arial"/>
                <a:ea typeface="Arial"/>
                <a:cs typeface="Arial"/>
                <a:sym typeface="Arial"/>
              </a:rPr>
              <a:t>located at the first corner out of transition area for Elite Women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and Men, or on the road side of the bike course from Yamashita Park for Para.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No neutral wheels here.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Athletes or team, who would like to place your own spare wheels at the wheel station,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need to provide your wheels to the designated wheel station during transition check in 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the race day. A responsible TO will handle your wheels and you need to pick your wheels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up immediately after your race.</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ii) </a:t>
            </a:r>
            <a:r>
              <a:rPr lang="en-US" sz="1050" b="0" i="0" u="none" strike="noStrike" cap="none">
                <a:solidFill>
                  <a:schemeClr val="dk1"/>
                </a:solidFill>
                <a:latin typeface="Arial Black"/>
                <a:ea typeface="Arial Black"/>
                <a:cs typeface="Arial Black"/>
                <a:sym typeface="Arial Black"/>
              </a:rPr>
              <a:t>Neutral Wheel Station </a:t>
            </a:r>
            <a:r>
              <a:rPr lang="en-US" sz="1050" b="0" i="0" u="none" strike="noStrike" cap="none">
                <a:solidFill>
                  <a:schemeClr val="dk1"/>
                </a:solidFill>
                <a:latin typeface="Arial"/>
                <a:ea typeface="Arial"/>
                <a:cs typeface="Arial"/>
                <a:sym typeface="Arial"/>
              </a:rPr>
              <a:t>located at the north corner of Kanagawa City Hall (Kanagawa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Prefectural Government Office).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this neutral wheel station will have the following wheels for regular road bike ;</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- 700c Front wheels, rim brake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- 700c Front wheels, 160mm rotor disc brake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- 700c Front wheels, 140mm rotor disc brake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- 700c Rear wheels with 11speed cassette, rim brake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- 700c Rear wheels with 11speed cassette, 160mm rotor disc brake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- 700c Rear wheels with 11speed cassette, 140mm rotor disc brake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- 700c Rear wheels with 12speed cassette, 140mm rotor disc brake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Once you have replaced your wheel with a neutral one during a race, bring the replaced</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wheel to the Recovery area after your race.    At the area, a responsible TO will exchange</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the wheel with your own wheel. </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both wheel stations, a responsible TO will have 5mm &amp; 6mm hexagonal wrench.</a:t>
            </a:r>
            <a:endParaRPr sz="1050" b="0" i="0" u="none" strike="noStrike" cap="none">
              <a:solidFill>
                <a:srgbClr val="2250E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Doping Control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Doping Control will be performed according to the World Triathlon / WADA rules.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Doping Control will take place at a room of 4</a:t>
            </a:r>
            <a:r>
              <a:rPr lang="en-US" sz="1050" b="0" i="0" u="none" strike="noStrike" cap="none" baseline="30000">
                <a:solidFill>
                  <a:schemeClr val="dk1"/>
                </a:solidFill>
                <a:latin typeface="Arial"/>
                <a:ea typeface="Arial"/>
                <a:cs typeface="Arial"/>
                <a:sym typeface="Arial"/>
              </a:rPr>
              <a:t>th</a:t>
            </a:r>
            <a:r>
              <a:rPr lang="en-US" sz="1050" b="0" i="0" u="none" strike="noStrike" cap="none">
                <a:solidFill>
                  <a:schemeClr val="dk1"/>
                </a:solidFill>
                <a:latin typeface="Arial"/>
                <a:ea typeface="Arial"/>
                <a:cs typeface="Arial"/>
                <a:sym typeface="Arial"/>
              </a:rPr>
              <a:t> floor of Hotel New Grand.</a:t>
            </a:r>
            <a:endParaRPr sz="105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The athletes must carry their identification to the Doping Control facilities.</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grpSp>
        <p:nvGrpSpPr>
          <p:cNvPr id="273" name="Google Shape;273;p15"/>
          <p:cNvGrpSpPr/>
          <p:nvPr/>
        </p:nvGrpSpPr>
        <p:grpSpPr>
          <a:xfrm>
            <a:off x="4693920" y="1749552"/>
            <a:ext cx="2046595" cy="735374"/>
            <a:chOff x="4669536" y="7333488"/>
            <a:chExt cx="2046595" cy="735374"/>
          </a:xfrm>
        </p:grpSpPr>
        <p:pic>
          <p:nvPicPr>
            <p:cNvPr id="274" name="Google Shape;274;p15" descr="QR コード&#10;&#10;自動的に生成された説明"/>
            <p:cNvPicPr preferRelativeResize="0"/>
            <p:nvPr/>
          </p:nvPicPr>
          <p:blipFill rotWithShape="1">
            <a:blip r:embed="rId3">
              <a:alphaModFix/>
            </a:blip>
            <a:srcRect/>
            <a:stretch/>
          </p:blipFill>
          <p:spPr>
            <a:xfrm>
              <a:off x="5980757" y="7333488"/>
              <a:ext cx="735374" cy="735374"/>
            </a:xfrm>
            <a:prstGeom prst="rect">
              <a:avLst/>
            </a:prstGeom>
            <a:noFill/>
            <a:ln>
              <a:noFill/>
            </a:ln>
          </p:spPr>
        </p:pic>
        <p:cxnSp>
          <p:nvCxnSpPr>
            <p:cNvPr id="275" name="Google Shape;275;p15"/>
            <p:cNvCxnSpPr/>
            <p:nvPr/>
          </p:nvCxnSpPr>
          <p:spPr>
            <a:xfrm>
              <a:off x="4669536" y="7961376"/>
              <a:ext cx="1237488" cy="0"/>
            </a:xfrm>
            <a:prstGeom prst="straightConnector1">
              <a:avLst/>
            </a:prstGeom>
            <a:noFill/>
            <a:ln w="19050" cap="flat" cmpd="sng">
              <a:solidFill>
                <a:schemeClr val="dk1"/>
              </a:solidFill>
              <a:prstDash val="dash"/>
              <a:round/>
              <a:headEnd type="none" w="sm" len="sm"/>
              <a:tailEnd type="stealth" w="med" len="med"/>
            </a:ln>
          </p:spPr>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5"/>
          <p:cNvSpPr txBox="1"/>
          <p:nvPr/>
        </p:nvSpPr>
        <p:spPr>
          <a:xfrm>
            <a:off x="810455" y="1458392"/>
            <a:ext cx="5796645" cy="7578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競技規則</a:t>
            </a:r>
            <a:endParaRPr sz="105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a:buSzPts val="1050"/>
            </a:pPr>
            <a:r>
              <a:rPr lang="ja-JP" altLang="en-US" sz="1050" dirty="0">
                <a:solidFill>
                  <a:schemeClr val="dk1"/>
                </a:solidFill>
                <a:latin typeface="+mn-ea"/>
                <a:ea typeface="+mn-ea"/>
                <a:cs typeface="Arial"/>
                <a:sym typeface="Arial"/>
              </a:rPr>
              <a:t>本大会は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最新の</a:t>
            </a:r>
            <a:r>
              <a:rPr lang="en-US" altLang="ja-JP" sz="1050" dirty="0">
                <a:solidFill>
                  <a:schemeClr val="dk1"/>
                </a:solidFill>
                <a:latin typeface="+mn-ea"/>
                <a:ea typeface="+mn-ea"/>
                <a:cs typeface="Arial"/>
                <a:sym typeface="Arial"/>
              </a:rPr>
              <a:t>World Triathlon</a:t>
            </a:r>
            <a:r>
              <a:rPr lang="ja-JP" altLang="en-US" sz="1050" dirty="0">
                <a:solidFill>
                  <a:schemeClr val="dk1"/>
                </a:solidFill>
                <a:latin typeface="+mn-ea"/>
                <a:ea typeface="+mn-ea"/>
                <a:cs typeface="Arial"/>
                <a:sym typeface="Arial"/>
              </a:rPr>
              <a:t>の競技規則に従う</a:t>
            </a:r>
            <a:r>
              <a:rPr lang="en-US" altLang="ja-JP" sz="1050" dirty="0">
                <a:solidFill>
                  <a:schemeClr val="dk1"/>
                </a:solidFill>
                <a:latin typeface="+mn-ea"/>
                <a:ea typeface="+mn-ea"/>
                <a:cs typeface="Arial"/>
                <a:sym typeface="Arial"/>
              </a:rPr>
              <a:t>｡</a:t>
            </a: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sz="1050" b="0" i="0" u="none" strike="noStrike" cap="none" dirty="0">
                <a:solidFill>
                  <a:srgbClr val="2250E3"/>
                </a:solidFill>
                <a:latin typeface="Arial"/>
                <a:ea typeface="Arial"/>
                <a:cs typeface="Arial"/>
                <a:sym typeface="Arial"/>
              </a:rPr>
              <a:t>https://www.triathlon.org/uploads/docs/World-Triathlon_Competition-</a:t>
            </a:r>
            <a:br>
              <a:rPr lang="en-US" sz="1050" b="0" i="0" u="none" strike="noStrike" cap="none" dirty="0">
                <a:solidFill>
                  <a:srgbClr val="2250E3"/>
                </a:solidFill>
                <a:latin typeface="Arial"/>
                <a:ea typeface="Arial"/>
                <a:cs typeface="Arial"/>
                <a:sym typeface="Arial"/>
              </a:rPr>
            </a:br>
            <a:r>
              <a:rPr lang="en-US" sz="1050" b="0" i="0" u="none" strike="noStrike" cap="none" dirty="0">
                <a:solidFill>
                  <a:srgbClr val="2250E3"/>
                </a:solidFill>
                <a:latin typeface="Arial"/>
                <a:ea typeface="Arial"/>
                <a:cs typeface="Arial"/>
                <a:sym typeface="Arial"/>
              </a:rPr>
              <a:t>	Rules_2023_20230208.pdf</a:t>
            </a:r>
            <a:endParaRPr dirty="0"/>
          </a:p>
          <a:p>
            <a:pPr marL="0" marR="0" lvl="0" indent="0" algn="l" rtl="0">
              <a:lnSpc>
                <a:spcPct val="100000"/>
              </a:lnSpc>
              <a:spcBef>
                <a:spcPts val="0"/>
              </a:spcBef>
              <a:spcAft>
                <a:spcPts val="0"/>
              </a:spcAft>
              <a:buClr>
                <a:srgbClr val="000000"/>
              </a:buClr>
              <a:buSzPts val="1400"/>
              <a:buFont typeface="Arial"/>
              <a:buNone/>
            </a:pPr>
            <a:endParaRPr lang="ja-JP" altLang="en-US" sz="1050" dirty="0">
              <a:solidFill>
                <a:schemeClr val="dk1"/>
              </a:solidFill>
              <a:latin typeface="Arial Black"/>
              <a:ea typeface="HGP創英角ｺﾞｼｯｸUB" panose="020B0900000000000000" pitchFamily="50" charset="-128"/>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endParaRPr lang="ja-JP" altLang="en-US" sz="1050" b="0" i="0" u="none" strike="noStrike" cap="none" dirty="0">
              <a:solidFill>
                <a:schemeClr val="dk1"/>
              </a:solidFill>
              <a:latin typeface="Arial Black"/>
              <a:ea typeface="HGP創英角ｺﾞｼｯｸUB" panose="020B0900000000000000" pitchFamily="50" charset="-128"/>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ホィールステーション</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1050" b="0" i="0" u="none" strike="noStrike" cap="none" dirty="0">
                <a:solidFill>
                  <a:schemeClr val="dk1"/>
                </a:solidFill>
                <a:latin typeface="Arial"/>
                <a:ea typeface="Arial"/>
                <a:cs typeface="Arial"/>
                <a:sym typeface="Arial"/>
              </a:rPr>
              <a:t>  </a:t>
            </a: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箇所のホィールステーションが予定されている</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err="1">
                <a:solidFill>
                  <a:schemeClr val="dk1"/>
                </a:solidFill>
                <a:latin typeface="+mn-ea"/>
                <a:ea typeface="+mn-ea"/>
                <a:cs typeface="Arial"/>
                <a:sym typeface="Arial"/>
              </a:rPr>
              <a:t>i</a:t>
            </a:r>
            <a:r>
              <a:rPr lang="en-US" altLang="ja-JP" sz="1050" dirty="0">
                <a:solidFill>
                  <a:schemeClr val="dk1"/>
                </a:solidFill>
                <a:latin typeface="+mn-ea"/>
                <a:ea typeface="+mn-ea"/>
                <a:cs typeface="Arial"/>
                <a:sym typeface="Arial"/>
              </a:rPr>
              <a:t>) </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チーム・ホィールステーション</a:t>
            </a:r>
            <a:r>
              <a:rPr lang="ja-JP" altLang="en-US" sz="1050" dirty="0">
                <a:solidFill>
                  <a:schemeClr val="dk1"/>
                </a:solidFill>
                <a:latin typeface="+mn-ea"/>
                <a:ea typeface="+mn-ea"/>
                <a:cs typeface="Arial Black"/>
                <a:sym typeface="Arial Black"/>
              </a:rPr>
              <a:t>は</a:t>
            </a:r>
            <a:r>
              <a:rPr lang="en-US" altLang="ja-JP" sz="1050" dirty="0">
                <a:solidFill>
                  <a:schemeClr val="dk1"/>
                </a:solidFill>
                <a:latin typeface="+mn-ea"/>
                <a:ea typeface="+mn-ea"/>
                <a:cs typeface="Arial Black"/>
                <a:sym typeface="Arial Black"/>
              </a:rPr>
              <a:t>､</a:t>
            </a:r>
            <a:r>
              <a:rPr lang="ja-JP" altLang="en-US" sz="1050" dirty="0">
                <a:solidFill>
                  <a:schemeClr val="dk1"/>
                </a:solidFill>
                <a:latin typeface="+mn-ea"/>
                <a:ea typeface="+mn-ea"/>
                <a:cs typeface="Arial Black"/>
                <a:sym typeface="Arial Black"/>
              </a:rPr>
              <a:t>エリｰト女子と男子では</a:t>
            </a:r>
            <a:r>
              <a:rPr lang="en-US" altLang="ja-JP" sz="1050" dirty="0">
                <a:solidFill>
                  <a:schemeClr val="dk1"/>
                </a:solidFill>
                <a:latin typeface="+mn-ea"/>
                <a:ea typeface="+mn-ea"/>
                <a:cs typeface="Arial Black"/>
                <a:sym typeface="Arial Black"/>
              </a:rPr>
              <a:t>､</a:t>
            </a:r>
            <a:r>
              <a:rPr lang="ja-JP" altLang="en-US" sz="1050" dirty="0">
                <a:solidFill>
                  <a:schemeClr val="dk1"/>
                </a:solidFill>
                <a:latin typeface="+mn-ea"/>
                <a:ea typeface="+mn-ea"/>
                <a:cs typeface="Arial Black"/>
                <a:sym typeface="Arial Black"/>
              </a:rPr>
              <a:t>トランジションエリアを出て</a:t>
            </a:r>
            <a:r>
              <a:rPr lang="en-US" altLang="ja-JP" sz="1050" dirty="0">
                <a:solidFill>
                  <a:schemeClr val="dk1"/>
                </a:solidFill>
                <a:latin typeface="+mn-ea"/>
                <a:ea typeface="+mn-ea"/>
                <a:cs typeface="Arial Black"/>
                <a:sym typeface="Arial Black"/>
              </a:rPr>
              <a:t>､</a:t>
            </a:r>
            <a:endParaRPr lang="ja-JP" altLang="en-US" sz="1050" dirty="0">
              <a:solidFill>
                <a:schemeClr val="dk1"/>
              </a:solidFill>
              <a:latin typeface="+mn-ea"/>
              <a:ea typeface="+mn-ea"/>
              <a:cs typeface="Arial Black"/>
              <a:sym typeface="Arial Black"/>
            </a:endParaRPr>
          </a:p>
          <a:p>
            <a:pPr marL="0" marR="0" lvl="0" indent="0" algn="l" rtl="0">
              <a:spcBef>
                <a:spcPts val="0"/>
              </a:spcBef>
              <a:spcAft>
                <a:spcPts val="0"/>
              </a:spcAft>
              <a:buNone/>
            </a:pPr>
            <a:r>
              <a:rPr lang="ja-JP" altLang="en-US" sz="1050" dirty="0">
                <a:solidFill>
                  <a:schemeClr val="dk1"/>
                </a:solidFill>
                <a:latin typeface="+mn-ea"/>
                <a:ea typeface="+mn-ea"/>
                <a:cs typeface="Arial Black"/>
                <a:sym typeface="Arial Black"/>
              </a:rPr>
              <a:t>    最初のコーナーに配置される</a:t>
            </a:r>
            <a:r>
              <a:rPr lang="en-US" altLang="ja-JP" sz="1050" dirty="0">
                <a:solidFill>
                  <a:schemeClr val="dk1"/>
                </a:solidFill>
                <a:latin typeface="+mn-ea"/>
                <a:ea typeface="+mn-ea"/>
                <a:cs typeface="Arial Black"/>
                <a:sym typeface="Arial Black"/>
              </a:rPr>
              <a:t>｡</a:t>
            </a:r>
            <a:r>
              <a:rPr lang="ja-JP" altLang="en-US" sz="1050" dirty="0">
                <a:solidFill>
                  <a:schemeClr val="dk1"/>
                </a:solidFill>
                <a:latin typeface="+mn-ea"/>
                <a:ea typeface="+mn-ea"/>
                <a:cs typeface="Arial Black"/>
                <a:sym typeface="Arial Black"/>
              </a:rPr>
              <a:t> またパラでは山下公園から出たバイクコースの道路側に</a:t>
            </a:r>
          </a:p>
          <a:p>
            <a:pPr marL="0" marR="0" lvl="0" indent="0" algn="l" rtl="0">
              <a:spcBef>
                <a:spcPts val="0"/>
              </a:spcBef>
              <a:spcAft>
                <a:spcPts val="0"/>
              </a:spcAft>
              <a:buNone/>
            </a:pPr>
            <a:r>
              <a:rPr lang="ja-JP" altLang="en-US" sz="1050" dirty="0">
                <a:solidFill>
                  <a:schemeClr val="dk1"/>
                </a:solidFill>
                <a:latin typeface="+mn-ea"/>
                <a:ea typeface="+mn-ea"/>
                <a:cs typeface="Arial Black"/>
                <a:sym typeface="Arial Black"/>
              </a:rPr>
              <a:t>    配置される</a:t>
            </a:r>
            <a:r>
              <a:rPr lang="en-US" altLang="ja-JP" sz="1050" dirty="0">
                <a:solidFill>
                  <a:schemeClr val="dk1"/>
                </a:solidFill>
                <a:latin typeface="+mn-ea"/>
                <a:ea typeface="+mn-ea"/>
                <a:cs typeface="Arial Black"/>
                <a:sym typeface="Arial Black"/>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ここには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ニュートラルホィールは無い</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このホィールステーションに予備ホィールを解きたい選手</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又はチームは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競技日の</a:t>
            </a:r>
            <a:br>
              <a:rPr lang="ja-JP" altLang="en-US" sz="1050" dirty="0">
                <a:solidFill>
                  <a:schemeClr val="dk1"/>
                </a:solidFill>
                <a:latin typeface="+mn-ea"/>
                <a:ea typeface="+mn-ea"/>
                <a:cs typeface="Arial"/>
                <a:sym typeface="Arial"/>
              </a:rPr>
            </a:br>
            <a:r>
              <a:rPr lang="ja-JP" altLang="en-US" sz="1050" dirty="0">
                <a:solidFill>
                  <a:schemeClr val="dk1"/>
                </a:solidFill>
                <a:latin typeface="+mn-ea"/>
                <a:ea typeface="+mn-ea"/>
                <a:cs typeface="Arial"/>
                <a:sym typeface="Arial"/>
              </a:rPr>
              <a:t>     トランジション受付の間に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指定されたホィールステーションにホィールを持参しなければ</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ならない</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担当の</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がそのホィールを管理するので</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競技終了後直ちに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引取りに来ること。</a:t>
            </a:r>
          </a:p>
          <a:p>
            <a:pPr marL="0" marR="0" lvl="0" indent="0" algn="l" rtl="0">
              <a:spcBef>
                <a:spcPts val="0"/>
              </a:spcBef>
              <a:spcAft>
                <a:spcPts val="0"/>
              </a:spcAft>
              <a:buNone/>
            </a:pP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ii) </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ニュートラル・ホィールステーション</a:t>
            </a:r>
            <a:r>
              <a:rPr lang="ja-JP" altLang="en-US" sz="1050" dirty="0">
                <a:solidFill>
                  <a:schemeClr val="dk1"/>
                </a:solidFill>
                <a:latin typeface="+mn-ea"/>
                <a:ea typeface="+mn-ea"/>
                <a:cs typeface="Arial"/>
                <a:sym typeface="Arial"/>
              </a:rPr>
              <a:t>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神奈川市民ホール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神奈川県庁</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の北側の</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コーナーに配置される</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このニュートラル・ホィールステーションには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通常のロードバイク用の以下のホィール</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が用意される予定</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- 700c </a:t>
            </a:r>
            <a:r>
              <a:rPr lang="ja-JP" altLang="en-US" sz="1050" dirty="0">
                <a:solidFill>
                  <a:schemeClr val="dk1"/>
                </a:solidFill>
                <a:latin typeface="+mn-ea"/>
                <a:ea typeface="+mn-ea"/>
                <a:cs typeface="Arial"/>
                <a:sym typeface="Arial"/>
              </a:rPr>
              <a:t>前輪</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リム・ブレーキ</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- 700c </a:t>
            </a:r>
            <a:r>
              <a:rPr lang="ja-JP" altLang="en-US" sz="1050" dirty="0">
                <a:solidFill>
                  <a:schemeClr val="dk1"/>
                </a:solidFill>
                <a:latin typeface="+mn-ea"/>
                <a:ea typeface="+mn-ea"/>
                <a:cs typeface="Arial"/>
                <a:sym typeface="Arial"/>
              </a:rPr>
              <a:t>前輪</a:t>
            </a:r>
            <a:r>
              <a:rPr lang="en-US" altLang="ja-JP" sz="1050" dirty="0">
                <a:solidFill>
                  <a:schemeClr val="dk1"/>
                </a:solidFill>
                <a:latin typeface="+mn-ea"/>
                <a:ea typeface="+mn-ea"/>
                <a:cs typeface="Arial"/>
                <a:sym typeface="Arial"/>
              </a:rPr>
              <a:t>, 160mm </a:t>
            </a:r>
            <a:r>
              <a:rPr lang="ja-JP" altLang="en-US" sz="1050" dirty="0">
                <a:solidFill>
                  <a:schemeClr val="dk1"/>
                </a:solidFill>
                <a:latin typeface="+mn-ea"/>
                <a:ea typeface="+mn-ea"/>
                <a:cs typeface="Arial"/>
                <a:sym typeface="Arial"/>
              </a:rPr>
              <a:t>ローター･ディスクブレーキ</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- 700c</a:t>
            </a:r>
            <a:r>
              <a:rPr lang="ja-JP" altLang="en-US" sz="1050" dirty="0">
                <a:solidFill>
                  <a:schemeClr val="dk1"/>
                </a:solidFill>
                <a:latin typeface="+mn-ea"/>
                <a:ea typeface="+mn-ea"/>
                <a:cs typeface="Arial"/>
                <a:sym typeface="Arial"/>
              </a:rPr>
              <a:t> 前輪</a:t>
            </a:r>
            <a:r>
              <a:rPr lang="en-US" altLang="ja-JP" sz="1050" dirty="0">
                <a:solidFill>
                  <a:schemeClr val="dk1"/>
                </a:solidFill>
                <a:latin typeface="+mn-ea"/>
                <a:ea typeface="+mn-ea"/>
                <a:cs typeface="Arial"/>
                <a:sym typeface="Arial"/>
              </a:rPr>
              <a:t>, 140mm </a:t>
            </a:r>
            <a:r>
              <a:rPr lang="ja-JP" altLang="en-US" sz="1050" dirty="0">
                <a:solidFill>
                  <a:schemeClr val="dk1"/>
                </a:solidFill>
                <a:latin typeface="+mn-ea"/>
                <a:ea typeface="+mn-ea"/>
                <a:cs typeface="Arial"/>
                <a:sym typeface="Arial"/>
              </a:rPr>
              <a:t>ローター･ディスクブレーキ</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- 700c 11</a:t>
            </a:r>
            <a:r>
              <a:rPr lang="ja-JP" altLang="en-US" sz="1050" dirty="0">
                <a:solidFill>
                  <a:schemeClr val="dk1"/>
                </a:solidFill>
                <a:latin typeface="+mn-ea"/>
                <a:ea typeface="+mn-ea"/>
                <a:cs typeface="Arial"/>
                <a:sym typeface="Arial"/>
              </a:rPr>
              <a:t>段変速 後輪</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リム・ブレーキ</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- 700c 11</a:t>
            </a:r>
            <a:r>
              <a:rPr lang="ja-JP" altLang="en-US" sz="1050" dirty="0">
                <a:solidFill>
                  <a:schemeClr val="dk1"/>
                </a:solidFill>
                <a:latin typeface="+mn-ea"/>
                <a:ea typeface="+mn-ea"/>
                <a:cs typeface="Arial"/>
                <a:sym typeface="Arial"/>
              </a:rPr>
              <a:t>段変速 後輪</a:t>
            </a:r>
            <a:r>
              <a:rPr lang="en-US" altLang="ja-JP" sz="1050" dirty="0">
                <a:solidFill>
                  <a:schemeClr val="dk1"/>
                </a:solidFill>
                <a:latin typeface="+mn-ea"/>
                <a:ea typeface="+mn-ea"/>
                <a:cs typeface="Arial"/>
                <a:sym typeface="Arial"/>
              </a:rPr>
              <a:t>､ 160mm </a:t>
            </a:r>
            <a:r>
              <a:rPr lang="ja-JP" altLang="en-US" sz="1050" dirty="0">
                <a:solidFill>
                  <a:schemeClr val="dk1"/>
                </a:solidFill>
                <a:latin typeface="+mn-ea"/>
                <a:ea typeface="+mn-ea"/>
                <a:cs typeface="Arial"/>
                <a:sym typeface="Arial"/>
              </a:rPr>
              <a:t>ローター･ディスクブレーキ</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- 700c 11</a:t>
            </a:r>
            <a:r>
              <a:rPr lang="ja-JP" altLang="en-US" sz="1050" dirty="0">
                <a:solidFill>
                  <a:schemeClr val="dk1"/>
                </a:solidFill>
                <a:latin typeface="+mn-ea"/>
                <a:ea typeface="+mn-ea"/>
                <a:cs typeface="Arial"/>
                <a:sym typeface="Arial"/>
              </a:rPr>
              <a:t>段変速 後輪</a:t>
            </a:r>
            <a:r>
              <a:rPr lang="en-US" altLang="ja-JP" sz="1050" dirty="0">
                <a:solidFill>
                  <a:schemeClr val="dk1"/>
                </a:solidFill>
                <a:latin typeface="+mn-ea"/>
                <a:ea typeface="+mn-ea"/>
                <a:cs typeface="Arial"/>
                <a:sym typeface="Arial"/>
              </a:rPr>
              <a:t>､ 140mm </a:t>
            </a:r>
            <a:r>
              <a:rPr lang="ja-JP" altLang="en-US" sz="1050" dirty="0">
                <a:solidFill>
                  <a:schemeClr val="dk1"/>
                </a:solidFill>
                <a:latin typeface="+mn-ea"/>
                <a:ea typeface="+mn-ea"/>
                <a:cs typeface="Arial"/>
                <a:sym typeface="Arial"/>
              </a:rPr>
              <a:t>ローター･ディスクブレーキ</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- 700c 12</a:t>
            </a:r>
            <a:r>
              <a:rPr lang="ja-JP" altLang="en-US" sz="1050" dirty="0">
                <a:solidFill>
                  <a:schemeClr val="dk1"/>
                </a:solidFill>
                <a:latin typeface="+mn-ea"/>
                <a:ea typeface="+mn-ea"/>
                <a:cs typeface="Arial"/>
                <a:sym typeface="Arial"/>
              </a:rPr>
              <a:t>段変速 後輪</a:t>
            </a:r>
            <a:r>
              <a:rPr lang="en-US" altLang="ja-JP" sz="1050" dirty="0">
                <a:solidFill>
                  <a:schemeClr val="dk1"/>
                </a:solidFill>
                <a:latin typeface="+mn-ea"/>
                <a:ea typeface="+mn-ea"/>
                <a:cs typeface="Arial"/>
                <a:sym typeface="Arial"/>
              </a:rPr>
              <a:t>､ 140mm </a:t>
            </a:r>
            <a:r>
              <a:rPr lang="ja-JP" altLang="en-US" sz="1050" dirty="0">
                <a:solidFill>
                  <a:schemeClr val="dk1"/>
                </a:solidFill>
                <a:latin typeface="+mn-ea"/>
                <a:ea typeface="+mn-ea"/>
                <a:cs typeface="Arial"/>
                <a:sym typeface="Arial"/>
              </a:rPr>
              <a:t>ローター･ディスクブレーキ</a:t>
            </a:r>
            <a:endParaRPr lang="ja-JP" altLang="en-US" sz="1050" dirty="0">
              <a:latin typeface="+mn-ea"/>
              <a:ea typeface="+mn-ea"/>
            </a:endParaRPr>
          </a:p>
          <a:p>
            <a:pPr marL="0" marR="0" lvl="0" indent="0" algn="l" rtl="0">
              <a:spcBef>
                <a:spcPts val="0"/>
              </a:spcBef>
              <a:spcAft>
                <a:spcPts val="0"/>
              </a:spcAft>
              <a:buNone/>
            </a:pP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競技中にニュートラル・ホィールに交換した場合は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交換したホィールをリカバリー</a:t>
            </a:r>
            <a:br>
              <a:rPr lang="ja-JP" altLang="en-US" sz="1050" dirty="0">
                <a:solidFill>
                  <a:schemeClr val="dk1"/>
                </a:solidFill>
                <a:latin typeface="+mn-ea"/>
                <a:ea typeface="+mn-ea"/>
                <a:cs typeface="Arial"/>
                <a:sym typeface="Arial"/>
              </a:rPr>
            </a:br>
            <a:r>
              <a:rPr lang="ja-JP" altLang="en-US" sz="1050" dirty="0">
                <a:solidFill>
                  <a:schemeClr val="dk1"/>
                </a:solidFill>
                <a:latin typeface="+mn-ea"/>
                <a:ea typeface="+mn-ea"/>
                <a:cs typeface="Arial"/>
                <a:sym typeface="Arial"/>
              </a:rPr>
              <a:t>        エリアに持参すること</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リカバリーエリアで</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担当の</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が貴方のホィールと交換する</a:t>
            </a:r>
          </a:p>
          <a:p>
            <a:pPr marL="0" marR="0" lvl="0" indent="0" algn="l" rtl="0">
              <a:spcBef>
                <a:spcPts val="0"/>
              </a:spcBef>
              <a:spcAft>
                <a:spcPts val="0"/>
              </a:spcAft>
              <a:buNone/>
            </a:pPr>
            <a:endParaRPr lang="ja-JP" altLang="en-US" sz="1050" b="0" i="0" u="none" strike="noStrike" cap="none" dirty="0">
              <a:solidFill>
                <a:schemeClr val="dk1"/>
              </a:solidFill>
              <a:latin typeface="+mn-ea"/>
              <a:ea typeface="+mn-ea"/>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何れのホィールステーションでも</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担当</a:t>
            </a:r>
            <a:r>
              <a:rPr lang="en-US" altLang="ja-JP" sz="1050" b="0" i="0" u="none" strike="noStrike" cap="none" dirty="0">
                <a:solidFill>
                  <a:schemeClr val="dk1"/>
                </a:solidFill>
                <a:latin typeface="Arial"/>
                <a:ea typeface="Arial"/>
                <a:cs typeface="Arial"/>
                <a:sym typeface="Arial"/>
              </a:rPr>
              <a:t>TO</a:t>
            </a:r>
            <a:r>
              <a:rPr lang="ja-JP" altLang="en-US" sz="1050" b="0" i="0" u="none" strike="noStrike" cap="none" dirty="0">
                <a:solidFill>
                  <a:schemeClr val="dk1"/>
                </a:solidFill>
                <a:latin typeface="Arial"/>
                <a:ea typeface="Arial"/>
                <a:cs typeface="Arial"/>
                <a:sym typeface="Arial"/>
              </a:rPr>
              <a:t>が</a:t>
            </a:r>
            <a:r>
              <a:rPr lang="en-US" altLang="ja-JP" sz="1050" b="0" i="0" u="none" strike="noStrike" cap="none" dirty="0">
                <a:solidFill>
                  <a:schemeClr val="dk1"/>
                </a:solidFill>
                <a:latin typeface="Arial"/>
                <a:ea typeface="Arial"/>
                <a:cs typeface="Arial"/>
                <a:sym typeface="Arial"/>
              </a:rPr>
              <a:t>5mm</a:t>
            </a:r>
            <a:r>
              <a:rPr lang="ja-JP" altLang="en-US" sz="1050" b="0" i="0" u="none" strike="noStrike" cap="none" dirty="0">
                <a:solidFill>
                  <a:schemeClr val="dk1"/>
                </a:solidFill>
                <a:latin typeface="Arial"/>
                <a:ea typeface="Arial"/>
                <a:cs typeface="Arial"/>
                <a:sym typeface="Arial"/>
              </a:rPr>
              <a:t>と</a:t>
            </a:r>
            <a:r>
              <a:rPr lang="en-US" altLang="ja-JP" sz="1050" b="0" i="0" u="none" strike="noStrike" cap="none" dirty="0">
                <a:solidFill>
                  <a:schemeClr val="dk1"/>
                </a:solidFill>
                <a:latin typeface="Arial"/>
                <a:ea typeface="Arial"/>
                <a:cs typeface="Arial"/>
                <a:sym typeface="Arial"/>
              </a:rPr>
              <a:t>6mm</a:t>
            </a:r>
            <a:r>
              <a:rPr lang="ja-JP" altLang="en-US" sz="1050" b="0" i="0" u="none" strike="noStrike" cap="none" dirty="0">
                <a:solidFill>
                  <a:schemeClr val="dk1"/>
                </a:solidFill>
                <a:latin typeface="Arial"/>
                <a:ea typeface="Arial"/>
                <a:cs typeface="Arial"/>
                <a:sym typeface="Arial"/>
              </a:rPr>
              <a:t>の六角レンチを保有している</a:t>
            </a:r>
            <a:r>
              <a:rPr lang="en-US" altLang="ja-JP" sz="1050" b="0" i="0" u="none" strike="noStrike" cap="none" dirty="0">
                <a:solidFill>
                  <a:schemeClr val="dk1"/>
                </a:solidFill>
                <a:latin typeface="Arial"/>
                <a:ea typeface="Arial"/>
                <a:cs typeface="Arial"/>
                <a:sym typeface="Arial"/>
              </a:rPr>
              <a:t>｡</a:t>
            </a:r>
            <a:endParaRPr sz="1050" b="0" i="0" u="none" strike="noStrike" cap="none" dirty="0">
              <a:solidFill>
                <a:srgbClr val="2250E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ドーピング・コントロール</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World Triathlon､</a:t>
            </a:r>
            <a:r>
              <a:rPr lang="ja-JP" altLang="en-US" sz="1050" b="0" i="0" u="none" strike="noStrike" cap="none" dirty="0">
                <a:solidFill>
                  <a:schemeClr val="dk1"/>
                </a:solidFill>
                <a:latin typeface="Arial"/>
                <a:ea typeface="Arial"/>
                <a:cs typeface="Arial"/>
                <a:sym typeface="Arial"/>
              </a:rPr>
              <a:t>及び</a:t>
            </a:r>
            <a:r>
              <a:rPr lang="en-US" altLang="ja-JP" sz="1050" b="0" i="0" u="none" strike="noStrike" cap="none" dirty="0">
                <a:solidFill>
                  <a:schemeClr val="dk1"/>
                </a:solidFill>
                <a:latin typeface="Arial"/>
                <a:ea typeface="Arial"/>
                <a:cs typeface="Arial"/>
                <a:sym typeface="Arial"/>
              </a:rPr>
              <a:t>WADA</a:t>
            </a:r>
            <a:r>
              <a:rPr lang="ja-JP" altLang="en-US" sz="1050" b="0" i="0" u="none" strike="noStrike" cap="none" dirty="0">
                <a:solidFill>
                  <a:schemeClr val="dk1"/>
                </a:solidFill>
                <a:latin typeface="Arial"/>
                <a:ea typeface="Arial"/>
                <a:cs typeface="Arial"/>
                <a:sym typeface="Arial"/>
              </a:rPr>
              <a:t>の規則に従って</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ドーピング・コントロールが実施される</a:t>
            </a:r>
            <a:r>
              <a:rPr lang="en-US" altLang="ja-JP" sz="105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050"/>
              <a:buFont typeface="Arial"/>
              <a:buNone/>
            </a:pPr>
            <a:r>
              <a:rPr lang="en-US" altLang="ja-JP"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ドーピング・コントロールはホテル・ニューグランド</a:t>
            </a:r>
            <a:r>
              <a:rPr lang="en-US" altLang="ja-JP" sz="1050" b="0" i="0" u="none" strike="noStrike" cap="none" dirty="0">
                <a:solidFill>
                  <a:schemeClr val="dk1"/>
                </a:solidFill>
                <a:latin typeface="Arial"/>
                <a:ea typeface="Arial"/>
                <a:cs typeface="Arial"/>
                <a:sym typeface="Arial"/>
              </a:rPr>
              <a:t>4</a:t>
            </a:r>
            <a:r>
              <a:rPr lang="ja-JP" altLang="en-US" sz="1050" b="0" i="0" u="none" strike="noStrike" cap="none" dirty="0">
                <a:solidFill>
                  <a:schemeClr val="dk1"/>
                </a:solidFill>
                <a:latin typeface="Arial"/>
                <a:ea typeface="Arial"/>
                <a:cs typeface="Arial"/>
                <a:sym typeface="Arial"/>
              </a:rPr>
              <a:t>階の部屋で行われる未定</a:t>
            </a:r>
            <a:r>
              <a:rPr lang="en-US" altLang="ja-JP" sz="105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050"/>
              <a:buFont typeface="Arial"/>
              <a:buNone/>
            </a:pPr>
            <a:r>
              <a:rPr lang="en-US" altLang="ja-JP"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選手はドーピング・コントロール施設に本人確認書類を持参すること</a:t>
            </a:r>
            <a:r>
              <a:rPr lang="en-US" altLang="ja-JP" sz="1050" b="0" i="0" u="none" strike="noStrike" cap="none" dirty="0">
                <a:solidFill>
                  <a:schemeClr val="dk1"/>
                </a:solidFill>
                <a:latin typeface="Arial"/>
                <a:ea typeface="Arial"/>
                <a:cs typeface="Arial"/>
                <a:sym typeface="Arial"/>
              </a:rPr>
              <a:t>｡</a:t>
            </a: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lang="ja-JP" altLang="en-US"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p:txBody>
      </p:sp>
      <p:grpSp>
        <p:nvGrpSpPr>
          <p:cNvPr id="273" name="Google Shape;273;p15"/>
          <p:cNvGrpSpPr/>
          <p:nvPr/>
        </p:nvGrpSpPr>
        <p:grpSpPr>
          <a:xfrm>
            <a:off x="4693920" y="1749552"/>
            <a:ext cx="2046595" cy="735374"/>
            <a:chOff x="4669536" y="7333488"/>
            <a:chExt cx="2046595" cy="735374"/>
          </a:xfrm>
        </p:grpSpPr>
        <p:pic>
          <p:nvPicPr>
            <p:cNvPr id="274" name="Google Shape;274;p15" descr="QR コード&#10;&#10;自動的に生成された説明"/>
            <p:cNvPicPr preferRelativeResize="0"/>
            <p:nvPr/>
          </p:nvPicPr>
          <p:blipFill rotWithShape="1">
            <a:blip r:embed="rId3">
              <a:alphaModFix/>
            </a:blip>
            <a:srcRect/>
            <a:stretch/>
          </p:blipFill>
          <p:spPr>
            <a:xfrm>
              <a:off x="5980757" y="7333488"/>
              <a:ext cx="735374" cy="735374"/>
            </a:xfrm>
            <a:prstGeom prst="rect">
              <a:avLst/>
            </a:prstGeom>
            <a:noFill/>
            <a:ln>
              <a:noFill/>
            </a:ln>
          </p:spPr>
        </p:pic>
        <p:cxnSp>
          <p:nvCxnSpPr>
            <p:cNvPr id="275" name="Google Shape;275;p15"/>
            <p:cNvCxnSpPr/>
            <p:nvPr/>
          </p:nvCxnSpPr>
          <p:spPr>
            <a:xfrm>
              <a:off x="4669536" y="7961376"/>
              <a:ext cx="1237488" cy="0"/>
            </a:xfrm>
            <a:prstGeom prst="straightConnector1">
              <a:avLst/>
            </a:prstGeom>
            <a:noFill/>
            <a:ln w="19050" cap="flat" cmpd="sng">
              <a:solidFill>
                <a:schemeClr val="dk1"/>
              </a:solidFill>
              <a:prstDash val="dash"/>
              <a:round/>
              <a:headEnd type="none" w="sm" len="sm"/>
              <a:tailEnd type="stealth" w="med" len="med"/>
            </a:ln>
          </p:spPr>
        </p:cxnSp>
      </p:grpSp>
    </p:spTree>
    <p:extLst>
      <p:ext uri="{BB962C8B-B14F-4D97-AF65-F5344CB8AC3E}">
        <p14:creationId xmlns:p14="http://schemas.microsoft.com/office/powerpoint/2010/main" val="1461661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p:nvPr/>
        </p:nvSpPr>
        <p:spPr>
          <a:xfrm>
            <a:off x="810456" y="2178472"/>
            <a:ext cx="5940660" cy="7894428"/>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chemeClr val="dk1"/>
              </a:buClr>
              <a:buSzPts val="1400"/>
              <a:buFont typeface="Arial"/>
              <a:buAutoNum type="arabicPeriod"/>
            </a:pPr>
            <a:r>
              <a:rPr lang="ja-JP" altLang="en-US" sz="1400" b="0" i="0" u="sng" strike="noStrike" cap="none" dirty="0">
                <a:solidFill>
                  <a:schemeClr val="dk1"/>
                </a:solidFill>
                <a:latin typeface="Arial"/>
                <a:ea typeface="Arial"/>
                <a:cs typeface="Arial"/>
                <a:sym typeface="Arial"/>
              </a:rPr>
              <a:t>概要		</a:t>
            </a:r>
            <a:r>
              <a:rPr lang="en-US" sz="1400" b="0" i="0" u="sng"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rPr>
              <a:t>p. 2</a:t>
            </a:r>
            <a:br>
              <a:rPr lang="en-US" sz="800" b="0" i="0" u="sng"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主要日程</a:t>
            </a:r>
            <a:r>
              <a:rPr lang="en-US" sz="1050" b="0" i="0" u="none" strike="noStrike" cap="none" dirty="0">
                <a:solidFill>
                  <a:schemeClr val="dk1"/>
                </a:solidFill>
                <a:latin typeface="Arial"/>
                <a:ea typeface="Arial"/>
                <a:cs typeface="Arial"/>
                <a:sym typeface="Arial"/>
              </a:rPr>
              <a:t>	</a:t>
            </a:r>
            <a:r>
              <a:rPr lang="ja-JP" altLang="en-US" sz="1200" b="0" i="0" u="none" strike="noStrike" cap="none" dirty="0">
                <a:solidFill>
                  <a:schemeClr val="dk1"/>
                </a:solidFill>
                <a:latin typeface="Arial"/>
                <a:ea typeface="Arial"/>
                <a:cs typeface="Arial"/>
                <a:sym typeface="Arial"/>
              </a:rPr>
              <a:t> </a:t>
            </a:r>
            <a:r>
              <a:rPr lang="ja-JP" altLang="en-US" sz="1050" b="0" i="0" u="none" strike="noStrike" cap="none" dirty="0">
                <a:solidFill>
                  <a:srgbClr val="FF0000"/>
                </a:solidFill>
                <a:latin typeface="Arial"/>
                <a:ea typeface="Arial"/>
                <a:cs typeface="Arial"/>
                <a:sym typeface="Arial"/>
              </a:rPr>
              <a:t>*更新</a:t>
            </a:r>
            <a:r>
              <a:rPr lang="en-US" sz="1050" b="0" i="0" u="none" strike="noStrike" cap="none" dirty="0">
                <a:solidFill>
                  <a:schemeClr val="dk1"/>
                </a:solidFill>
                <a:latin typeface="Arial"/>
                <a:ea typeface="Arial"/>
                <a:cs typeface="Arial"/>
                <a:sym typeface="Arial"/>
              </a:rPr>
              <a:t>					</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主な連絡先</a:t>
            </a:r>
            <a:r>
              <a:rPr lang="en-US" sz="1050" b="0" i="0" u="none" strike="noStrike" cap="none" dirty="0">
                <a:solidFill>
                  <a:schemeClr val="dk1"/>
                </a:solidFill>
                <a:latin typeface="Arial"/>
                <a:ea typeface="Arial"/>
                <a:cs typeface="Arial"/>
                <a:sym typeface="Arial"/>
              </a:rPr>
              <a:t>					</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日本への入国</a:t>
            </a:r>
            <a:r>
              <a:rPr lang="en-US" sz="1050" b="0" i="0" u="none" strike="noStrike" cap="none" dirty="0">
                <a:solidFill>
                  <a:schemeClr val="dk1"/>
                </a:solidFill>
                <a:latin typeface="Arial"/>
                <a:ea typeface="Arial"/>
                <a:cs typeface="Arial"/>
                <a:sym typeface="Arial"/>
              </a:rPr>
              <a:t>	(1) </a:t>
            </a:r>
            <a:r>
              <a:rPr lang="ja-JP" altLang="en-US" sz="1050" b="0" i="0" u="none" strike="noStrike" cap="none" dirty="0">
                <a:solidFill>
                  <a:schemeClr val="dk1"/>
                </a:solidFill>
                <a:latin typeface="Arial"/>
                <a:ea typeface="Arial"/>
                <a:cs typeface="Arial"/>
                <a:sym typeface="Arial"/>
              </a:rPr>
              <a:t>査証</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ビザ</a:t>
            </a:r>
            <a:r>
              <a:rPr lang="en-US" altLang="ja-JP" sz="1050" b="0" i="0" u="none" strike="noStrike" cap="none" dirty="0">
                <a:solidFill>
                  <a:schemeClr val="dk1"/>
                </a:solidFill>
                <a:latin typeface="Arial"/>
                <a:ea typeface="Arial"/>
                <a:cs typeface="Arial"/>
                <a:sym typeface="Arial"/>
              </a:rPr>
              <a:t>)</a:t>
            </a:r>
            <a:r>
              <a:rPr lang="en-US" sz="1050" b="0" i="0" u="none" strike="noStrike" cap="none" dirty="0">
                <a:solidFill>
                  <a:schemeClr val="dk1"/>
                </a:solidFill>
                <a:latin typeface="Arial"/>
                <a:ea typeface="Arial"/>
                <a:cs typeface="Arial"/>
                <a:sym typeface="Arial"/>
              </a:rPr>
              <a:t>			p. 3</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(2) </a:t>
            </a:r>
            <a:r>
              <a:rPr lang="ja-JP" altLang="en-US" sz="1050" b="0" i="0" u="none" strike="noStrike" cap="none" dirty="0">
                <a:solidFill>
                  <a:schemeClr val="dk1"/>
                </a:solidFill>
                <a:latin typeface="Arial"/>
                <a:ea typeface="Arial"/>
                <a:cs typeface="Arial"/>
                <a:sym typeface="Arial"/>
              </a:rPr>
              <a:t>入国</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検疫</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手続き</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日本の交通規則</a:t>
            </a:r>
            <a:r>
              <a:rPr lang="en-US" sz="1050" b="0" i="0" u="none" strike="noStrike" cap="none" dirty="0">
                <a:solidFill>
                  <a:schemeClr val="dk1"/>
                </a:solidFill>
                <a:latin typeface="Arial"/>
                <a:ea typeface="Arial"/>
                <a:cs typeface="Arial"/>
                <a:sym typeface="Arial"/>
              </a:rPr>
              <a:t>				p. 5</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横浜･ビジターズガイド	</a:t>
            </a:r>
            <a:r>
              <a:rPr lang="en-US" sz="1050" b="0" i="0" u="none" strike="noStrike" cap="none" dirty="0">
                <a:solidFill>
                  <a:schemeClr val="dk1"/>
                </a:solidFill>
                <a:latin typeface="Arial"/>
                <a:ea typeface="Arial"/>
                <a:cs typeface="Arial"/>
                <a:sym typeface="Arial"/>
              </a:rPr>
              <a:t>			p. 7</a:t>
            </a:r>
            <a:br>
              <a:rPr lang="en-US" sz="1050" b="0" i="0" u="none" strike="noStrike" cap="none" dirty="0">
                <a:solidFill>
                  <a:srgbClr val="FF0000"/>
                </a:solidFill>
                <a:latin typeface="Arial"/>
                <a:ea typeface="Arial"/>
                <a:cs typeface="Arial"/>
                <a:sym typeface="Arial"/>
              </a:rPr>
            </a:br>
            <a:endParaRPr sz="800" b="0" i="0" u="none" strike="noStrike" cap="none" dirty="0">
              <a:solidFill>
                <a:srgbClr val="FF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ja-JP" altLang="en-US" sz="1400" b="0" i="0" u="sng" strike="noStrike" cap="none" dirty="0">
                <a:solidFill>
                  <a:schemeClr val="dk1"/>
                </a:solidFill>
                <a:latin typeface="Arial"/>
                <a:ea typeface="Arial"/>
                <a:cs typeface="Arial"/>
                <a:sym typeface="Arial"/>
              </a:rPr>
              <a:t>競技	</a:t>
            </a:r>
            <a:r>
              <a:rPr lang="en-US" sz="1400" b="0" i="0" u="sng"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rPr>
              <a:t>p. 8</a:t>
            </a:r>
            <a:br>
              <a:rPr lang="en-US" sz="800" b="0" i="0" u="sng"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コース図</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大雨の場合の変更コース図</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	p.10</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スケジュール</a:t>
            </a:r>
            <a:r>
              <a:rPr lang="en-US" sz="1050" b="0" i="0" u="none" strike="noStrike" cap="none" dirty="0">
                <a:solidFill>
                  <a:schemeClr val="dk1"/>
                </a:solidFill>
                <a:latin typeface="Arial"/>
                <a:ea typeface="Arial"/>
                <a:cs typeface="Arial"/>
                <a:sym typeface="Arial"/>
              </a:rPr>
              <a:t>				p.11</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選手受付</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競技説明会</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及びレースパック配布	</a:t>
            </a:r>
            <a:r>
              <a:rPr lang="en-US" sz="1050" b="0" i="0" u="none" strike="noStrike" cap="none" dirty="0">
                <a:solidFill>
                  <a:schemeClr val="dk1"/>
                </a:solidFill>
                <a:latin typeface="Arial"/>
                <a:ea typeface="Arial"/>
                <a:cs typeface="Arial"/>
                <a:sym typeface="Arial"/>
              </a:rPr>
              <a:t>	p.13</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競技規則	</a:t>
            </a:r>
            <a:r>
              <a:rPr lang="en-US" sz="1050" b="0" i="0" u="none" strike="noStrike" cap="none" dirty="0">
                <a:solidFill>
                  <a:schemeClr val="dk1"/>
                </a:solidFill>
                <a:latin typeface="Arial"/>
                <a:ea typeface="Arial"/>
                <a:cs typeface="Arial"/>
                <a:sym typeface="Arial"/>
              </a:rPr>
              <a:t>				p.14</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ホィールステーション</a:t>
            </a:r>
            <a:br>
              <a:rPr lang="ja-JP" altLang="en-US" sz="1050" dirty="0">
                <a:solidFill>
                  <a:schemeClr val="dk1"/>
                </a:solidFill>
              </a:rPr>
            </a:br>
            <a:r>
              <a:rPr lang="ja-JP" altLang="en-US" sz="1050" dirty="0">
                <a:solidFill>
                  <a:schemeClr val="dk1"/>
                </a:solidFill>
              </a:rPr>
              <a:t> ドーピング・コントロール</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ja-JP" altLang="en-US" sz="1400" b="0" i="0" u="sng" strike="noStrike" cap="none" dirty="0">
                <a:solidFill>
                  <a:schemeClr val="dk1"/>
                </a:solidFill>
                <a:latin typeface="Arial"/>
                <a:ea typeface="Arial"/>
                <a:cs typeface="Arial"/>
                <a:sym typeface="Arial"/>
              </a:rPr>
              <a:t>会場</a:t>
            </a:r>
            <a:r>
              <a:rPr lang="en-US" sz="1400" b="0" i="0" u="sng"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rPr>
              <a:t>p.15</a:t>
            </a:r>
            <a:br>
              <a:rPr lang="en-US" sz="80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会場図</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立入り制限</a:t>
            </a:r>
            <a:r>
              <a:rPr lang="en-US" sz="1050" b="0" i="0" u="none" strike="noStrike" cap="none" dirty="0">
                <a:solidFill>
                  <a:schemeClr val="dk1"/>
                </a:solidFill>
                <a:latin typeface="Arial"/>
                <a:ea typeface="Arial"/>
                <a:cs typeface="Arial"/>
                <a:sym typeface="Arial"/>
              </a:rPr>
              <a:t>				p.16</a:t>
            </a:r>
            <a:br>
              <a:rPr lang="en-US" sz="1050" b="0" i="0" u="none" strike="noStrike" cap="none" dirty="0">
                <a:solidFill>
                  <a:schemeClr val="dk1"/>
                </a:solidFill>
                <a:latin typeface="Arial"/>
                <a:ea typeface="Arial"/>
                <a:cs typeface="Arial"/>
                <a:sym typeface="Arial"/>
              </a:rPr>
            </a:br>
            <a:r>
              <a:rPr lang="en-US" sz="800" b="0" i="0" u="none" strike="noStrike" cap="none" dirty="0">
                <a:solidFill>
                  <a:schemeClr val="dk1"/>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ja-JP" altLang="en-US" sz="1400" b="0" i="0" u="sng" strike="noStrike" cap="none" dirty="0">
                <a:solidFill>
                  <a:schemeClr val="dk1"/>
                </a:solidFill>
                <a:latin typeface="Arial"/>
                <a:ea typeface="Arial"/>
                <a:cs typeface="Arial"/>
                <a:sym typeface="Arial"/>
              </a:rPr>
              <a:t>トラベル</a:t>
            </a:r>
            <a:r>
              <a:rPr lang="en-US" altLang="ja-JP" sz="1400" b="0" i="0" u="sng" strike="noStrike" cap="none" dirty="0">
                <a:solidFill>
                  <a:schemeClr val="dk1"/>
                </a:solidFill>
                <a:latin typeface="Arial"/>
                <a:ea typeface="Arial"/>
                <a:cs typeface="Arial"/>
                <a:sym typeface="Arial"/>
              </a:rPr>
              <a:t>(</a:t>
            </a:r>
            <a:r>
              <a:rPr lang="ja-JP" altLang="en-US" sz="1400" b="0" i="0" u="sng" strike="noStrike" cap="none" dirty="0">
                <a:solidFill>
                  <a:schemeClr val="dk1"/>
                </a:solidFill>
                <a:latin typeface="Arial"/>
                <a:ea typeface="Arial"/>
                <a:cs typeface="Arial"/>
                <a:sym typeface="Arial"/>
              </a:rPr>
              <a:t>旅行</a:t>
            </a:r>
            <a:r>
              <a:rPr lang="en-US" altLang="ja-JP" sz="1400" b="0" i="0" u="sng" strike="noStrike" cap="none" dirty="0">
                <a:solidFill>
                  <a:schemeClr val="dk1"/>
                </a:solidFill>
                <a:latin typeface="Arial"/>
                <a:ea typeface="Arial"/>
                <a:cs typeface="Arial"/>
                <a:sym typeface="Arial"/>
              </a:rPr>
              <a:t>)</a:t>
            </a:r>
            <a:r>
              <a:rPr lang="ja-JP" altLang="en-US" sz="1400" b="0" i="0" u="sng" strike="noStrike" cap="none" dirty="0">
                <a:solidFill>
                  <a:schemeClr val="dk1"/>
                </a:solidFill>
                <a:latin typeface="Arial"/>
                <a:ea typeface="Arial"/>
                <a:cs typeface="Arial"/>
                <a:sym typeface="Arial"/>
              </a:rPr>
              <a:t>情報</a:t>
            </a:r>
            <a:r>
              <a:rPr lang="en-US" sz="1400" b="0" i="0" u="sng" strike="noStrike" cap="none" dirty="0">
                <a:solidFill>
                  <a:schemeClr val="dk1"/>
                </a:solidFill>
                <a:latin typeface="Arial"/>
                <a:ea typeface="Arial"/>
                <a:cs typeface="Arial"/>
                <a:sym typeface="Arial"/>
              </a:rPr>
              <a:t>		</a:t>
            </a:r>
            <a:r>
              <a:rPr lang="ja-JP" altLang="en-US" sz="1400" b="0" i="0" u="sng" strike="noStrike" cap="none" dirty="0">
                <a:solidFill>
                  <a:schemeClr val="dk1"/>
                </a:solidFill>
                <a:latin typeface="Arial"/>
                <a:ea typeface="Arial"/>
                <a:cs typeface="Arial"/>
                <a:sym typeface="Arial"/>
              </a:rPr>
              <a:t>	</a:t>
            </a:r>
            <a:r>
              <a:rPr lang="en-US" sz="1400" b="0" i="0" u="sng"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rPr>
              <a:t>p.17</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大会公式本部</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空港からの送迎と宿泊</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ホテルでの自転車トレーニング</a:t>
            </a:r>
            <a:r>
              <a:rPr lang="en-US" sz="1050" b="0" i="0" u="none" strike="noStrike" cap="none" dirty="0">
                <a:solidFill>
                  <a:schemeClr val="dk1"/>
                </a:solidFill>
                <a:latin typeface="Arial"/>
                <a:ea typeface="Arial"/>
                <a:cs typeface="Arial"/>
                <a:sym typeface="Arial"/>
              </a:rPr>
              <a:t>			p.18</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ja-JP" altLang="en-US" sz="1400" b="0" i="0" u="sng" strike="noStrike" cap="none" dirty="0">
                <a:solidFill>
                  <a:schemeClr val="dk1"/>
                </a:solidFill>
                <a:latin typeface="Arial"/>
                <a:ea typeface="Arial"/>
                <a:cs typeface="Arial"/>
                <a:sym typeface="Arial"/>
              </a:rPr>
              <a:t>選手向けサービス	</a:t>
            </a:r>
            <a:r>
              <a:rPr lang="en-US" sz="1400" b="0" i="0" u="sng"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rPr>
              <a:t>p.19</a:t>
            </a:r>
            <a:br>
              <a:rPr lang="en-US" sz="800" b="0" i="0" u="sng"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トレーニング</a:t>
            </a:r>
            <a:r>
              <a:rPr lang="en-US" sz="1050" b="0" i="0" u="none" strike="noStrike" cap="none" dirty="0">
                <a:solidFill>
                  <a:schemeClr val="dk1"/>
                </a:solidFill>
                <a:latin typeface="Arial"/>
                <a:ea typeface="Arial"/>
                <a:cs typeface="Arial"/>
                <a:sym typeface="Arial"/>
              </a:rPr>
              <a:t>	(1) </a:t>
            </a:r>
            <a:r>
              <a:rPr lang="ja-JP" altLang="en-US" sz="1050" b="0" i="0" u="none" strike="noStrike" cap="none" dirty="0">
                <a:solidFill>
                  <a:schemeClr val="dk1"/>
                </a:solidFill>
                <a:latin typeface="Arial"/>
                <a:ea typeface="Arial"/>
                <a:cs typeface="Arial"/>
                <a:sym typeface="Arial"/>
              </a:rPr>
              <a:t>スイムとランニング</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YC&amp;AC</a:t>
            </a:r>
            <a:r>
              <a:rPr lang="ja-JP" altLang="en-US" sz="1050" b="0" i="0" u="none" strike="noStrike" cap="none" dirty="0">
                <a:solidFill>
                  <a:schemeClr val="dk1"/>
                </a:solidFill>
                <a:latin typeface="Arial"/>
                <a:ea typeface="Arial"/>
                <a:cs typeface="Arial"/>
                <a:sym typeface="Arial"/>
              </a:rPr>
              <a:t>までの自転車ルート</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p.20</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YC&amp;AC </a:t>
            </a:r>
            <a:r>
              <a:rPr lang="ja-JP" altLang="en-US" sz="1050" b="0" i="0" u="none" strike="noStrike" cap="none" dirty="0">
                <a:solidFill>
                  <a:schemeClr val="dk1"/>
                </a:solidFill>
                <a:latin typeface="Arial"/>
                <a:ea typeface="Arial"/>
                <a:cs typeface="Arial"/>
                <a:sym typeface="Arial"/>
              </a:rPr>
              <a:t>でのスイムとランニング練習</a:t>
            </a:r>
            <a:r>
              <a:rPr lang="en-US" sz="1050" b="0" i="0" u="none" strike="noStrike" cap="none" dirty="0">
                <a:solidFill>
                  <a:schemeClr val="dk1"/>
                </a:solidFill>
                <a:latin typeface="Arial"/>
                <a:ea typeface="Arial"/>
                <a:cs typeface="Arial"/>
                <a:sym typeface="Arial"/>
              </a:rPr>
              <a:t>	p.21</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スイム練習の予約</a:t>
            </a:r>
            <a:r>
              <a:rPr lang="en-US" sz="1050" b="0" i="0" u="none" strike="noStrike" cap="none" dirty="0">
                <a:solidFill>
                  <a:schemeClr val="dk1"/>
                </a:solidFill>
                <a:latin typeface="Arial"/>
                <a:ea typeface="Arial"/>
                <a:cs typeface="Arial"/>
                <a:sym typeface="Arial"/>
              </a:rPr>
              <a:t>		p.22</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(2)</a:t>
            </a:r>
            <a:r>
              <a:rPr lang="ja-JP" altLang="en-US" sz="1050" b="0" i="0" u="none" strike="noStrike" cap="none" dirty="0">
                <a:solidFill>
                  <a:schemeClr val="dk1"/>
                </a:solidFill>
                <a:latin typeface="Arial"/>
                <a:ea typeface="Arial"/>
                <a:cs typeface="Arial"/>
                <a:sym typeface="Arial"/>
              </a:rPr>
              <a:t> 自転車</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パラ選手のみ</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     </a:t>
            </a:r>
            <a:r>
              <a:rPr lang="ja-JP" altLang="en-US" sz="1050" b="0" i="0" u="none" strike="noStrike" cap="none" dirty="0">
                <a:solidFill>
                  <a:srgbClr val="FF0000"/>
                </a:solidFill>
                <a:latin typeface="Arial"/>
                <a:ea typeface="Arial"/>
                <a:cs typeface="Arial"/>
                <a:sym typeface="Arial"/>
              </a:rPr>
              <a:t>*更新</a:t>
            </a:r>
            <a:r>
              <a:rPr lang="en-US" sz="1050" b="0" i="0" u="none" strike="noStrike" cap="none" dirty="0">
                <a:solidFill>
                  <a:schemeClr val="dk1"/>
                </a:solidFill>
                <a:latin typeface="Arial"/>
                <a:ea typeface="Arial"/>
                <a:cs typeface="Arial"/>
                <a:sym typeface="Arial"/>
              </a:rPr>
              <a:t>	p.23</a:t>
            </a:r>
            <a:br>
              <a:rPr 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コース試泳･試走</a:t>
            </a:r>
            <a:r>
              <a:rPr lang="en-US" sz="1050" b="0" i="0" u="none" strike="noStrike" cap="none" dirty="0">
                <a:solidFill>
                  <a:schemeClr val="dk1"/>
                </a:solidFill>
                <a:latin typeface="Arial"/>
                <a:ea typeface="Arial"/>
                <a:cs typeface="Arial"/>
                <a:sym typeface="Arial"/>
              </a:rPr>
              <a:t>	  (1)</a:t>
            </a:r>
            <a:r>
              <a:rPr lang="ja-JP" altLang="en-US" sz="1050" b="0" i="0" u="none" strike="noStrike" cap="none" dirty="0">
                <a:solidFill>
                  <a:schemeClr val="dk1"/>
                </a:solidFill>
                <a:latin typeface="Arial"/>
                <a:ea typeface="Arial"/>
                <a:cs typeface="Arial"/>
                <a:sym typeface="Arial"/>
              </a:rPr>
              <a:t> スイム試泳</a:t>
            </a:r>
            <a:r>
              <a:rPr lang="en-US" sz="1050" b="0" i="0" u="none" strike="noStrike" cap="none" dirty="0">
                <a:solidFill>
                  <a:schemeClr val="dk1"/>
                </a:solidFill>
                <a:latin typeface="Arial"/>
                <a:ea typeface="Arial"/>
                <a:cs typeface="Arial"/>
                <a:sym typeface="Arial"/>
              </a:rPr>
              <a:t>		p.24</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(2) </a:t>
            </a:r>
            <a:r>
              <a:rPr lang="ja-JP" altLang="en-US" sz="1050" b="0" i="0" u="none" strike="noStrike" cap="none" dirty="0">
                <a:solidFill>
                  <a:schemeClr val="dk1"/>
                </a:solidFill>
                <a:latin typeface="Arial"/>
                <a:ea typeface="Arial"/>
                <a:cs typeface="Arial"/>
                <a:sym typeface="Arial"/>
              </a:rPr>
              <a:t>バイク</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パラ･ラン</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自転車メカニック・サービス</a:t>
            </a:r>
            <a:r>
              <a:rPr lang="en-US" sz="1050" b="0" i="0" u="none" strike="noStrike" cap="none" dirty="0">
                <a:solidFill>
                  <a:schemeClr val="dk1"/>
                </a:solidFill>
                <a:latin typeface="Arial"/>
                <a:ea typeface="Arial"/>
                <a:cs typeface="Arial"/>
                <a:sym typeface="Arial"/>
              </a:rPr>
              <a:t>			p.29</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医療サービス</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228600" indent="-228600">
              <a:buClr>
                <a:schemeClr val="dk1"/>
              </a:buClr>
              <a:buSzPts val="1400"/>
              <a:buFont typeface="Arial"/>
              <a:buAutoNum type="arabicPeriod"/>
            </a:pPr>
            <a:r>
              <a:rPr lang="ja-JP" altLang="en-US" sz="1400" b="0" i="0" u="sng" strike="noStrike" cap="none" dirty="0">
                <a:solidFill>
                  <a:schemeClr val="dk1"/>
                </a:solidFill>
                <a:latin typeface="Arial"/>
                <a:ea typeface="Arial"/>
                <a:cs typeface="Arial"/>
                <a:sym typeface="Arial"/>
              </a:rPr>
              <a:t>キッズ・プログラム</a:t>
            </a:r>
            <a:r>
              <a:rPr lang="en-US" sz="1400" b="0" i="0" u="sng"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rPr>
              <a:t>p.30</a:t>
            </a:r>
            <a:br>
              <a:rPr lang="ja-JP" altLang="en-US" sz="1050" u="sng" dirty="0">
                <a:solidFill>
                  <a:schemeClr val="dk1"/>
                </a:solidFill>
              </a:rPr>
            </a:br>
            <a:r>
              <a:rPr lang="ja-JP" altLang="en-US" sz="1050" b="0" i="0" u="none" strike="noStrike" cap="none" dirty="0">
                <a:solidFill>
                  <a:schemeClr val="dk1"/>
                </a:solidFill>
                <a:latin typeface="Arial"/>
                <a:ea typeface="Arial"/>
                <a:cs typeface="Arial"/>
                <a:sym typeface="Arial"/>
              </a:rPr>
              <a:t> キッズ・プログラムへの対応のお願い</a:t>
            </a:r>
            <a:br>
              <a:rPr lang="ja-JP" altLang="en-US" sz="1050" b="0" i="0" u="none" strike="noStrike" cap="none" dirty="0">
                <a:solidFill>
                  <a:schemeClr val="dk1"/>
                </a:solidFill>
                <a:latin typeface="Arial"/>
                <a:ea typeface="Arial"/>
                <a:cs typeface="Arial"/>
                <a:sym typeface="Arial"/>
              </a:rPr>
            </a:br>
            <a:endParaRPr sz="80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ja-JP" altLang="en-US" sz="1400" b="0" i="0" u="sng" strike="noStrike" cap="none" dirty="0">
                <a:solidFill>
                  <a:schemeClr val="dk1"/>
                </a:solidFill>
                <a:latin typeface="Arial"/>
                <a:ea typeface="Arial"/>
                <a:cs typeface="Arial"/>
                <a:sym typeface="Arial"/>
              </a:rPr>
              <a:t>天候</a:t>
            </a:r>
            <a:r>
              <a:rPr lang="en-US" altLang="ja-JP" sz="1400" b="0" i="0" u="sng" strike="noStrike" cap="none" dirty="0">
                <a:solidFill>
                  <a:schemeClr val="dk1"/>
                </a:solidFill>
                <a:latin typeface="Arial"/>
                <a:ea typeface="Arial"/>
                <a:cs typeface="Arial"/>
                <a:sym typeface="Arial"/>
              </a:rPr>
              <a:t>､</a:t>
            </a:r>
            <a:r>
              <a:rPr lang="ja-JP" altLang="en-US" sz="1400" b="0" i="0" u="sng" strike="noStrike" cap="none" dirty="0">
                <a:solidFill>
                  <a:schemeClr val="dk1"/>
                </a:solidFill>
                <a:latin typeface="Arial"/>
                <a:ea typeface="Arial"/>
                <a:cs typeface="Arial"/>
                <a:sym typeface="Arial"/>
              </a:rPr>
              <a:t>及び 水質</a:t>
            </a:r>
            <a:r>
              <a:rPr lang="en-US" sz="1400" b="0" i="0" u="sng" strike="noStrike" cap="none" dirty="0">
                <a:solidFill>
                  <a:schemeClr val="dk1"/>
                </a:solidFill>
                <a:latin typeface="Arial"/>
                <a:ea typeface="Arial"/>
                <a:cs typeface="Arial"/>
                <a:sym typeface="Arial"/>
              </a:rPr>
              <a:t>	</a:t>
            </a:r>
            <a:r>
              <a:rPr lang="ja-JP" altLang="en-US" sz="1400" b="0" i="0" u="sng" strike="noStrike" cap="none" dirty="0">
                <a:solidFill>
                  <a:schemeClr val="dk1"/>
                </a:solidFill>
                <a:latin typeface="Arial"/>
                <a:ea typeface="Arial"/>
                <a:cs typeface="Arial"/>
                <a:sym typeface="Arial"/>
              </a:rPr>
              <a:t>		</a:t>
            </a:r>
            <a:r>
              <a:rPr lang="en-US" sz="1400" b="0" i="0" u="sng"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rPr>
              <a:t>p.31</a:t>
            </a:r>
            <a:br>
              <a:rPr lang="en-US" sz="80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天候</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水質検査結果</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ja-JP" altLang="en-US" sz="1400" b="0" i="0" u="sng" strike="noStrike" cap="none" dirty="0">
                <a:solidFill>
                  <a:schemeClr val="dk1"/>
                </a:solidFill>
                <a:latin typeface="Arial"/>
                <a:ea typeface="Arial"/>
                <a:cs typeface="Arial"/>
                <a:sym typeface="Arial"/>
              </a:rPr>
              <a:t>日本からの出国	</a:t>
            </a:r>
            <a:r>
              <a:rPr lang="en-US" sz="1400" b="0" i="0" u="sng"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rPr>
              <a:t>p.32</a:t>
            </a:r>
            <a:endParaRPr sz="800" b="0" i="0" u="sng" strike="noStrike" cap="none" dirty="0">
              <a:solidFill>
                <a:schemeClr val="dk1"/>
              </a:solidFill>
              <a:latin typeface="Arial"/>
              <a:ea typeface="Arial"/>
              <a:cs typeface="Arial"/>
              <a:sym typeface="Arial"/>
            </a:endParaRPr>
          </a:p>
        </p:txBody>
      </p:sp>
      <p:sp>
        <p:nvSpPr>
          <p:cNvPr id="64" name="Google Shape;64;p2"/>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	0.  </a:t>
            </a:r>
            <a:r>
              <a:rPr lang="ja-JP" altLang="en-US" sz="2000" b="0" i="0" u="none" strike="noStrike" cap="none" dirty="0">
                <a:solidFill>
                  <a:schemeClr val="lt1"/>
                </a:solidFill>
                <a:latin typeface="Arial"/>
                <a:ea typeface="Arial"/>
                <a:cs typeface="Arial"/>
                <a:sym typeface="Arial"/>
              </a:rPr>
              <a:t>目次</a:t>
            </a:r>
            <a:endParaRPr sz="20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479538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Google Shape;281;p16"/>
          <p:cNvGrpSpPr/>
          <p:nvPr/>
        </p:nvGrpSpPr>
        <p:grpSpPr>
          <a:xfrm>
            <a:off x="240547" y="2106464"/>
            <a:ext cx="6540418" cy="5831497"/>
            <a:chOff x="-4895714" y="1819041"/>
            <a:chExt cx="6540418" cy="5831497"/>
          </a:xfrm>
        </p:grpSpPr>
        <p:pic>
          <p:nvPicPr>
            <p:cNvPr id="282" name="Google Shape;282;p16"/>
            <p:cNvPicPr preferRelativeResize="0"/>
            <p:nvPr/>
          </p:nvPicPr>
          <p:blipFill rotWithShape="1">
            <a:blip r:embed="rId3">
              <a:alphaModFix/>
            </a:blip>
            <a:srcRect/>
            <a:stretch/>
          </p:blipFill>
          <p:spPr>
            <a:xfrm>
              <a:off x="-2700300" y="1819041"/>
              <a:ext cx="4345004" cy="2754393"/>
            </a:xfrm>
            <a:prstGeom prst="rect">
              <a:avLst/>
            </a:prstGeom>
            <a:noFill/>
            <a:ln>
              <a:noFill/>
            </a:ln>
          </p:spPr>
        </p:pic>
        <p:sp>
          <p:nvSpPr>
            <p:cNvPr id="283" name="Google Shape;283;p16"/>
            <p:cNvSpPr/>
            <p:nvPr/>
          </p:nvSpPr>
          <p:spPr>
            <a:xfrm>
              <a:off x="-2315737" y="2683137"/>
              <a:ext cx="3070756" cy="1168752"/>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284" name="Google Shape;284;p16"/>
            <p:cNvCxnSpPr/>
            <p:nvPr/>
          </p:nvCxnSpPr>
          <p:spPr>
            <a:xfrm flipH="1">
              <a:off x="-4895714" y="2755145"/>
              <a:ext cx="2507969" cy="2034313"/>
            </a:xfrm>
            <a:prstGeom prst="straightConnector1">
              <a:avLst/>
            </a:prstGeom>
            <a:solidFill>
              <a:schemeClr val="accent1"/>
            </a:solidFill>
            <a:ln w="9525" cap="flat" cmpd="sng">
              <a:solidFill>
                <a:srgbClr val="FF0000"/>
              </a:solidFill>
              <a:prstDash val="solid"/>
              <a:round/>
              <a:headEnd type="none" w="sm" len="sm"/>
              <a:tailEnd type="none" w="sm" len="sm"/>
            </a:ln>
          </p:spPr>
        </p:cxnSp>
        <p:cxnSp>
          <p:nvCxnSpPr>
            <p:cNvPr id="285" name="Google Shape;285;p16"/>
            <p:cNvCxnSpPr/>
            <p:nvPr/>
          </p:nvCxnSpPr>
          <p:spPr>
            <a:xfrm>
              <a:off x="780607" y="2755145"/>
              <a:ext cx="864097" cy="2034313"/>
            </a:xfrm>
            <a:prstGeom prst="straightConnector1">
              <a:avLst/>
            </a:prstGeom>
            <a:solidFill>
              <a:schemeClr val="accent1"/>
            </a:solidFill>
            <a:ln w="9525" cap="flat" cmpd="sng">
              <a:solidFill>
                <a:srgbClr val="FF0000"/>
              </a:solidFill>
              <a:prstDash val="solid"/>
              <a:round/>
              <a:headEnd type="none" w="sm" len="sm"/>
              <a:tailEnd type="none" w="sm" len="sm"/>
            </a:ln>
          </p:spPr>
        </p:cxnSp>
        <p:pic>
          <p:nvPicPr>
            <p:cNvPr id="286" name="Google Shape;286;p16"/>
            <p:cNvPicPr preferRelativeResize="0"/>
            <p:nvPr/>
          </p:nvPicPr>
          <p:blipFill rotWithShape="1">
            <a:blip r:embed="rId4">
              <a:alphaModFix/>
            </a:blip>
            <a:srcRect/>
            <a:stretch/>
          </p:blipFill>
          <p:spPr>
            <a:xfrm>
              <a:off x="-4895714" y="4787993"/>
              <a:ext cx="6540418" cy="2862545"/>
            </a:xfrm>
            <a:prstGeom prst="rect">
              <a:avLst/>
            </a:prstGeom>
            <a:noFill/>
            <a:ln>
              <a:noFill/>
            </a:ln>
          </p:spPr>
        </p:pic>
      </p:grpSp>
      <p:sp>
        <p:nvSpPr>
          <p:cNvPr id="287" name="Google Shape;287;p16"/>
          <p:cNvSpPr txBox="1"/>
          <p:nvPr/>
        </p:nvSpPr>
        <p:spPr>
          <a:xfrm>
            <a:off x="810456" y="2106464"/>
            <a:ext cx="5868652" cy="7863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Black"/>
                <a:ea typeface="Arial Black"/>
                <a:cs typeface="Arial Black"/>
                <a:sym typeface="Arial Black"/>
              </a:rPr>
              <a:t>Venue Map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The venue is in Yamashita Koen(Park).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Athletes’ Lounge is located </a:t>
            </a:r>
            <a:r>
              <a:rPr lang="en-US" altLang="ja-JP" sz="1050" b="0" i="0" u="none" strike="noStrike" cap="none" dirty="0">
                <a:solidFill>
                  <a:schemeClr val="dk1"/>
                </a:solidFill>
                <a:latin typeface="Arial"/>
                <a:ea typeface="Arial"/>
                <a:cs typeface="Arial"/>
                <a:sym typeface="Arial"/>
              </a:rPr>
              <a:t>near</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the</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middle</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of the park.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LOC office is </a:t>
            </a:r>
            <a:r>
              <a:rPr lang="en-US" altLang="ja-JP" sz="1050" b="0" i="0" u="none" strike="noStrike" cap="none" dirty="0">
                <a:solidFill>
                  <a:schemeClr val="dk1"/>
                </a:solidFill>
                <a:latin typeface="Arial"/>
                <a:ea typeface="Arial"/>
                <a:cs typeface="Arial"/>
                <a:sym typeface="Arial"/>
              </a:rPr>
              <a:t>o</a:t>
            </a:r>
            <a:r>
              <a:rPr lang="en-US" sz="1050" b="0" i="0" u="none" strike="noStrike" cap="none" dirty="0">
                <a:solidFill>
                  <a:schemeClr val="dk1"/>
                </a:solidFill>
                <a:latin typeface="Arial"/>
                <a:ea typeface="Arial"/>
                <a:cs typeface="Arial"/>
                <a:sym typeface="Arial"/>
              </a:rPr>
              <a:t>n the 2</a:t>
            </a:r>
            <a:r>
              <a:rPr lang="en-US" sz="1050" b="0" i="0" u="none" strike="noStrike" cap="none" baseline="30000" dirty="0">
                <a:solidFill>
                  <a:schemeClr val="dk1"/>
                </a:solidFill>
                <a:latin typeface="Arial"/>
                <a:ea typeface="Arial"/>
                <a:cs typeface="Arial"/>
                <a:sym typeface="Arial"/>
              </a:rPr>
              <a:t>nd</a:t>
            </a:r>
            <a:r>
              <a:rPr lang="en-US" sz="1050" b="0" i="0" u="none" strike="noStrike" cap="none" dirty="0">
                <a:solidFill>
                  <a:schemeClr val="dk1"/>
                </a:solidFill>
                <a:latin typeface="Arial"/>
                <a:ea typeface="Arial"/>
                <a:cs typeface="Arial"/>
                <a:sym typeface="Arial"/>
              </a:rPr>
              <a:t> floor of Hotel New Grand.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Some areas </a:t>
            </a:r>
            <a:r>
              <a:rPr lang="en-US" altLang="ja-JP" sz="1050" b="0" i="0" u="none" strike="noStrike" cap="none" dirty="0">
                <a:solidFill>
                  <a:schemeClr val="dk1"/>
                </a:solidFill>
                <a:latin typeface="Arial"/>
                <a:ea typeface="Arial"/>
                <a:cs typeface="Arial"/>
                <a:sym typeface="Arial"/>
              </a:rPr>
              <a:t>such</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as</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Athletes’ area, Transition, FOP</a:t>
            </a:r>
            <a:r>
              <a:rPr lang="en-US" altLang="ja-JP" sz="1050" b="0" i="0" u="none" strike="noStrike" cap="none" dirty="0">
                <a:solidFill>
                  <a:schemeClr val="dk1"/>
                </a:solidFill>
                <a:latin typeface="Arial"/>
                <a:ea typeface="Arial"/>
                <a:cs typeface="Arial"/>
                <a:sym typeface="Arial"/>
              </a:rPr>
              <a:t>…</a:t>
            </a:r>
            <a:r>
              <a:rPr lang="en-US" altLang="ja-JP" sz="1050" b="0" i="0" u="none" strike="noStrike" cap="none" dirty="0" err="1">
                <a:solidFill>
                  <a:schemeClr val="dk1"/>
                </a:solidFill>
                <a:latin typeface="Arial"/>
                <a:ea typeface="Arial"/>
                <a:cs typeface="Arial"/>
                <a:sym typeface="Arial"/>
              </a:rPr>
              <a:t>etc</a:t>
            </a:r>
            <a:r>
              <a:rPr lang="en-US" sz="1050" b="0" i="0" u="none" strike="noStrike" cap="none" dirty="0">
                <a:solidFill>
                  <a:schemeClr val="dk1"/>
                </a:solidFill>
                <a:latin typeface="Arial"/>
                <a:ea typeface="Arial"/>
                <a:cs typeface="Arial"/>
                <a:sym typeface="Arial"/>
              </a:rPr>
              <a:t> are secured by fences </a:t>
            </a:r>
            <a:r>
              <a:rPr lang="en-US" altLang="ja-JP" sz="1050" b="0" i="0" u="none" strike="noStrike" cap="none" dirty="0">
                <a:solidFill>
                  <a:schemeClr val="dk1"/>
                </a:solidFill>
                <a:latin typeface="Arial"/>
                <a:ea typeface="Arial"/>
                <a:cs typeface="Arial"/>
                <a:sym typeface="Arial"/>
              </a:rPr>
              <a:t>with</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Security</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Guards,</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so you </a:t>
            </a:r>
            <a:r>
              <a:rPr lang="en-US" altLang="ja-JP" sz="1050" b="0" i="0" u="none" strike="noStrike" cap="none" dirty="0">
                <a:solidFill>
                  <a:schemeClr val="dk1"/>
                </a:solidFill>
                <a:latin typeface="Arial"/>
                <a:ea typeface="Arial"/>
                <a:cs typeface="Arial"/>
                <a:sym typeface="Arial"/>
              </a:rPr>
              <a:t>may</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be requested to show your accreditation card at any </a:t>
            </a:r>
            <a:r>
              <a:rPr lang="en-US" altLang="ja-JP" sz="1050" b="0" i="0" u="none" strike="noStrike" cap="none" dirty="0">
                <a:solidFill>
                  <a:schemeClr val="dk1"/>
                </a:solidFill>
                <a:latin typeface="Arial"/>
                <a:ea typeface="Arial"/>
                <a:cs typeface="Arial"/>
                <a:sym typeface="Arial"/>
              </a:rPr>
              <a:t>time</a:t>
            </a:r>
            <a:r>
              <a:rPr lang="en-US" sz="1050" b="0" i="0" u="none" strike="noStrike" cap="none" dirty="0">
                <a:solidFill>
                  <a:schemeClr val="dk1"/>
                </a:solidFill>
                <a:latin typeface="Arial"/>
                <a:ea typeface="Arial"/>
                <a:cs typeface="Arial"/>
                <a:sym typeface="Arial"/>
              </a:rPr>
              <a:t>.</a:t>
            </a:r>
            <a:br>
              <a:rPr lang="en-US" sz="1050" b="0" i="0" u="none" strike="noStrike" cap="none" dirty="0">
                <a:solidFill>
                  <a:schemeClr val="dk1"/>
                </a:solidFill>
                <a:latin typeface="Arial"/>
                <a:ea typeface="Arial"/>
                <a:cs typeface="Arial"/>
                <a:sym typeface="Arial"/>
              </a:rPr>
            </a:br>
            <a:endParaRPr sz="800" b="0" i="0" u="none" strike="noStrike" cap="none" dirty="0">
              <a:solidFill>
                <a:schemeClr val="dk1"/>
              </a:solidFill>
              <a:latin typeface="Arial"/>
              <a:ea typeface="Arial"/>
              <a:cs typeface="Arial"/>
              <a:sym typeface="Arial"/>
            </a:endParaRPr>
          </a:p>
        </p:txBody>
      </p:sp>
      <p:sp>
        <p:nvSpPr>
          <p:cNvPr id="288" name="Google Shape;288;p16"/>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3.  VENUE</a:t>
            </a:r>
            <a:endParaRPr sz="2000" b="0" i="0" u="none" strike="noStrike" cap="none">
              <a:solidFill>
                <a:schemeClr val="lt1"/>
              </a:solidFill>
              <a:latin typeface="Arial"/>
              <a:ea typeface="Arial"/>
              <a:cs typeface="Arial"/>
              <a:sym typeface="Arial"/>
            </a:endParaRPr>
          </a:p>
        </p:txBody>
      </p:sp>
      <p:sp>
        <p:nvSpPr>
          <p:cNvPr id="289" name="Google Shape;289;p16"/>
          <p:cNvSpPr/>
          <p:nvPr/>
        </p:nvSpPr>
        <p:spPr>
          <a:xfrm>
            <a:off x="4302844" y="4666711"/>
            <a:ext cx="576064" cy="4406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7841" y="35988"/>
                </a:moveTo>
                <a:lnTo>
                  <a:pt x="276481" y="-82031"/>
                </a:lnTo>
              </a:path>
            </a:pathLst>
          </a:custGeom>
          <a:solidFill>
            <a:srgbClr val="CCFFC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LOC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office</a:t>
            </a:r>
            <a:endParaRPr sz="1200" b="0" i="0" u="none" strike="noStrike" cap="none">
              <a:solidFill>
                <a:schemeClr val="dk1"/>
              </a:solidFill>
              <a:latin typeface="Arial"/>
              <a:ea typeface="Arial"/>
              <a:cs typeface="Arial"/>
              <a:sym typeface="Arial"/>
            </a:endParaRPr>
          </a:p>
        </p:txBody>
      </p:sp>
      <p:sp>
        <p:nvSpPr>
          <p:cNvPr id="290" name="Google Shape;290;p16"/>
          <p:cNvSpPr/>
          <p:nvPr/>
        </p:nvSpPr>
        <p:spPr>
          <a:xfrm>
            <a:off x="4548851" y="6893705"/>
            <a:ext cx="556550" cy="511983"/>
          </a:xfrm>
          <a:prstGeom prst="rect">
            <a:avLst/>
          </a:prstGeom>
          <a:solidFill>
            <a:srgbClr val="92D050">
              <a:alpha val="60000"/>
            </a:srgbClr>
          </a:solidFill>
          <a:ln w="12700"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1" name="Google Shape;291;p16"/>
          <p:cNvSpPr/>
          <p:nvPr/>
        </p:nvSpPr>
        <p:spPr>
          <a:xfrm>
            <a:off x="5598988" y="6388598"/>
            <a:ext cx="144016" cy="144016"/>
          </a:xfrm>
          <a:prstGeom prst="plus">
            <a:avLst>
              <a:gd name="adj" fmla="val 32716"/>
            </a:avLst>
          </a:prstGeom>
          <a:solidFill>
            <a:srgbClr val="FF0000"/>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2" name="Google Shape;292;p16"/>
          <p:cNvSpPr/>
          <p:nvPr/>
        </p:nvSpPr>
        <p:spPr>
          <a:xfrm>
            <a:off x="4662884" y="6943996"/>
            <a:ext cx="144016" cy="144016"/>
          </a:xfrm>
          <a:prstGeom prst="plus">
            <a:avLst>
              <a:gd name="adj" fmla="val 32716"/>
            </a:avLst>
          </a:prstGeom>
          <a:solidFill>
            <a:srgbClr val="FF0000"/>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3" name="Google Shape;293;p16"/>
          <p:cNvSpPr/>
          <p:nvPr/>
        </p:nvSpPr>
        <p:spPr>
          <a:xfrm>
            <a:off x="2188724" y="6537282"/>
            <a:ext cx="2232248" cy="17769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4" name="Google Shape;294;p16"/>
          <p:cNvSpPr/>
          <p:nvPr/>
        </p:nvSpPr>
        <p:spPr>
          <a:xfrm>
            <a:off x="4806899" y="7140190"/>
            <a:ext cx="298501" cy="216283"/>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16"/>
          <p:cNvSpPr/>
          <p:nvPr/>
        </p:nvSpPr>
        <p:spPr>
          <a:xfrm>
            <a:off x="4548851" y="7136394"/>
            <a:ext cx="253145" cy="216283"/>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16"/>
          <p:cNvSpPr/>
          <p:nvPr/>
        </p:nvSpPr>
        <p:spPr>
          <a:xfrm>
            <a:off x="1675236" y="7937961"/>
            <a:ext cx="760725"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164" y="-6745"/>
                </a:moveTo>
                <a:lnTo>
                  <a:pt x="205742" y="-490235"/>
                </a:lnTo>
              </a:path>
            </a:pathLst>
          </a:custGeom>
          <a:solidFill>
            <a:srgbClr val="CCFF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Transition Area</a:t>
            </a:r>
            <a:endParaRPr sz="1000" b="0" i="0" u="none" strike="noStrike" cap="none">
              <a:solidFill>
                <a:schemeClr val="dk1"/>
              </a:solidFill>
              <a:latin typeface="Arial"/>
              <a:ea typeface="Arial"/>
              <a:cs typeface="Arial"/>
              <a:sym typeface="Arial"/>
            </a:endParaRPr>
          </a:p>
        </p:txBody>
      </p:sp>
      <p:sp>
        <p:nvSpPr>
          <p:cNvPr id="297" name="Google Shape;297;p16"/>
          <p:cNvSpPr/>
          <p:nvPr/>
        </p:nvSpPr>
        <p:spPr>
          <a:xfrm>
            <a:off x="2776256" y="7937961"/>
            <a:ext cx="608324" cy="39083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164" y="-6745"/>
                </a:moveTo>
                <a:lnTo>
                  <a:pt x="319798" y="-316831"/>
                </a:lnTo>
              </a:path>
            </a:pathLst>
          </a:custGeom>
          <a:solidFill>
            <a:srgbClr val="CCFF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Finish Gantry</a:t>
            </a:r>
            <a:endParaRPr sz="1000" b="0" i="0" u="none" strike="noStrike" cap="none">
              <a:solidFill>
                <a:schemeClr val="dk1"/>
              </a:solidFill>
              <a:latin typeface="Arial"/>
              <a:ea typeface="Arial"/>
              <a:cs typeface="Arial"/>
              <a:sym typeface="Arial"/>
            </a:endParaRPr>
          </a:p>
        </p:txBody>
      </p:sp>
      <p:sp>
        <p:nvSpPr>
          <p:cNvPr id="298" name="Google Shape;298;p16"/>
          <p:cNvSpPr/>
          <p:nvPr/>
        </p:nvSpPr>
        <p:spPr>
          <a:xfrm>
            <a:off x="3798329" y="7931902"/>
            <a:ext cx="708278"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164" y="-6745"/>
                </a:moveTo>
                <a:lnTo>
                  <a:pt x="152374" y="-207716"/>
                </a:lnTo>
              </a:path>
            </a:pathLst>
          </a:custGeom>
          <a:solidFill>
            <a:srgbClr val="CCFFCC"/>
          </a:solidFill>
          <a:ln w="127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Athletes’ Lounge</a:t>
            </a:r>
            <a:endParaRPr sz="1000" b="0" i="0" u="none" strike="noStrike" cap="none">
              <a:solidFill>
                <a:schemeClr val="dk1"/>
              </a:solidFill>
              <a:latin typeface="Arial"/>
              <a:ea typeface="Arial"/>
              <a:cs typeface="Arial"/>
              <a:sym typeface="Arial"/>
            </a:endParaRPr>
          </a:p>
        </p:txBody>
      </p:sp>
      <p:sp>
        <p:nvSpPr>
          <p:cNvPr id="299" name="Google Shape;299;p16"/>
          <p:cNvSpPr/>
          <p:nvPr/>
        </p:nvSpPr>
        <p:spPr>
          <a:xfrm>
            <a:off x="4548851" y="7931902"/>
            <a:ext cx="763573"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5552" y="-5251"/>
                </a:moveTo>
                <a:lnTo>
                  <a:pt x="64056" y="-212200"/>
                </a:lnTo>
              </a:path>
            </a:pathLst>
          </a:custGeom>
          <a:solidFill>
            <a:srgbClr val="CCFFCC"/>
          </a:solidFill>
          <a:ln w="127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Recovery Area</a:t>
            </a:r>
            <a:endParaRPr sz="1000" b="0" i="0" u="none" strike="noStrike" cap="none">
              <a:solidFill>
                <a:schemeClr val="dk1"/>
              </a:solidFill>
              <a:latin typeface="Arial"/>
              <a:ea typeface="Arial"/>
              <a:cs typeface="Arial"/>
              <a:sym typeface="Arial"/>
            </a:endParaRPr>
          </a:p>
        </p:txBody>
      </p:sp>
      <p:sp>
        <p:nvSpPr>
          <p:cNvPr id="300" name="Google Shape;300;p16"/>
          <p:cNvSpPr/>
          <p:nvPr/>
        </p:nvSpPr>
        <p:spPr>
          <a:xfrm>
            <a:off x="5670996" y="7109729"/>
            <a:ext cx="708278"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435" y="79924"/>
                </a:moveTo>
                <a:lnTo>
                  <a:pt x="-91306" y="35855"/>
                </a:lnTo>
              </a:path>
            </a:pathLst>
          </a:custGeom>
          <a:solidFill>
            <a:srgbClr val="CCFFCC"/>
          </a:solidFill>
          <a:ln w="9525" cap="rnd"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Athletes’ Area</a:t>
            </a:r>
            <a:endParaRPr sz="1000" b="0" i="0" u="none" strike="noStrike" cap="none">
              <a:solidFill>
                <a:schemeClr val="dk1"/>
              </a:solidFill>
              <a:latin typeface="Arial"/>
              <a:ea typeface="Arial"/>
              <a:cs typeface="Arial"/>
              <a:sym typeface="Arial"/>
            </a:endParaRPr>
          </a:p>
        </p:txBody>
      </p:sp>
      <p:sp>
        <p:nvSpPr>
          <p:cNvPr id="301" name="Google Shape;301;p16"/>
          <p:cNvSpPr/>
          <p:nvPr/>
        </p:nvSpPr>
        <p:spPr>
          <a:xfrm>
            <a:off x="5570463" y="8066948"/>
            <a:ext cx="1150889"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5552" y="-5251"/>
                </a:moveTo>
                <a:lnTo>
                  <a:pt x="-77886" y="-164382"/>
                </a:lnTo>
              </a:path>
            </a:pathLst>
          </a:custGeom>
          <a:solidFill>
            <a:srgbClr val="CCFFCC"/>
          </a:solidFill>
          <a:ln w="127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Mechanical Service</a:t>
            </a:r>
            <a:endParaRPr/>
          </a:p>
          <a:p>
            <a:pPr marL="0" marR="0" lvl="0" indent="0" algn="ctr"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On Wed. &amp; Thu.</a:t>
            </a:r>
            <a:endParaRPr sz="800" b="0" i="0" u="none" strike="noStrike" cap="none">
              <a:solidFill>
                <a:schemeClr val="dk1"/>
              </a:solidFill>
              <a:latin typeface="Arial"/>
              <a:ea typeface="Arial"/>
              <a:cs typeface="Arial"/>
              <a:sym typeface="Arial"/>
            </a:endParaRPr>
          </a:p>
        </p:txBody>
      </p:sp>
      <p:sp>
        <p:nvSpPr>
          <p:cNvPr id="302" name="Google Shape;302;p16"/>
          <p:cNvSpPr/>
          <p:nvPr/>
        </p:nvSpPr>
        <p:spPr>
          <a:xfrm>
            <a:off x="5072335" y="5762691"/>
            <a:ext cx="1138722"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0623" y="117281"/>
                </a:moveTo>
                <a:lnTo>
                  <a:pt x="-18744" y="415405"/>
                </a:lnTo>
              </a:path>
            </a:pathLst>
          </a:custGeom>
          <a:solidFill>
            <a:srgbClr val="CCFFCC"/>
          </a:solidFill>
          <a:ln w="127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Mechanical Service</a:t>
            </a:r>
            <a:endParaRPr/>
          </a:p>
          <a:p>
            <a:pPr marL="0" marR="0" lvl="0" indent="0" algn="ctr"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On Fri. &amp; Sat.</a:t>
            </a:r>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Google Shape;281;p16"/>
          <p:cNvGrpSpPr/>
          <p:nvPr/>
        </p:nvGrpSpPr>
        <p:grpSpPr>
          <a:xfrm>
            <a:off x="240547" y="2106464"/>
            <a:ext cx="6540418" cy="5831497"/>
            <a:chOff x="-4895714" y="1819041"/>
            <a:chExt cx="6540418" cy="5831497"/>
          </a:xfrm>
        </p:grpSpPr>
        <p:pic>
          <p:nvPicPr>
            <p:cNvPr id="282" name="Google Shape;282;p16"/>
            <p:cNvPicPr preferRelativeResize="0"/>
            <p:nvPr/>
          </p:nvPicPr>
          <p:blipFill rotWithShape="1">
            <a:blip r:embed="rId3">
              <a:alphaModFix/>
            </a:blip>
            <a:srcRect/>
            <a:stretch/>
          </p:blipFill>
          <p:spPr>
            <a:xfrm>
              <a:off x="-2700300" y="1819041"/>
              <a:ext cx="4345004" cy="2754393"/>
            </a:xfrm>
            <a:prstGeom prst="rect">
              <a:avLst/>
            </a:prstGeom>
            <a:noFill/>
            <a:ln>
              <a:noFill/>
            </a:ln>
          </p:spPr>
        </p:pic>
        <p:sp>
          <p:nvSpPr>
            <p:cNvPr id="283" name="Google Shape;283;p16"/>
            <p:cNvSpPr/>
            <p:nvPr/>
          </p:nvSpPr>
          <p:spPr>
            <a:xfrm>
              <a:off x="-2315737" y="2683137"/>
              <a:ext cx="3070756" cy="1168752"/>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284" name="Google Shape;284;p16"/>
            <p:cNvCxnSpPr/>
            <p:nvPr/>
          </p:nvCxnSpPr>
          <p:spPr>
            <a:xfrm flipH="1">
              <a:off x="-4895714" y="2755145"/>
              <a:ext cx="2507969" cy="2034313"/>
            </a:xfrm>
            <a:prstGeom prst="straightConnector1">
              <a:avLst/>
            </a:prstGeom>
            <a:solidFill>
              <a:schemeClr val="accent1"/>
            </a:solidFill>
            <a:ln w="9525" cap="flat" cmpd="sng">
              <a:solidFill>
                <a:srgbClr val="FF0000"/>
              </a:solidFill>
              <a:prstDash val="solid"/>
              <a:round/>
              <a:headEnd type="none" w="sm" len="sm"/>
              <a:tailEnd type="none" w="sm" len="sm"/>
            </a:ln>
          </p:spPr>
        </p:cxnSp>
        <p:cxnSp>
          <p:nvCxnSpPr>
            <p:cNvPr id="285" name="Google Shape;285;p16"/>
            <p:cNvCxnSpPr/>
            <p:nvPr/>
          </p:nvCxnSpPr>
          <p:spPr>
            <a:xfrm>
              <a:off x="780607" y="2755145"/>
              <a:ext cx="864097" cy="2034313"/>
            </a:xfrm>
            <a:prstGeom prst="straightConnector1">
              <a:avLst/>
            </a:prstGeom>
            <a:solidFill>
              <a:schemeClr val="accent1"/>
            </a:solidFill>
            <a:ln w="9525" cap="flat" cmpd="sng">
              <a:solidFill>
                <a:srgbClr val="FF0000"/>
              </a:solidFill>
              <a:prstDash val="solid"/>
              <a:round/>
              <a:headEnd type="none" w="sm" len="sm"/>
              <a:tailEnd type="none" w="sm" len="sm"/>
            </a:ln>
          </p:spPr>
        </p:cxnSp>
        <p:pic>
          <p:nvPicPr>
            <p:cNvPr id="286" name="Google Shape;286;p16"/>
            <p:cNvPicPr preferRelativeResize="0"/>
            <p:nvPr/>
          </p:nvPicPr>
          <p:blipFill rotWithShape="1">
            <a:blip r:embed="rId4">
              <a:alphaModFix/>
            </a:blip>
            <a:srcRect/>
            <a:stretch/>
          </p:blipFill>
          <p:spPr>
            <a:xfrm>
              <a:off x="-4895714" y="4787993"/>
              <a:ext cx="6540418" cy="2862545"/>
            </a:xfrm>
            <a:prstGeom prst="rect">
              <a:avLst/>
            </a:prstGeom>
            <a:noFill/>
            <a:ln>
              <a:noFill/>
            </a:ln>
          </p:spPr>
        </p:pic>
      </p:grpSp>
      <p:sp>
        <p:nvSpPr>
          <p:cNvPr id="287" name="Google Shape;287;p16"/>
          <p:cNvSpPr txBox="1"/>
          <p:nvPr/>
        </p:nvSpPr>
        <p:spPr>
          <a:xfrm>
            <a:off x="810456" y="2106464"/>
            <a:ext cx="5868652" cy="7863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会場図</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会場は山下公園内</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アスリートラウンジは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公園のほぼ中央にある</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en-US" altLang="ja-JP" sz="1050" dirty="0">
                <a:solidFill>
                  <a:schemeClr val="dk1"/>
                </a:solidFill>
                <a:latin typeface="+mn-ea"/>
                <a:ea typeface="+mn-ea"/>
                <a:cs typeface="Arial"/>
                <a:sym typeface="Arial"/>
              </a:rPr>
              <a:t>LOC</a:t>
            </a:r>
            <a:r>
              <a:rPr lang="ja-JP" altLang="en-US" sz="1050" dirty="0">
                <a:solidFill>
                  <a:schemeClr val="dk1"/>
                </a:solidFill>
                <a:latin typeface="+mn-ea"/>
                <a:ea typeface="+mn-ea"/>
                <a:cs typeface="Arial"/>
                <a:sym typeface="Arial"/>
              </a:rPr>
              <a:t>事務所は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ホテル・ニューグランドの</a:t>
            </a: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階</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アスリートエリア</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トランジション</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競技コース</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などのエリアは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ガードマンが警備しており</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いつでも</a:t>
            </a:r>
            <a:r>
              <a:rPr lang="en-US" altLang="ja-JP" sz="1050" dirty="0">
                <a:solidFill>
                  <a:schemeClr val="dk1"/>
                </a:solidFill>
                <a:latin typeface="+mn-ea"/>
                <a:ea typeface="+mn-ea"/>
                <a:cs typeface="Arial"/>
                <a:sym typeface="Arial"/>
              </a:rPr>
              <a:t>ID</a:t>
            </a:r>
            <a:r>
              <a:rPr lang="ja-JP" altLang="en-US" sz="1050" dirty="0">
                <a:solidFill>
                  <a:schemeClr val="dk1"/>
                </a:solidFill>
                <a:latin typeface="+mn-ea"/>
                <a:ea typeface="+mn-ea"/>
                <a:cs typeface="Arial"/>
                <a:sym typeface="Arial"/>
              </a:rPr>
              <a:t>カードの提示が求められることがある</a:t>
            </a:r>
            <a:r>
              <a:rPr lang="en-US" altLang="ja-JP" sz="1050" dirty="0">
                <a:solidFill>
                  <a:schemeClr val="dk1"/>
                </a:solidFill>
                <a:latin typeface="+mn-ea"/>
                <a:ea typeface="+mn-ea"/>
                <a:cs typeface="Arial"/>
                <a:sym typeface="Arial"/>
              </a:rPr>
              <a:t>｡</a:t>
            </a:r>
            <a:endParaRPr lang="ja-JP" altLang="en-US" sz="800" dirty="0">
              <a:solidFill>
                <a:schemeClr val="dk1"/>
              </a:solidFill>
              <a:latin typeface="+mn-ea"/>
              <a:ea typeface="+mn-ea"/>
              <a:cs typeface="Arial"/>
              <a:sym typeface="Arial"/>
            </a:endParaRPr>
          </a:p>
        </p:txBody>
      </p:sp>
      <p:sp>
        <p:nvSpPr>
          <p:cNvPr id="288" name="Google Shape;288;p16"/>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	3.  </a:t>
            </a:r>
            <a:r>
              <a:rPr lang="ja-JP" alt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会場</a:t>
            </a:r>
            <a:endParaRPr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endParaRPr>
          </a:p>
        </p:txBody>
      </p:sp>
      <p:sp>
        <p:nvSpPr>
          <p:cNvPr id="290" name="Google Shape;290;p16"/>
          <p:cNvSpPr/>
          <p:nvPr/>
        </p:nvSpPr>
        <p:spPr>
          <a:xfrm>
            <a:off x="4548851" y="6893705"/>
            <a:ext cx="556550" cy="511983"/>
          </a:xfrm>
          <a:prstGeom prst="rect">
            <a:avLst/>
          </a:prstGeom>
          <a:solidFill>
            <a:srgbClr val="92D050">
              <a:alpha val="60000"/>
            </a:srgbClr>
          </a:solidFill>
          <a:ln w="12700"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1" name="Google Shape;291;p16"/>
          <p:cNvSpPr/>
          <p:nvPr/>
        </p:nvSpPr>
        <p:spPr>
          <a:xfrm>
            <a:off x="5598988" y="6388598"/>
            <a:ext cx="144016" cy="144016"/>
          </a:xfrm>
          <a:prstGeom prst="plus">
            <a:avLst>
              <a:gd name="adj" fmla="val 32716"/>
            </a:avLst>
          </a:prstGeom>
          <a:solidFill>
            <a:srgbClr val="FF0000"/>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2" name="Google Shape;292;p16"/>
          <p:cNvSpPr/>
          <p:nvPr/>
        </p:nvSpPr>
        <p:spPr>
          <a:xfrm>
            <a:off x="4662884" y="6943996"/>
            <a:ext cx="144016" cy="144016"/>
          </a:xfrm>
          <a:prstGeom prst="plus">
            <a:avLst>
              <a:gd name="adj" fmla="val 32716"/>
            </a:avLst>
          </a:prstGeom>
          <a:solidFill>
            <a:srgbClr val="FF0000"/>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3" name="Google Shape;293;p16"/>
          <p:cNvSpPr/>
          <p:nvPr/>
        </p:nvSpPr>
        <p:spPr>
          <a:xfrm>
            <a:off x="2188724" y="6537282"/>
            <a:ext cx="2232248" cy="17769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4" name="Google Shape;294;p16"/>
          <p:cNvSpPr/>
          <p:nvPr/>
        </p:nvSpPr>
        <p:spPr>
          <a:xfrm>
            <a:off x="4806899" y="7140190"/>
            <a:ext cx="298501" cy="216283"/>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16"/>
          <p:cNvSpPr/>
          <p:nvPr/>
        </p:nvSpPr>
        <p:spPr>
          <a:xfrm>
            <a:off x="4548851" y="7136394"/>
            <a:ext cx="253145" cy="216283"/>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16"/>
          <p:cNvSpPr/>
          <p:nvPr/>
        </p:nvSpPr>
        <p:spPr>
          <a:xfrm>
            <a:off x="1675236" y="7937961"/>
            <a:ext cx="760725"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164" y="-6745"/>
                </a:moveTo>
                <a:lnTo>
                  <a:pt x="205742" y="-490235"/>
                </a:lnTo>
              </a:path>
            </a:pathLst>
          </a:custGeom>
          <a:solidFill>
            <a:srgbClr val="CCFF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ﾄﾗﾝｼﾞｼｮﾝ</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ｴﾘｱ</a:t>
            </a:r>
            <a:endParaRPr sz="1000" b="0" i="0" u="none" strike="noStrike" cap="none" dirty="0">
              <a:solidFill>
                <a:schemeClr val="dk1"/>
              </a:solidFill>
              <a:latin typeface="Arial"/>
              <a:ea typeface="Arial"/>
              <a:cs typeface="Arial"/>
              <a:sym typeface="Arial"/>
            </a:endParaRPr>
          </a:p>
        </p:txBody>
      </p:sp>
      <p:sp>
        <p:nvSpPr>
          <p:cNvPr id="297" name="Google Shape;297;p16"/>
          <p:cNvSpPr/>
          <p:nvPr/>
        </p:nvSpPr>
        <p:spPr>
          <a:xfrm>
            <a:off x="2776256" y="7937961"/>
            <a:ext cx="608324" cy="39083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164" y="-6745"/>
                </a:moveTo>
                <a:lnTo>
                  <a:pt x="319798" y="-316831"/>
                </a:lnTo>
              </a:path>
            </a:pathLst>
          </a:custGeom>
          <a:solidFill>
            <a:srgbClr val="CCFFCC"/>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ﾌｨﾆｯｼｭ</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ｶﾞﾝﾄﾘｰ</a:t>
            </a:r>
            <a:endParaRPr sz="1000" b="0" i="0" u="none" strike="noStrike" cap="none" dirty="0">
              <a:solidFill>
                <a:schemeClr val="dk1"/>
              </a:solidFill>
              <a:latin typeface="Arial"/>
              <a:ea typeface="Arial"/>
              <a:cs typeface="Arial"/>
              <a:sym typeface="Arial"/>
            </a:endParaRPr>
          </a:p>
        </p:txBody>
      </p:sp>
      <p:sp>
        <p:nvSpPr>
          <p:cNvPr id="298" name="Google Shape;298;p16"/>
          <p:cNvSpPr/>
          <p:nvPr/>
        </p:nvSpPr>
        <p:spPr>
          <a:xfrm>
            <a:off x="3798329" y="7931902"/>
            <a:ext cx="708278"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2164" y="-6745"/>
                </a:moveTo>
                <a:lnTo>
                  <a:pt x="152374" y="-207716"/>
                </a:lnTo>
              </a:path>
            </a:pathLst>
          </a:custGeom>
          <a:solidFill>
            <a:srgbClr val="CCFFCC"/>
          </a:solidFill>
          <a:ln w="127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ｱｽﾘｰﾄ</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ﾗｳﾝｼﾞ</a:t>
            </a:r>
            <a:endParaRPr sz="1000" b="0" i="0" u="none" strike="noStrike" cap="none" dirty="0">
              <a:solidFill>
                <a:schemeClr val="dk1"/>
              </a:solidFill>
              <a:latin typeface="Arial"/>
              <a:ea typeface="Arial"/>
              <a:cs typeface="Arial"/>
              <a:sym typeface="Arial"/>
            </a:endParaRPr>
          </a:p>
        </p:txBody>
      </p:sp>
      <p:sp>
        <p:nvSpPr>
          <p:cNvPr id="299" name="Google Shape;299;p16"/>
          <p:cNvSpPr/>
          <p:nvPr/>
        </p:nvSpPr>
        <p:spPr>
          <a:xfrm>
            <a:off x="4548851" y="7931902"/>
            <a:ext cx="763573"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5552" y="-5251"/>
                </a:moveTo>
                <a:lnTo>
                  <a:pt x="64056" y="-212200"/>
                </a:lnTo>
              </a:path>
            </a:pathLst>
          </a:custGeom>
          <a:solidFill>
            <a:srgbClr val="CCFFCC"/>
          </a:solidFill>
          <a:ln w="127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ﾘｶﾊﾞﾘｰ</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ｴﾘｱ</a:t>
            </a:r>
            <a:endParaRPr sz="1000" b="0" i="0" u="none" strike="noStrike" cap="none" dirty="0">
              <a:solidFill>
                <a:schemeClr val="dk1"/>
              </a:solidFill>
              <a:latin typeface="Arial"/>
              <a:ea typeface="Arial"/>
              <a:cs typeface="Arial"/>
              <a:sym typeface="Arial"/>
            </a:endParaRPr>
          </a:p>
        </p:txBody>
      </p:sp>
      <p:sp>
        <p:nvSpPr>
          <p:cNvPr id="300" name="Google Shape;300;p16"/>
          <p:cNvSpPr/>
          <p:nvPr/>
        </p:nvSpPr>
        <p:spPr>
          <a:xfrm>
            <a:off x="5670996" y="7109729"/>
            <a:ext cx="708278"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435" y="79924"/>
                </a:moveTo>
                <a:lnTo>
                  <a:pt x="-91306" y="35855"/>
                </a:lnTo>
              </a:path>
            </a:pathLst>
          </a:custGeom>
          <a:solidFill>
            <a:srgbClr val="CCFFCC"/>
          </a:solidFill>
          <a:ln w="9525" cap="rnd"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選手</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ｴﾘｱ</a:t>
            </a:r>
            <a:endParaRPr sz="1000" b="0" i="0" u="none" strike="noStrike" cap="none" dirty="0">
              <a:solidFill>
                <a:schemeClr val="dk1"/>
              </a:solidFill>
              <a:latin typeface="Arial"/>
              <a:ea typeface="Arial"/>
              <a:cs typeface="Arial"/>
              <a:sym typeface="Arial"/>
            </a:endParaRPr>
          </a:p>
        </p:txBody>
      </p:sp>
      <p:sp>
        <p:nvSpPr>
          <p:cNvPr id="301" name="Google Shape;301;p16"/>
          <p:cNvSpPr/>
          <p:nvPr/>
        </p:nvSpPr>
        <p:spPr>
          <a:xfrm>
            <a:off x="5570463" y="8066948"/>
            <a:ext cx="1150889"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5552" y="-5251"/>
                </a:moveTo>
                <a:lnTo>
                  <a:pt x="-77886" y="-164382"/>
                </a:lnTo>
              </a:path>
            </a:pathLst>
          </a:custGeom>
          <a:solidFill>
            <a:srgbClr val="CCFFCC"/>
          </a:solidFill>
          <a:ln w="127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900" b="0" i="0" u="none" strike="noStrike" cap="none" dirty="0">
                <a:solidFill>
                  <a:schemeClr val="dk1"/>
                </a:solidFill>
                <a:latin typeface="Arial"/>
                <a:ea typeface="Arial"/>
                <a:cs typeface="Arial"/>
                <a:sym typeface="Arial"/>
              </a:rPr>
              <a:t>ﾒｶﾆｯｸ･ｻｰﾋﾞｽ</a:t>
            </a:r>
          </a:p>
          <a:p>
            <a:pPr marL="0" marR="0" lvl="0" indent="0" algn="ctr" rtl="0">
              <a:lnSpc>
                <a:spcPct val="100000"/>
              </a:lnSpc>
              <a:spcBef>
                <a:spcPts val="0"/>
              </a:spcBef>
              <a:spcAft>
                <a:spcPts val="0"/>
              </a:spcAft>
              <a:buNone/>
            </a:pPr>
            <a:r>
              <a:rPr lang="en-US" altLang="ja-JP" sz="800" b="0" i="0" u="none" strike="noStrike" cap="none" dirty="0">
                <a:solidFill>
                  <a:schemeClr val="dk1"/>
                </a:solidFill>
                <a:latin typeface="Arial"/>
                <a:ea typeface="Arial"/>
                <a:cs typeface="Arial"/>
                <a:sym typeface="Arial"/>
              </a:rPr>
              <a:t>(</a:t>
            </a:r>
            <a:r>
              <a:rPr lang="ja-JP" altLang="en-US" sz="800" b="0" i="0" u="none" strike="noStrike" cap="none" dirty="0">
                <a:solidFill>
                  <a:schemeClr val="dk1"/>
                </a:solidFill>
                <a:latin typeface="Arial"/>
                <a:ea typeface="Arial"/>
                <a:cs typeface="Arial"/>
                <a:sym typeface="Arial"/>
              </a:rPr>
              <a:t>水曜日</a:t>
            </a:r>
            <a:r>
              <a:rPr lang="en-US" altLang="ja-JP" sz="800" b="0" i="0" u="none" strike="noStrike" cap="none" dirty="0">
                <a:solidFill>
                  <a:schemeClr val="dk1"/>
                </a:solidFill>
                <a:latin typeface="Arial"/>
                <a:ea typeface="Arial"/>
                <a:cs typeface="Arial"/>
                <a:sym typeface="Arial"/>
              </a:rPr>
              <a:t>､</a:t>
            </a:r>
            <a:r>
              <a:rPr lang="ja-JP" altLang="en-US" sz="800" b="0" i="0" u="none" strike="noStrike" cap="none" dirty="0">
                <a:solidFill>
                  <a:schemeClr val="dk1"/>
                </a:solidFill>
                <a:latin typeface="Arial"/>
                <a:ea typeface="Arial"/>
                <a:cs typeface="Arial"/>
                <a:sym typeface="Arial"/>
              </a:rPr>
              <a:t>木曜日</a:t>
            </a:r>
            <a:r>
              <a:rPr lang="en-US" altLang="ja-JP"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p:txBody>
      </p:sp>
      <p:sp>
        <p:nvSpPr>
          <p:cNvPr id="302" name="Google Shape;302;p16"/>
          <p:cNvSpPr/>
          <p:nvPr/>
        </p:nvSpPr>
        <p:spPr>
          <a:xfrm>
            <a:off x="5072335" y="5762691"/>
            <a:ext cx="1138722" cy="38245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0623" y="117281"/>
                </a:moveTo>
                <a:lnTo>
                  <a:pt x="-18744" y="415405"/>
                </a:lnTo>
              </a:path>
            </a:pathLst>
          </a:custGeom>
          <a:solidFill>
            <a:srgbClr val="CCFFCC"/>
          </a:solidFill>
          <a:ln w="127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900" b="0" i="0" u="none" strike="noStrike" cap="none" dirty="0">
                <a:solidFill>
                  <a:schemeClr val="dk1"/>
                </a:solidFill>
                <a:latin typeface="Arial"/>
                <a:ea typeface="Arial"/>
                <a:cs typeface="Arial"/>
                <a:sym typeface="Arial"/>
              </a:rPr>
              <a:t>ﾒｶﾆｯｸ･ｻｰﾋﾞｽ</a:t>
            </a:r>
          </a:p>
          <a:p>
            <a:pPr marL="0" marR="0" lvl="0" indent="0" algn="ctr" rtl="0">
              <a:lnSpc>
                <a:spcPct val="100000"/>
              </a:lnSpc>
              <a:spcBef>
                <a:spcPts val="0"/>
              </a:spcBef>
              <a:spcAft>
                <a:spcPts val="0"/>
              </a:spcAft>
              <a:buNone/>
            </a:pPr>
            <a:r>
              <a:rPr lang="en-US" altLang="ja-JP" sz="800" b="0" i="0" u="none" strike="noStrike" cap="none" dirty="0">
                <a:solidFill>
                  <a:schemeClr val="dk1"/>
                </a:solidFill>
                <a:latin typeface="Arial"/>
                <a:ea typeface="Arial"/>
                <a:cs typeface="Arial"/>
                <a:sym typeface="Arial"/>
              </a:rPr>
              <a:t>(</a:t>
            </a:r>
            <a:r>
              <a:rPr lang="ja-JP" altLang="en-US" sz="800" b="0" i="0" u="none" strike="noStrike" cap="none" dirty="0">
                <a:solidFill>
                  <a:schemeClr val="dk1"/>
                </a:solidFill>
                <a:latin typeface="Arial"/>
                <a:ea typeface="Arial"/>
                <a:cs typeface="Arial"/>
                <a:sym typeface="Arial"/>
              </a:rPr>
              <a:t>金曜日</a:t>
            </a:r>
            <a:r>
              <a:rPr lang="en-US" altLang="ja-JP" sz="800" b="0" i="0" u="none" strike="noStrike" cap="none" dirty="0">
                <a:solidFill>
                  <a:schemeClr val="dk1"/>
                </a:solidFill>
                <a:latin typeface="Arial"/>
                <a:ea typeface="Arial"/>
                <a:cs typeface="Arial"/>
                <a:sym typeface="Arial"/>
              </a:rPr>
              <a:t>､</a:t>
            </a:r>
            <a:r>
              <a:rPr lang="ja-JP" altLang="en-US" sz="800" b="0" i="0" u="none" strike="noStrike" cap="none" dirty="0">
                <a:solidFill>
                  <a:schemeClr val="dk1"/>
                </a:solidFill>
                <a:latin typeface="Arial"/>
                <a:ea typeface="Arial"/>
                <a:cs typeface="Arial"/>
                <a:sym typeface="Arial"/>
              </a:rPr>
              <a:t>土曜日</a:t>
            </a:r>
            <a:r>
              <a:rPr lang="en-US" altLang="ja-JP" sz="800" b="0" i="0" u="none" strike="noStrike" cap="none" dirty="0">
                <a:solidFill>
                  <a:schemeClr val="dk1"/>
                </a:solidFill>
                <a:latin typeface="Arial"/>
                <a:ea typeface="Arial"/>
                <a:cs typeface="Arial"/>
                <a:sym typeface="Arial"/>
              </a:rPr>
              <a:t>)</a:t>
            </a:r>
            <a:endParaRPr lang="ja-JP" altLang="en-US" sz="800" b="0" i="0" u="none" strike="noStrike" cap="none" dirty="0">
              <a:solidFill>
                <a:schemeClr val="dk1"/>
              </a:solidFill>
              <a:latin typeface="Arial"/>
              <a:ea typeface="Arial"/>
              <a:cs typeface="Arial"/>
              <a:sym typeface="Arial"/>
            </a:endParaRPr>
          </a:p>
        </p:txBody>
      </p:sp>
      <p:sp>
        <p:nvSpPr>
          <p:cNvPr id="2" name="Google Shape;246;p16">
            <a:extLst>
              <a:ext uri="{FF2B5EF4-FFF2-40B4-BE49-F238E27FC236}">
                <a16:creationId xmlns:a16="http://schemas.microsoft.com/office/drawing/2014/main" id="{F0EF8D80-3EB9-D6F3-C493-1768E65CC3DC}"/>
              </a:ext>
            </a:extLst>
          </p:cNvPr>
          <p:cNvSpPr/>
          <p:nvPr/>
        </p:nvSpPr>
        <p:spPr>
          <a:xfrm>
            <a:off x="4136514" y="4718253"/>
            <a:ext cx="648070" cy="4406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7841" y="35988"/>
                </a:moveTo>
                <a:lnTo>
                  <a:pt x="276481" y="-82031"/>
                </a:lnTo>
              </a:path>
            </a:pathLst>
          </a:custGeom>
          <a:solidFill>
            <a:srgbClr val="CCFFC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Arial"/>
                <a:ea typeface="Arial"/>
                <a:cs typeface="Arial"/>
                <a:sym typeface="Arial"/>
              </a:rPr>
              <a:t>LOC</a:t>
            </a:r>
            <a:endParaRPr dirty="0"/>
          </a:p>
          <a:p>
            <a:pPr marL="0" marR="0" lvl="0" indent="0" algn="ctr" rtl="0">
              <a:lnSpc>
                <a:spcPct val="100000"/>
              </a:lnSpc>
              <a:spcBef>
                <a:spcPts val="0"/>
              </a:spcBef>
              <a:spcAft>
                <a:spcPts val="0"/>
              </a:spcAft>
              <a:buClr>
                <a:schemeClr val="dk1"/>
              </a:buClr>
              <a:buSzPts val="1200"/>
              <a:buFont typeface="Arial"/>
              <a:buNone/>
            </a:pPr>
            <a:r>
              <a:rPr lang="ja-JP" altLang="en-US" sz="1200" b="0" i="0" u="none" strike="noStrike" cap="none" dirty="0">
                <a:solidFill>
                  <a:schemeClr val="dk1"/>
                </a:solidFill>
                <a:latin typeface="Arial"/>
                <a:ea typeface="Arial"/>
                <a:cs typeface="Arial"/>
                <a:sym typeface="Arial"/>
              </a:rPr>
              <a:t>事務所</a:t>
            </a: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951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7"/>
          <p:cNvPicPr preferRelativeResize="0"/>
          <p:nvPr/>
        </p:nvPicPr>
        <p:blipFill rotWithShape="1">
          <a:blip r:embed="rId3">
            <a:alphaModFix/>
          </a:blip>
          <a:srcRect/>
          <a:stretch/>
        </p:blipFill>
        <p:spPr>
          <a:xfrm>
            <a:off x="205358" y="3787687"/>
            <a:ext cx="6610796" cy="2854092"/>
          </a:xfrm>
          <a:prstGeom prst="rect">
            <a:avLst/>
          </a:prstGeom>
          <a:noFill/>
          <a:ln>
            <a:noFill/>
          </a:ln>
        </p:spPr>
      </p:pic>
      <p:sp>
        <p:nvSpPr>
          <p:cNvPr id="309" name="Google Shape;309;p17"/>
          <p:cNvSpPr txBox="1"/>
          <p:nvPr/>
        </p:nvSpPr>
        <p:spPr>
          <a:xfrm>
            <a:off x="810456" y="1458392"/>
            <a:ext cx="6079294" cy="1923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Accreditations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The LOC will provide all athletes, coaches, technical officials, journalists etc. with an official accreditation card according to the World Triathlon Event Operational and Technical Requirements.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Accreditation cards for athletes and coaches will need to be collected  in person</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at Elite athletes’ registration on Thursday, or</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at Elite Para athletes’ registration on Friday, or</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in  front of athletes’ lounge before Elite Para Swim Course Familiarization on Friday.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Only accredited people will be allowed to access certain venue areas. All accredited persons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Are requested to always carry their accreditation cards with them and to show them upon request.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310" name="Google Shape;310;p17"/>
          <p:cNvSpPr/>
          <p:nvPr/>
        </p:nvSpPr>
        <p:spPr>
          <a:xfrm>
            <a:off x="2662992" y="4798595"/>
            <a:ext cx="1080120" cy="21544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4654" y="115680"/>
                </a:moveTo>
                <a:lnTo>
                  <a:pt x="21853" y="337435"/>
                </a:lnTo>
              </a:path>
            </a:pathLst>
          </a:custGeom>
          <a:solidFill>
            <a:srgbClr val="FFCC9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0000"/>
                </a:solidFill>
                <a:latin typeface="Arial Black"/>
                <a:ea typeface="Arial Black"/>
                <a:cs typeface="Arial Black"/>
                <a:sym typeface="Arial Black"/>
              </a:rPr>
              <a:t>Restricted Area</a:t>
            </a:r>
            <a:endParaRPr sz="800" b="0" i="0" u="none" strike="noStrike" cap="none">
              <a:solidFill>
                <a:srgbClr val="FF0000"/>
              </a:solidFill>
              <a:latin typeface="Arial Black"/>
              <a:ea typeface="Arial Black"/>
              <a:cs typeface="Arial Black"/>
              <a:sym typeface="Arial Black"/>
            </a:endParaRPr>
          </a:p>
        </p:txBody>
      </p:sp>
      <p:sp>
        <p:nvSpPr>
          <p:cNvPr id="311" name="Google Shape;311;p17"/>
          <p:cNvSpPr/>
          <p:nvPr/>
        </p:nvSpPr>
        <p:spPr>
          <a:xfrm>
            <a:off x="4329537" y="7267785"/>
            <a:ext cx="693314"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92538" y="-554485"/>
                </a:lnTo>
              </a:path>
            </a:pathLst>
          </a:custGeom>
          <a:solidFill>
            <a:srgbClr val="FF9999"/>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Athletes’ Area</a:t>
            </a:r>
            <a:endParaRPr sz="1000" b="0" i="0" u="none" strike="noStrike" cap="none">
              <a:solidFill>
                <a:schemeClr val="dk1"/>
              </a:solidFill>
              <a:latin typeface="Arial"/>
              <a:ea typeface="Arial"/>
              <a:cs typeface="Arial"/>
              <a:sym typeface="Arial"/>
            </a:endParaRPr>
          </a:p>
        </p:txBody>
      </p:sp>
      <p:sp>
        <p:nvSpPr>
          <p:cNvPr id="312" name="Google Shape;312;p17"/>
          <p:cNvSpPr/>
          <p:nvPr/>
        </p:nvSpPr>
        <p:spPr>
          <a:xfrm>
            <a:off x="5491587" y="6887362"/>
            <a:ext cx="540914"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63830" y="-464058"/>
                </a:lnTo>
              </a:path>
            </a:pathLst>
          </a:custGeom>
          <a:solidFill>
            <a:srgbClr val="D0D0EF"/>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Media Area</a:t>
            </a:r>
            <a:endParaRPr sz="1000" b="0" i="0" u="none" strike="noStrike" cap="none">
              <a:solidFill>
                <a:schemeClr val="dk1"/>
              </a:solidFill>
              <a:latin typeface="Arial"/>
              <a:ea typeface="Arial"/>
              <a:cs typeface="Arial"/>
              <a:sym typeface="Arial"/>
            </a:endParaRPr>
          </a:p>
        </p:txBody>
      </p:sp>
      <p:sp>
        <p:nvSpPr>
          <p:cNvPr id="313" name="Google Shape;313;p17"/>
          <p:cNvSpPr/>
          <p:nvPr/>
        </p:nvSpPr>
        <p:spPr>
          <a:xfrm>
            <a:off x="3278399" y="6794675"/>
            <a:ext cx="464713"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238474" y="-349835"/>
                </a:lnTo>
              </a:path>
            </a:pathLst>
          </a:custGeom>
          <a:solidFill>
            <a:srgbClr val="00CC66"/>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VIP Area</a:t>
            </a:r>
            <a:endParaRPr sz="1000" b="0" i="0" u="none" strike="noStrike" cap="none">
              <a:solidFill>
                <a:schemeClr val="dk1"/>
              </a:solidFill>
              <a:latin typeface="Arial"/>
              <a:ea typeface="Arial"/>
              <a:cs typeface="Arial"/>
              <a:sym typeface="Arial"/>
            </a:endParaRPr>
          </a:p>
        </p:txBody>
      </p:sp>
      <p:sp>
        <p:nvSpPr>
          <p:cNvPr id="314" name="Google Shape;314;p17"/>
          <p:cNvSpPr/>
          <p:nvPr/>
        </p:nvSpPr>
        <p:spPr>
          <a:xfrm>
            <a:off x="642355" y="6887362"/>
            <a:ext cx="693314"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134303" y="-554485"/>
                </a:lnTo>
              </a:path>
            </a:pathLst>
          </a:custGeom>
          <a:solidFill>
            <a:srgbClr val="FF9999"/>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Athletes’ Area</a:t>
            </a:r>
            <a:endParaRPr sz="1000" b="0" i="0" u="none" strike="noStrike" cap="none">
              <a:solidFill>
                <a:schemeClr val="dk1"/>
              </a:solidFill>
              <a:latin typeface="Arial"/>
              <a:ea typeface="Arial"/>
              <a:cs typeface="Arial"/>
              <a:sym typeface="Arial"/>
            </a:endParaRPr>
          </a:p>
        </p:txBody>
      </p:sp>
      <p:sp>
        <p:nvSpPr>
          <p:cNvPr id="315" name="Google Shape;315;p17"/>
          <p:cNvSpPr/>
          <p:nvPr/>
        </p:nvSpPr>
        <p:spPr>
          <a:xfrm>
            <a:off x="3957838" y="6794675"/>
            <a:ext cx="464714"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135170" y="-342696"/>
                </a:lnTo>
              </a:path>
            </a:pathLst>
          </a:custGeom>
          <a:solidFill>
            <a:srgbClr val="FFCC99"/>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Staff Area</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7"/>
          <p:cNvPicPr preferRelativeResize="0"/>
          <p:nvPr/>
        </p:nvPicPr>
        <p:blipFill rotWithShape="1">
          <a:blip r:embed="rId3">
            <a:alphaModFix/>
          </a:blip>
          <a:srcRect/>
          <a:stretch/>
        </p:blipFill>
        <p:spPr>
          <a:xfrm>
            <a:off x="205358" y="3787687"/>
            <a:ext cx="6610796" cy="2854092"/>
          </a:xfrm>
          <a:prstGeom prst="rect">
            <a:avLst/>
          </a:prstGeom>
          <a:noFill/>
          <a:ln>
            <a:noFill/>
          </a:ln>
        </p:spPr>
      </p:pic>
      <p:sp>
        <p:nvSpPr>
          <p:cNvPr id="309" name="Google Shape;309;p17"/>
          <p:cNvSpPr txBox="1"/>
          <p:nvPr/>
        </p:nvSpPr>
        <p:spPr>
          <a:xfrm>
            <a:off x="810456" y="1458392"/>
            <a:ext cx="6079294" cy="1923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立入り制限</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World Triathlon</a:t>
            </a:r>
            <a:r>
              <a:rPr lang="ja-JP" altLang="en-US" sz="1050" b="0" i="0" u="none" strike="noStrike" cap="none" dirty="0">
                <a:solidFill>
                  <a:schemeClr val="dk1"/>
                </a:solidFill>
                <a:latin typeface="Arial"/>
                <a:ea typeface="Arial"/>
                <a:cs typeface="Arial"/>
                <a:sym typeface="Arial"/>
              </a:rPr>
              <a:t>の大会運営</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及び技術的な規程に基づいて</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大会実行委員会</a:t>
            </a:r>
            <a:r>
              <a:rPr lang="en-US" altLang="ja-JP" sz="1050" b="0" i="0" u="none" strike="noStrike" cap="none" dirty="0">
                <a:solidFill>
                  <a:schemeClr val="dk1"/>
                </a:solidFill>
                <a:latin typeface="Arial"/>
                <a:ea typeface="Arial"/>
                <a:cs typeface="Arial"/>
                <a:sym typeface="Arial"/>
              </a:rPr>
              <a:t>(LOC) </a:t>
            </a:r>
            <a:r>
              <a:rPr lang="ja-JP" altLang="en-US" sz="1050" b="0" i="0" u="none" strike="noStrike" cap="none" dirty="0">
                <a:solidFill>
                  <a:schemeClr val="dk1"/>
                </a:solidFill>
                <a:latin typeface="Arial"/>
                <a:ea typeface="Arial"/>
                <a:cs typeface="Arial"/>
                <a:sym typeface="Arial"/>
              </a:rPr>
              <a:t>は</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全ての選手</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コーチ</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テクニカル・オフィシャル</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ジャーナリスト</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らに</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公式認証カードを提供する</a:t>
            </a:r>
            <a:r>
              <a:rPr lang="en-US" altLang="ja-JP" sz="105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050"/>
              <a:buFont typeface="Arial"/>
              <a:buNone/>
            </a:pPr>
            <a:r>
              <a:rPr lang="en-US" altLang="ja-JP"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選手とコーチの認証カードは</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各人ごとに受け取ること</a:t>
            </a:r>
            <a:r>
              <a:rPr lang="en-US" altLang="ja-JP" sz="1050" b="0" i="0" u="none" strike="noStrike" cap="none" dirty="0">
                <a:solidFill>
                  <a:schemeClr val="dk1"/>
                </a:solidFill>
                <a:latin typeface="Arial"/>
                <a:ea typeface="Arial"/>
                <a:cs typeface="Arial"/>
                <a:sym typeface="Arial"/>
              </a:rPr>
              <a:t>｡</a:t>
            </a: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dirty="0">
                <a:solidFill>
                  <a:schemeClr val="dk1"/>
                </a:solidFill>
              </a:rPr>
              <a:t>	木曜日</a:t>
            </a:r>
            <a:r>
              <a:rPr lang="en-US" altLang="ja-JP" sz="1050" dirty="0">
                <a:solidFill>
                  <a:schemeClr val="dk1"/>
                </a:solidFill>
              </a:rPr>
              <a:t>､</a:t>
            </a:r>
            <a:r>
              <a:rPr lang="ja-JP" altLang="en-US" sz="1050" dirty="0">
                <a:solidFill>
                  <a:schemeClr val="dk1"/>
                </a:solidFill>
              </a:rPr>
              <a:t>エリートの選手受付時</a:t>
            </a:r>
            <a:r>
              <a:rPr lang="en-US" altLang="ja-JP" sz="1050" dirty="0">
                <a:solidFill>
                  <a:schemeClr val="dk1"/>
                </a:solidFill>
              </a:rPr>
              <a:t>､</a:t>
            </a:r>
            <a:r>
              <a:rPr lang="ja-JP" altLang="en-US" sz="1050" dirty="0">
                <a:solidFill>
                  <a:schemeClr val="dk1"/>
                </a:solidFill>
              </a:rPr>
              <a:t>または</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金曜日</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エリートパラの選手受付時</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または</a:t>
            </a:r>
          </a:p>
          <a:p>
            <a:pPr marL="0" marR="0" lvl="0" indent="0" algn="l" rtl="0">
              <a:lnSpc>
                <a:spcPct val="100000"/>
              </a:lnSpc>
              <a:spcBef>
                <a:spcPts val="0"/>
              </a:spcBef>
              <a:spcAft>
                <a:spcPts val="0"/>
              </a:spcAft>
              <a:buClr>
                <a:srgbClr val="000000"/>
              </a:buClr>
              <a:buSzPts val="1050"/>
              <a:buFont typeface="Arial"/>
              <a:buNone/>
            </a:pPr>
            <a:r>
              <a:rPr lang="ja-JP" altLang="en-US" sz="1050" dirty="0">
                <a:solidFill>
                  <a:schemeClr val="dk1"/>
                </a:solidFill>
              </a:rPr>
              <a:t>	金曜日</a:t>
            </a:r>
            <a:r>
              <a:rPr lang="en-US" altLang="ja-JP" sz="1050" dirty="0">
                <a:solidFill>
                  <a:schemeClr val="dk1"/>
                </a:solidFill>
              </a:rPr>
              <a:t>､</a:t>
            </a:r>
            <a:r>
              <a:rPr lang="ja-JP" altLang="en-US" sz="1050" dirty="0">
                <a:solidFill>
                  <a:schemeClr val="dk1"/>
                </a:solidFill>
              </a:rPr>
              <a:t>エリートパラのスイム試泳前にアスリｰトラウンジ前にて</a:t>
            </a:r>
            <a:r>
              <a:rPr lang="en-US" altLang="ja-JP" sz="1050" dirty="0">
                <a:solidFill>
                  <a:schemeClr val="dk1"/>
                </a:solidFill>
              </a:rPr>
              <a:t>｡</a:t>
            </a:r>
            <a:endParaRPr lang="en-US" altLang="ja-JP"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altLang="ja-JP"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認証を受けた者だけが</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会場内の特定の場所に入ることができる</a:t>
            </a:r>
            <a:r>
              <a:rPr lang="en-US" altLang="ja-JP"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認証を受けた者は全員</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常時</a:t>
            </a:r>
            <a:r>
              <a:rPr lang="en-US" altLang="ja-JP" sz="105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認証カードを携行し</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必要に応じて提示すること</a:t>
            </a:r>
            <a:r>
              <a:rPr lang="en-US" altLang="ja-JP" sz="1050" b="0" i="0" u="none" strike="noStrike" cap="none" dirty="0">
                <a:solidFill>
                  <a:schemeClr val="dk1"/>
                </a:solidFill>
                <a:latin typeface="Arial"/>
                <a:ea typeface="Arial"/>
                <a:cs typeface="Arial"/>
                <a:sym typeface="Arial"/>
              </a:rPr>
              <a:t>｡</a:t>
            </a: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p:txBody>
      </p:sp>
      <p:sp>
        <p:nvSpPr>
          <p:cNvPr id="310" name="Google Shape;310;p17"/>
          <p:cNvSpPr/>
          <p:nvPr/>
        </p:nvSpPr>
        <p:spPr>
          <a:xfrm>
            <a:off x="2662992" y="4798595"/>
            <a:ext cx="1080120" cy="21544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4654" y="115680"/>
                </a:moveTo>
                <a:lnTo>
                  <a:pt x="21853" y="337435"/>
                </a:lnTo>
              </a:path>
            </a:pathLst>
          </a:custGeom>
          <a:solidFill>
            <a:srgbClr val="FFCC9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ja-JP" altLang="en-US" sz="800" b="0" i="0" u="none" strike="noStrike" cap="none" dirty="0">
                <a:solidFill>
                  <a:srgbClr val="FF0000"/>
                </a:solidFill>
                <a:latin typeface="ＭＳ ゴシック" panose="020B0609070205080204" pitchFamily="49" charset="-128"/>
                <a:ea typeface="ＭＳ ゴシック" panose="020B0609070205080204" pitchFamily="49" charset="-128"/>
                <a:cs typeface="Arial Black"/>
                <a:sym typeface="Arial Black"/>
              </a:rPr>
              <a:t>立入禁止エリア</a:t>
            </a:r>
            <a:endParaRPr sz="800" b="0" i="0" u="none" strike="noStrike" cap="none" dirty="0">
              <a:solidFill>
                <a:srgbClr val="FF0000"/>
              </a:solidFill>
              <a:latin typeface="ＭＳ ゴシック" panose="020B0609070205080204" pitchFamily="49" charset="-128"/>
              <a:ea typeface="ＭＳ ゴシック" panose="020B0609070205080204" pitchFamily="49" charset="-128"/>
              <a:cs typeface="Arial Black"/>
              <a:sym typeface="Arial Black"/>
            </a:endParaRPr>
          </a:p>
        </p:txBody>
      </p:sp>
      <p:sp>
        <p:nvSpPr>
          <p:cNvPr id="311" name="Google Shape;311;p17"/>
          <p:cNvSpPr/>
          <p:nvPr/>
        </p:nvSpPr>
        <p:spPr>
          <a:xfrm>
            <a:off x="4329537" y="7267785"/>
            <a:ext cx="693314"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92538" y="-554485"/>
                </a:lnTo>
              </a:path>
            </a:pathLst>
          </a:custGeom>
          <a:solidFill>
            <a:srgbClr val="FF9999"/>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ｱｽﾘｰﾄ</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ｴﾘｱ</a:t>
            </a:r>
          </a:p>
        </p:txBody>
      </p:sp>
      <p:sp>
        <p:nvSpPr>
          <p:cNvPr id="312" name="Google Shape;312;p17"/>
          <p:cNvSpPr/>
          <p:nvPr/>
        </p:nvSpPr>
        <p:spPr>
          <a:xfrm>
            <a:off x="5491587" y="6887362"/>
            <a:ext cx="540914"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63830" y="-464058"/>
                </a:lnTo>
              </a:path>
            </a:pathLst>
          </a:custGeom>
          <a:solidFill>
            <a:srgbClr val="D0D0EF"/>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ﾒﾃﾞｨｱ</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ｴﾘｱ</a:t>
            </a:r>
            <a:endParaRPr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endParaRPr>
          </a:p>
        </p:txBody>
      </p:sp>
      <p:sp>
        <p:nvSpPr>
          <p:cNvPr id="313" name="Google Shape;313;p17"/>
          <p:cNvSpPr/>
          <p:nvPr/>
        </p:nvSpPr>
        <p:spPr>
          <a:xfrm>
            <a:off x="3278399" y="6794675"/>
            <a:ext cx="464713"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238474" y="-349835"/>
                </a:lnTo>
              </a:path>
            </a:pathLst>
          </a:custGeom>
          <a:solidFill>
            <a:srgbClr val="00CC66"/>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VIP </a:t>
            </a:r>
            <a:r>
              <a:rPr lang="ja-JP" altLang="en-US"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ｴﾘｱ</a:t>
            </a:r>
            <a:endParaRPr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endParaRPr>
          </a:p>
        </p:txBody>
      </p:sp>
      <p:sp>
        <p:nvSpPr>
          <p:cNvPr id="314" name="Google Shape;314;p17"/>
          <p:cNvSpPr/>
          <p:nvPr/>
        </p:nvSpPr>
        <p:spPr>
          <a:xfrm>
            <a:off x="642355" y="6887362"/>
            <a:ext cx="693314"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134303" y="-554485"/>
                </a:lnTo>
              </a:path>
            </a:pathLst>
          </a:custGeom>
          <a:solidFill>
            <a:srgbClr val="FF9999"/>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ｱｽﾘｰﾄ</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ｴﾘｱ</a:t>
            </a:r>
            <a:endParaRPr sz="1000" b="0" i="0" u="none" strike="noStrike" cap="none" dirty="0">
              <a:solidFill>
                <a:schemeClr val="dk1"/>
              </a:solidFill>
              <a:latin typeface="ＭＳ ゴシック" panose="020B0609070205080204" pitchFamily="49" charset="-128"/>
              <a:ea typeface="ＭＳ ゴシック" panose="020B0609070205080204" pitchFamily="49" charset="-128"/>
              <a:sym typeface="Arial"/>
            </a:endParaRPr>
          </a:p>
        </p:txBody>
      </p:sp>
      <p:sp>
        <p:nvSpPr>
          <p:cNvPr id="315" name="Google Shape;315;p17"/>
          <p:cNvSpPr/>
          <p:nvPr/>
        </p:nvSpPr>
        <p:spPr>
          <a:xfrm>
            <a:off x="3904498" y="6794675"/>
            <a:ext cx="540914" cy="32021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8417" y="-1986"/>
                </a:moveTo>
                <a:lnTo>
                  <a:pt x="135170" y="-342696"/>
                </a:lnTo>
              </a:path>
            </a:pathLst>
          </a:custGeom>
          <a:solidFill>
            <a:srgbClr val="FFCC99"/>
          </a:solidFill>
          <a:ln w="12700" cap="rnd"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800" b="0" i="0" u="none" strike="noStrike" cap="none" dirty="0">
                <a:solidFill>
                  <a:schemeClr val="dk1"/>
                </a:solidFill>
                <a:latin typeface="Arial"/>
                <a:ea typeface="Arial"/>
                <a:cs typeface="Arial"/>
                <a:sym typeface="Arial"/>
              </a:rPr>
              <a:t>関係者</a:t>
            </a:r>
          </a:p>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Arial"/>
                <a:ea typeface="Arial"/>
                <a:cs typeface="Arial"/>
                <a:sym typeface="Arial"/>
              </a:rPr>
              <a:t>ｴﾘｱ</a:t>
            </a:r>
            <a:endParaRPr sz="10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0243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8"/>
          <p:cNvSpPr txBox="1"/>
          <p:nvPr/>
        </p:nvSpPr>
        <p:spPr>
          <a:xfrm>
            <a:off x="810455" y="2178472"/>
            <a:ext cx="6003851" cy="25698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OFFICIAL HEADQUARTER</a:t>
            </a:r>
            <a:br>
              <a:rPr lang="en-US" sz="1050" b="0" i="0" u="none" strike="noStrike" cap="none">
                <a:solidFill>
                  <a:schemeClr val="dk1"/>
                </a:solidFill>
                <a:latin typeface="Arial"/>
                <a:ea typeface="Arial"/>
                <a:cs typeface="Arial"/>
                <a:sym typeface="Arial"/>
              </a:rPr>
            </a:b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The event headquarter (LOC) is located in 2</a:t>
            </a:r>
            <a:r>
              <a:rPr lang="en-US" sz="1050" b="0" i="0" u="none" strike="noStrike" cap="none" baseline="30000">
                <a:solidFill>
                  <a:schemeClr val="dk1"/>
                </a:solidFill>
                <a:latin typeface="Arial"/>
                <a:ea typeface="Arial"/>
                <a:cs typeface="Arial"/>
                <a:sym typeface="Arial"/>
              </a:rPr>
              <a:t>nd</a:t>
            </a:r>
            <a:r>
              <a:rPr lang="en-US" sz="1050" b="0" i="0" u="none" strike="noStrike" cap="none">
                <a:solidFill>
                  <a:schemeClr val="dk1"/>
                </a:solidFill>
                <a:latin typeface="Arial"/>
                <a:ea typeface="Arial"/>
                <a:cs typeface="Arial"/>
                <a:sym typeface="Arial"/>
              </a:rPr>
              <a:t> floor of Hotel New Grand Yokohama.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Airport Transfer &amp; Accommodation</a:t>
            </a:r>
            <a:r>
              <a:rPr lang="en-US" sz="1050" b="0" i="0" u="none" strike="noStrike" cap="none">
                <a:solidFill>
                  <a:schemeClr val="dk1"/>
                </a:solidFill>
                <a:latin typeface="Arial Black"/>
                <a:ea typeface="Arial Black"/>
                <a:cs typeface="Arial Black"/>
                <a:sym typeface="Arial Black"/>
              </a:rPr>
              <a:t> </a:t>
            </a:r>
            <a:endParaRPr sz="105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050" b="0" i="0" u="none" strike="noStrike" cap="none">
                <a:solidFill>
                  <a:schemeClr val="dk1"/>
                </a:solidFill>
                <a:latin typeface="Arial"/>
                <a:ea typeface="Arial"/>
                <a:cs typeface="Arial"/>
                <a:sym typeface="Arial"/>
              </a:rPr>
              <a:t>  Please contact to JTB by accessing to the following web-site;</a:t>
            </a:r>
            <a:endParaRPr/>
          </a:p>
          <a:p>
            <a:pPr marL="0" marR="0" lvl="0" indent="0" algn="l" rtl="0">
              <a:lnSpc>
                <a:spcPct val="100000"/>
              </a:lnSpc>
              <a:spcBef>
                <a:spcPts val="0"/>
              </a:spcBef>
              <a:spcAft>
                <a:spcPts val="0"/>
              </a:spcAft>
              <a:buNone/>
            </a:pPr>
            <a:r>
              <a:rPr lang="en-US" sz="1050" b="0" i="0" u="none" strike="noStrike" cap="none">
                <a:solidFill>
                  <a:schemeClr val="dk1"/>
                </a:solidFill>
                <a:latin typeface="Arial"/>
                <a:ea typeface="Arial"/>
                <a:cs typeface="Arial"/>
                <a:sym typeface="Arial"/>
              </a:rPr>
              <a:t>	</a:t>
            </a:r>
            <a:r>
              <a:rPr lang="en-US" sz="105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https://amarys-jtb.jp/wtcs2023_elite/</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050" b="0" i="0" u="none" strike="noStrike" cap="none">
                <a:solidFill>
                  <a:schemeClr val="dk1"/>
                </a:solidFill>
                <a:latin typeface="Arial"/>
                <a:ea typeface="Arial"/>
                <a:cs typeface="Arial"/>
                <a:sym typeface="Arial"/>
              </a:rPr>
              <a:t>  You can book your transportation from Narita(NRT) or Haneda(HND) airport to your destination</a:t>
            </a:r>
            <a:endParaRPr/>
          </a:p>
          <a:p>
            <a:pPr marL="0" marR="0" lvl="0" indent="0" algn="l" rtl="0">
              <a:lnSpc>
                <a:spcPct val="100000"/>
              </a:lnSpc>
              <a:spcBef>
                <a:spcPts val="0"/>
              </a:spcBef>
              <a:spcAft>
                <a:spcPts val="0"/>
              </a:spcAft>
              <a:buNone/>
            </a:pPr>
            <a:r>
              <a:rPr lang="en-US" sz="1050" b="0" i="0" u="none" strike="noStrike" cap="none">
                <a:solidFill>
                  <a:schemeClr val="dk1"/>
                </a:solidFill>
                <a:latin typeface="Arial"/>
                <a:ea typeface="Arial"/>
                <a:cs typeface="Arial"/>
                <a:sym typeface="Arial"/>
              </a:rPr>
              <a:t> in Japan, or your accommodation in Yokohama.</a:t>
            </a:r>
            <a:endParaRPr/>
          </a:p>
          <a:p>
            <a:pPr marL="0" marR="0" lvl="0" indent="0" algn="l"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050" b="0" i="0" u="none" strike="noStrike" cap="none">
                <a:solidFill>
                  <a:schemeClr val="dk1"/>
                </a:solidFill>
                <a:latin typeface="Arial"/>
                <a:ea typeface="Arial"/>
                <a:cs typeface="Arial"/>
                <a:sym typeface="Arial"/>
              </a:rPr>
              <a:t>  At Hotel New Grand of the Official Headquarter, we will have Tour Desk as your concierge.</a:t>
            </a:r>
            <a:endParaRPr sz="1050" b="0" i="0" u="none" strike="noStrike" cap="none">
              <a:solidFill>
                <a:schemeClr val="dk1"/>
              </a:solidFill>
              <a:latin typeface="Arial"/>
              <a:ea typeface="Arial"/>
              <a:cs typeface="Arial"/>
              <a:sym typeface="Arial"/>
            </a:endParaRPr>
          </a:p>
        </p:txBody>
      </p:sp>
      <p:sp>
        <p:nvSpPr>
          <p:cNvPr id="322" name="Google Shape;322;p18"/>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4.  TRAVEL INFORMATION</a:t>
            </a:r>
            <a:endParaRPr sz="2000" b="0" i="0" u="none" strike="noStrike" cap="none">
              <a:solidFill>
                <a:schemeClr val="lt1"/>
              </a:solidFill>
              <a:latin typeface="Arial"/>
              <a:ea typeface="Arial"/>
              <a:cs typeface="Arial"/>
              <a:sym typeface="Arial"/>
            </a:endParaRPr>
          </a:p>
        </p:txBody>
      </p:sp>
      <p:pic>
        <p:nvPicPr>
          <p:cNvPr id="323" name="Google Shape;323;p18"/>
          <p:cNvPicPr preferRelativeResize="0"/>
          <p:nvPr/>
        </p:nvPicPr>
        <p:blipFill rotWithShape="1">
          <a:blip r:embed="rId4">
            <a:alphaModFix/>
          </a:blip>
          <a:srcRect/>
          <a:stretch/>
        </p:blipFill>
        <p:spPr>
          <a:xfrm>
            <a:off x="414411" y="4877615"/>
            <a:ext cx="6259433" cy="4597462"/>
          </a:xfrm>
          <a:prstGeom prst="rect">
            <a:avLst/>
          </a:prstGeom>
          <a:noFill/>
          <a:ln>
            <a:noFill/>
          </a:ln>
        </p:spPr>
      </p:pic>
      <p:grpSp>
        <p:nvGrpSpPr>
          <p:cNvPr id="324" name="Google Shape;324;p18"/>
          <p:cNvGrpSpPr/>
          <p:nvPr/>
        </p:nvGrpSpPr>
        <p:grpSpPr>
          <a:xfrm>
            <a:off x="4507165" y="5451475"/>
            <a:ext cx="153735" cy="149442"/>
            <a:chOff x="2531543" y="5603068"/>
            <a:chExt cx="2372835" cy="2334869"/>
          </a:xfrm>
        </p:grpSpPr>
        <p:sp>
          <p:nvSpPr>
            <p:cNvPr id="325" name="Google Shape;325;p18"/>
            <p:cNvSpPr/>
            <p:nvPr/>
          </p:nvSpPr>
          <p:spPr>
            <a:xfrm>
              <a:off x="2814145" y="5801710"/>
              <a:ext cx="1836683" cy="19233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6" name="Google Shape;326;p18"/>
            <p:cNvPicPr preferRelativeResize="0"/>
            <p:nvPr/>
          </p:nvPicPr>
          <p:blipFill rotWithShape="1">
            <a:blip r:embed="rId5">
              <a:alphaModFix/>
            </a:blip>
            <a:srcRect/>
            <a:stretch/>
          </p:blipFill>
          <p:spPr>
            <a:xfrm>
              <a:off x="2531543" y="5603068"/>
              <a:ext cx="2372835" cy="2334869"/>
            </a:xfrm>
            <a:prstGeom prst="rect">
              <a:avLst/>
            </a:prstGeom>
            <a:noFill/>
            <a:ln>
              <a:noFill/>
            </a:ln>
          </p:spPr>
        </p:pic>
      </p:grpSp>
      <p:grpSp>
        <p:nvGrpSpPr>
          <p:cNvPr id="327" name="Google Shape;327;p18"/>
          <p:cNvGrpSpPr/>
          <p:nvPr/>
        </p:nvGrpSpPr>
        <p:grpSpPr>
          <a:xfrm>
            <a:off x="2573590" y="6457950"/>
            <a:ext cx="153735" cy="149442"/>
            <a:chOff x="2531543" y="5603068"/>
            <a:chExt cx="2372835" cy="2334869"/>
          </a:xfrm>
        </p:grpSpPr>
        <p:sp>
          <p:nvSpPr>
            <p:cNvPr id="328" name="Google Shape;328;p18"/>
            <p:cNvSpPr/>
            <p:nvPr/>
          </p:nvSpPr>
          <p:spPr>
            <a:xfrm>
              <a:off x="2814145" y="5801710"/>
              <a:ext cx="1836683" cy="19233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9" name="Google Shape;329;p18"/>
            <p:cNvPicPr preferRelativeResize="0"/>
            <p:nvPr/>
          </p:nvPicPr>
          <p:blipFill rotWithShape="1">
            <a:blip r:embed="rId5">
              <a:alphaModFix/>
            </a:blip>
            <a:srcRect/>
            <a:stretch/>
          </p:blipFill>
          <p:spPr>
            <a:xfrm>
              <a:off x="2531543" y="5603068"/>
              <a:ext cx="2372835" cy="2334869"/>
            </a:xfrm>
            <a:prstGeom prst="rect">
              <a:avLst/>
            </a:prstGeom>
            <a:noFill/>
            <a:ln>
              <a:noFill/>
            </a:ln>
          </p:spPr>
        </p:pic>
      </p:grpSp>
      <p:pic>
        <p:nvPicPr>
          <p:cNvPr id="330" name="Google Shape;330;p18"/>
          <p:cNvPicPr preferRelativeResize="0"/>
          <p:nvPr/>
        </p:nvPicPr>
        <p:blipFill rotWithShape="1">
          <a:blip r:embed="rId6">
            <a:alphaModFix/>
          </a:blip>
          <a:srcRect/>
          <a:stretch/>
        </p:blipFill>
        <p:spPr>
          <a:xfrm>
            <a:off x="2062956" y="6880008"/>
            <a:ext cx="151461" cy="149442"/>
          </a:xfrm>
          <a:prstGeom prst="rect">
            <a:avLst/>
          </a:prstGeom>
          <a:noFill/>
          <a:ln>
            <a:noFill/>
          </a:ln>
        </p:spPr>
      </p:pic>
      <p:sp>
        <p:nvSpPr>
          <p:cNvPr id="331" name="Google Shape;331;p18"/>
          <p:cNvSpPr txBox="1"/>
          <p:nvPr/>
        </p:nvSpPr>
        <p:spPr>
          <a:xfrm>
            <a:off x="4644473" y="5410326"/>
            <a:ext cx="49847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Black"/>
                <a:ea typeface="Arial Black"/>
                <a:cs typeface="Arial Black"/>
                <a:sym typeface="Arial Black"/>
              </a:rPr>
              <a:t>NRT</a:t>
            </a:r>
            <a:endParaRPr sz="900" b="0" i="0" u="none" strike="noStrike" cap="none">
              <a:solidFill>
                <a:srgbClr val="000000"/>
              </a:solidFill>
              <a:latin typeface="Arial Black"/>
              <a:ea typeface="Arial Black"/>
              <a:cs typeface="Arial Black"/>
              <a:sym typeface="Arial Black"/>
            </a:endParaRPr>
          </a:p>
        </p:txBody>
      </p:sp>
      <p:sp>
        <p:nvSpPr>
          <p:cNvPr id="332" name="Google Shape;332;p18"/>
          <p:cNvSpPr txBox="1"/>
          <p:nvPr/>
        </p:nvSpPr>
        <p:spPr>
          <a:xfrm>
            <a:off x="2685498" y="6416801"/>
            <a:ext cx="49847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Black"/>
                <a:ea typeface="Arial Black"/>
                <a:cs typeface="Arial Black"/>
                <a:sym typeface="Arial Black"/>
              </a:rPr>
              <a:t>HND</a:t>
            </a:r>
            <a:endParaRPr sz="900" b="0" i="0" u="none" strike="noStrike" cap="none">
              <a:solidFill>
                <a:srgbClr val="000000"/>
              </a:solidFill>
              <a:latin typeface="Arial Black"/>
              <a:ea typeface="Arial Black"/>
              <a:cs typeface="Arial Black"/>
              <a:sym typeface="Arial Black"/>
            </a:endParaRPr>
          </a:p>
        </p:txBody>
      </p:sp>
      <p:sp>
        <p:nvSpPr>
          <p:cNvPr id="333" name="Google Shape;333;p18"/>
          <p:cNvSpPr/>
          <p:nvPr/>
        </p:nvSpPr>
        <p:spPr>
          <a:xfrm rot="-3820244" flipH="1">
            <a:off x="1955800" y="6510121"/>
            <a:ext cx="787400" cy="593725"/>
          </a:xfrm>
          <a:custGeom>
            <a:avLst/>
            <a:gdLst/>
            <a:ahLst/>
            <a:cxnLst/>
            <a:rect l="l" t="t" r="r" b="b"/>
            <a:pathLst>
              <a:path w="120000" h="120000" extrusionOk="0">
                <a:moveTo>
                  <a:pt x="7107" y="60000"/>
                </a:moveTo>
                <a:lnTo>
                  <a:pt x="7107" y="60000"/>
                </a:lnTo>
                <a:cubicBezTo>
                  <a:pt x="7107" y="36083"/>
                  <a:pt x="24629" y="15436"/>
                  <a:pt x="49106" y="10510"/>
                </a:cubicBezTo>
                <a:lnTo>
                  <a:pt x="50858" y="1733"/>
                </a:lnTo>
                <a:lnTo>
                  <a:pt x="69187" y="13980"/>
                </a:lnTo>
                <a:lnTo>
                  <a:pt x="45770" y="27223"/>
                </a:lnTo>
                <a:lnTo>
                  <a:pt x="47516" y="18475"/>
                </a:lnTo>
                <a:lnTo>
                  <a:pt x="47516" y="18475"/>
                </a:lnTo>
                <a:cubicBezTo>
                  <a:pt x="27000" y="23603"/>
                  <a:pt x="12776" y="40604"/>
                  <a:pt x="12776" y="60000"/>
                </a:cubicBezTo>
                <a:close/>
              </a:path>
            </a:pathLst>
          </a:custGeom>
          <a:solidFill>
            <a:srgbClr val="0070C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34" name="Google Shape;334;p18"/>
          <p:cNvSpPr/>
          <p:nvPr/>
        </p:nvSpPr>
        <p:spPr>
          <a:xfrm rot="-3820244" flipH="1">
            <a:off x="2101697" y="5004803"/>
            <a:ext cx="3118728" cy="3364836"/>
          </a:xfrm>
          <a:custGeom>
            <a:avLst/>
            <a:gdLst/>
            <a:ahLst/>
            <a:cxnLst/>
            <a:rect l="l" t="t" r="r" b="b"/>
            <a:pathLst>
              <a:path w="120000" h="120000" extrusionOk="0">
                <a:moveTo>
                  <a:pt x="1513" y="64459"/>
                </a:moveTo>
                <a:cubicBezTo>
                  <a:pt x="-40" y="44026"/>
                  <a:pt x="9148" y="24259"/>
                  <a:pt x="25758" y="12296"/>
                </a:cubicBezTo>
                <a:cubicBezTo>
                  <a:pt x="42369" y="333"/>
                  <a:pt x="64001" y="-2097"/>
                  <a:pt x="82844" y="5884"/>
                </a:cubicBezTo>
                <a:lnTo>
                  <a:pt x="83434" y="4765"/>
                </a:lnTo>
                <a:lnTo>
                  <a:pt x="87055" y="8669"/>
                </a:lnTo>
                <a:lnTo>
                  <a:pt x="81595" y="8255"/>
                </a:lnTo>
                <a:lnTo>
                  <a:pt x="82184" y="7136"/>
                </a:lnTo>
                <a:cubicBezTo>
                  <a:pt x="63828" y="-623"/>
                  <a:pt x="42771" y="1768"/>
                  <a:pt x="26607" y="13448"/>
                </a:cubicBezTo>
                <a:cubicBezTo>
                  <a:pt x="10442" y="25128"/>
                  <a:pt x="1502" y="44412"/>
                  <a:pt x="3011" y="64345"/>
                </a:cubicBezTo>
                <a:close/>
              </a:path>
            </a:pathLst>
          </a:custGeom>
          <a:solidFill>
            <a:srgbClr val="0070C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35" name="Google Shape;335;p18"/>
          <p:cNvPicPr preferRelativeResize="0"/>
          <p:nvPr/>
        </p:nvPicPr>
        <p:blipFill rotWithShape="1">
          <a:blip r:embed="rId7">
            <a:alphaModFix/>
          </a:blip>
          <a:srcRect/>
          <a:stretch/>
        </p:blipFill>
        <p:spPr>
          <a:xfrm>
            <a:off x="5184433" y="3255385"/>
            <a:ext cx="676136" cy="676136"/>
          </a:xfrm>
          <a:prstGeom prst="rect">
            <a:avLst/>
          </a:prstGeom>
          <a:noFill/>
          <a:ln>
            <a:noFill/>
          </a:ln>
        </p:spPr>
      </p:pic>
      <p:sp>
        <p:nvSpPr>
          <p:cNvPr id="336" name="Google Shape;336;p18"/>
          <p:cNvSpPr txBox="1"/>
          <p:nvPr/>
        </p:nvSpPr>
        <p:spPr>
          <a:xfrm>
            <a:off x="1725985" y="7000199"/>
            <a:ext cx="88136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Black"/>
                <a:ea typeface="Arial Black"/>
                <a:cs typeface="Arial Black"/>
                <a:sym typeface="Arial Black"/>
              </a:rPr>
              <a:t>Yokohama</a:t>
            </a:r>
            <a:endParaRPr sz="900" b="0" i="0" u="none" strike="noStrike" cap="none">
              <a:solidFill>
                <a:srgbClr val="000000"/>
              </a:solidFill>
              <a:latin typeface="Arial Black"/>
              <a:ea typeface="Arial Black"/>
              <a:cs typeface="Arial Black"/>
              <a:sym typeface="Arial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8"/>
          <p:cNvSpPr txBox="1"/>
          <p:nvPr/>
        </p:nvSpPr>
        <p:spPr>
          <a:xfrm>
            <a:off x="810455" y="2178472"/>
            <a:ext cx="6003851" cy="24083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大会公式本部</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a:buSzPts val="1050"/>
            </a:pPr>
            <a:r>
              <a:rPr lang="en-US" sz="1050" b="0" i="0" u="none" strike="noStrike" cap="none" dirty="0">
                <a:solidFill>
                  <a:schemeClr val="dk1"/>
                </a:solidFill>
                <a:latin typeface="Arial"/>
                <a:ea typeface="Arial"/>
                <a:cs typeface="Arial"/>
                <a:sym typeface="Arial"/>
              </a:rPr>
              <a:t> </a:t>
            </a:r>
            <a:r>
              <a:rPr lang="ja-JP" altLang="en-US" sz="1050" dirty="0">
                <a:solidFill>
                  <a:schemeClr val="dk1"/>
                </a:solidFill>
                <a:latin typeface="+mn-ea"/>
                <a:ea typeface="+mn-ea"/>
                <a:cs typeface="Arial"/>
                <a:sym typeface="Arial"/>
              </a:rPr>
              <a:t> 大会本部</a:t>
            </a:r>
            <a:r>
              <a:rPr lang="en-US" altLang="ja-JP" sz="1050" dirty="0">
                <a:solidFill>
                  <a:schemeClr val="dk1"/>
                </a:solidFill>
                <a:latin typeface="+mn-ea"/>
                <a:ea typeface="+mn-ea"/>
                <a:cs typeface="Arial"/>
                <a:sym typeface="Arial"/>
              </a:rPr>
              <a:t>(LOC)</a:t>
            </a:r>
            <a:r>
              <a:rPr lang="ja-JP" altLang="en-US" sz="1050" dirty="0">
                <a:solidFill>
                  <a:schemeClr val="dk1"/>
                </a:solidFill>
                <a:latin typeface="+mn-ea"/>
                <a:ea typeface="+mn-ea"/>
                <a:cs typeface="Arial"/>
                <a:sym typeface="Arial"/>
              </a:rPr>
              <a:t>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ホテル・ニューグランド横浜の</a:t>
            </a: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階に設営</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lnSpc>
                <a:spcPct val="100000"/>
              </a:lnSpc>
              <a:spcBef>
                <a:spcPts val="0"/>
              </a:spcBef>
              <a:spcAft>
                <a:spcPts val="0"/>
              </a:spcAft>
              <a:buClr>
                <a:srgbClr val="000000"/>
              </a:buClr>
              <a:buSzPts val="1400"/>
              <a:buFont typeface="Arial"/>
              <a:buNone/>
            </a:pPr>
            <a:endParaRPr lang="ja-JP" altLang="en-US" dirty="0">
              <a:solidFill>
                <a:schemeClr val="dk1"/>
              </a:solidFill>
              <a:latin typeface="Arial Black"/>
              <a:ea typeface="HGP創英角ｺﾞｼｯｸUB" panose="020B0900000000000000" pitchFamily="50" charset="-128"/>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endParaRPr lang="ja-JP" altLang="en-US" dirty="0">
              <a:solidFill>
                <a:schemeClr val="dk1"/>
              </a:solidFill>
              <a:latin typeface="Arial Black"/>
              <a:ea typeface="HGP創英角ｺﾞｼｯｸUB" panose="020B0900000000000000" pitchFamily="50" charset="-128"/>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ja-JP" altLang="en-US"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空港からの送迎と宿泊</a:t>
            </a:r>
            <a:endParaRPr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以下のウェブサイトにアクセスして</a:t>
            </a:r>
            <a:r>
              <a:rPr lang="en-US" altLang="ja-JP" sz="1050" b="0" i="0" u="none" strike="noStrike" cap="none" dirty="0">
                <a:solidFill>
                  <a:schemeClr val="dk1"/>
                </a:solidFill>
                <a:latin typeface="Arial"/>
                <a:ea typeface="Arial"/>
                <a:cs typeface="Arial"/>
                <a:sym typeface="Arial"/>
              </a:rPr>
              <a:t>､JTB</a:t>
            </a:r>
            <a:r>
              <a:rPr lang="ja-JP" altLang="en-US" sz="1050" b="0" i="0" u="none" strike="noStrike" cap="none" dirty="0">
                <a:solidFill>
                  <a:schemeClr val="dk1"/>
                </a:solidFill>
                <a:latin typeface="Arial"/>
                <a:ea typeface="Arial"/>
                <a:cs typeface="Arial"/>
                <a:sym typeface="Arial"/>
              </a:rPr>
              <a:t> に連絡のこと</a:t>
            </a:r>
            <a:r>
              <a:rPr lang="en-US" altLang="ja-JP"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None/>
            </a:pP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https://amarys-jtb.jp/wtcs2023_elite/</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成田空港又は羽田空港から日本国内の目的地までの送迎</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横浜での宿泊</a:t>
            </a:r>
            <a:endParaRPr dirty="0"/>
          </a:p>
          <a:p>
            <a:pPr marL="0" marR="0" lvl="0"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ホテル・ニューグランドの本部では</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コンシェルジェとしてのツアーデスクがある</a:t>
            </a:r>
            <a:r>
              <a:rPr lang="en-US" altLang="ja-JP" sz="1050" b="0" i="0" u="none" strike="noStrike" cap="none" dirty="0">
                <a:solidFill>
                  <a:schemeClr val="dk1"/>
                </a:solidFill>
                <a:latin typeface="Arial"/>
                <a:ea typeface="Arial"/>
                <a:cs typeface="Arial"/>
                <a:sym typeface="Arial"/>
              </a:rPr>
              <a:t>｡</a:t>
            </a:r>
            <a:endParaRPr sz="1050" b="0" i="0" u="none" strike="noStrike" cap="none" dirty="0">
              <a:solidFill>
                <a:schemeClr val="dk1"/>
              </a:solidFill>
              <a:latin typeface="Arial"/>
              <a:ea typeface="Arial"/>
              <a:cs typeface="Arial"/>
              <a:sym typeface="Arial"/>
            </a:endParaRPr>
          </a:p>
        </p:txBody>
      </p:sp>
      <p:sp>
        <p:nvSpPr>
          <p:cNvPr id="322" name="Google Shape;322;p18"/>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	4.  </a:t>
            </a:r>
            <a:r>
              <a:rPr lang="ja-JP" alt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トラベル</a:t>
            </a:r>
            <a:r>
              <a:rPr lang="en-US" altLang="ja-JP"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a:t>
            </a:r>
            <a:r>
              <a:rPr lang="ja-JP" alt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旅行</a:t>
            </a:r>
            <a:r>
              <a:rPr lang="en-US" altLang="ja-JP"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a:t>
            </a:r>
            <a:r>
              <a:rPr lang="ja-JP" alt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情報</a:t>
            </a:r>
            <a:endParaRPr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endParaRPr>
          </a:p>
        </p:txBody>
      </p:sp>
      <p:pic>
        <p:nvPicPr>
          <p:cNvPr id="323" name="Google Shape;323;p18"/>
          <p:cNvPicPr preferRelativeResize="0"/>
          <p:nvPr/>
        </p:nvPicPr>
        <p:blipFill rotWithShape="1">
          <a:blip r:embed="rId4">
            <a:alphaModFix/>
          </a:blip>
          <a:srcRect/>
          <a:stretch/>
        </p:blipFill>
        <p:spPr>
          <a:xfrm>
            <a:off x="414411" y="4877615"/>
            <a:ext cx="6259433" cy="4597462"/>
          </a:xfrm>
          <a:prstGeom prst="rect">
            <a:avLst/>
          </a:prstGeom>
          <a:noFill/>
          <a:ln>
            <a:noFill/>
          </a:ln>
        </p:spPr>
      </p:pic>
      <p:grpSp>
        <p:nvGrpSpPr>
          <p:cNvPr id="324" name="Google Shape;324;p18"/>
          <p:cNvGrpSpPr/>
          <p:nvPr/>
        </p:nvGrpSpPr>
        <p:grpSpPr>
          <a:xfrm>
            <a:off x="4507165" y="5451475"/>
            <a:ext cx="153735" cy="149442"/>
            <a:chOff x="2531543" y="5603068"/>
            <a:chExt cx="2372835" cy="2334869"/>
          </a:xfrm>
        </p:grpSpPr>
        <p:sp>
          <p:nvSpPr>
            <p:cNvPr id="325" name="Google Shape;325;p18"/>
            <p:cNvSpPr/>
            <p:nvPr/>
          </p:nvSpPr>
          <p:spPr>
            <a:xfrm>
              <a:off x="2814145" y="5801710"/>
              <a:ext cx="1836683" cy="19233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6" name="Google Shape;326;p18"/>
            <p:cNvPicPr preferRelativeResize="0"/>
            <p:nvPr/>
          </p:nvPicPr>
          <p:blipFill rotWithShape="1">
            <a:blip r:embed="rId5">
              <a:alphaModFix/>
            </a:blip>
            <a:srcRect/>
            <a:stretch/>
          </p:blipFill>
          <p:spPr>
            <a:xfrm>
              <a:off x="2531543" y="5603068"/>
              <a:ext cx="2372835" cy="2334869"/>
            </a:xfrm>
            <a:prstGeom prst="rect">
              <a:avLst/>
            </a:prstGeom>
            <a:noFill/>
            <a:ln>
              <a:noFill/>
            </a:ln>
          </p:spPr>
        </p:pic>
      </p:grpSp>
      <p:grpSp>
        <p:nvGrpSpPr>
          <p:cNvPr id="327" name="Google Shape;327;p18"/>
          <p:cNvGrpSpPr/>
          <p:nvPr/>
        </p:nvGrpSpPr>
        <p:grpSpPr>
          <a:xfrm>
            <a:off x="2573590" y="6457950"/>
            <a:ext cx="153735" cy="149442"/>
            <a:chOff x="2531543" y="5603068"/>
            <a:chExt cx="2372835" cy="2334869"/>
          </a:xfrm>
        </p:grpSpPr>
        <p:sp>
          <p:nvSpPr>
            <p:cNvPr id="328" name="Google Shape;328;p18"/>
            <p:cNvSpPr/>
            <p:nvPr/>
          </p:nvSpPr>
          <p:spPr>
            <a:xfrm>
              <a:off x="2814145" y="5801710"/>
              <a:ext cx="1836683" cy="19233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9" name="Google Shape;329;p18"/>
            <p:cNvPicPr preferRelativeResize="0"/>
            <p:nvPr/>
          </p:nvPicPr>
          <p:blipFill rotWithShape="1">
            <a:blip r:embed="rId5">
              <a:alphaModFix/>
            </a:blip>
            <a:srcRect/>
            <a:stretch/>
          </p:blipFill>
          <p:spPr>
            <a:xfrm>
              <a:off x="2531543" y="5603068"/>
              <a:ext cx="2372835" cy="2334869"/>
            </a:xfrm>
            <a:prstGeom prst="rect">
              <a:avLst/>
            </a:prstGeom>
            <a:noFill/>
            <a:ln>
              <a:noFill/>
            </a:ln>
          </p:spPr>
        </p:pic>
      </p:grpSp>
      <p:pic>
        <p:nvPicPr>
          <p:cNvPr id="330" name="Google Shape;330;p18"/>
          <p:cNvPicPr preferRelativeResize="0"/>
          <p:nvPr/>
        </p:nvPicPr>
        <p:blipFill rotWithShape="1">
          <a:blip r:embed="rId6">
            <a:alphaModFix/>
          </a:blip>
          <a:srcRect/>
          <a:stretch/>
        </p:blipFill>
        <p:spPr>
          <a:xfrm>
            <a:off x="2062956" y="6880008"/>
            <a:ext cx="151461" cy="149442"/>
          </a:xfrm>
          <a:prstGeom prst="rect">
            <a:avLst/>
          </a:prstGeom>
          <a:noFill/>
          <a:ln>
            <a:noFill/>
          </a:ln>
        </p:spPr>
      </p:pic>
      <p:sp>
        <p:nvSpPr>
          <p:cNvPr id="331" name="Google Shape;331;p18"/>
          <p:cNvSpPr txBox="1"/>
          <p:nvPr/>
        </p:nvSpPr>
        <p:spPr>
          <a:xfrm>
            <a:off x="4644473" y="5410326"/>
            <a:ext cx="49847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成田空港</a:t>
            </a:r>
            <a:endParaRPr sz="900" b="0" i="0" u="none" strike="noStrike" cap="none" dirty="0">
              <a:solidFill>
                <a:srgbClr val="000000"/>
              </a:solidFill>
              <a:latin typeface="Arial Black"/>
              <a:ea typeface="Arial Black"/>
              <a:cs typeface="Arial Black"/>
              <a:sym typeface="Arial Black"/>
            </a:endParaRPr>
          </a:p>
        </p:txBody>
      </p:sp>
      <p:sp>
        <p:nvSpPr>
          <p:cNvPr id="332" name="Google Shape;332;p18"/>
          <p:cNvSpPr txBox="1"/>
          <p:nvPr/>
        </p:nvSpPr>
        <p:spPr>
          <a:xfrm>
            <a:off x="2685498" y="6416801"/>
            <a:ext cx="49847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羽田空港</a:t>
            </a:r>
            <a:endParaRPr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333" name="Google Shape;333;p18"/>
          <p:cNvSpPr/>
          <p:nvPr/>
        </p:nvSpPr>
        <p:spPr>
          <a:xfrm rot="-3820244" flipH="1">
            <a:off x="1955800" y="6510121"/>
            <a:ext cx="787400" cy="593725"/>
          </a:xfrm>
          <a:custGeom>
            <a:avLst/>
            <a:gdLst/>
            <a:ahLst/>
            <a:cxnLst/>
            <a:rect l="l" t="t" r="r" b="b"/>
            <a:pathLst>
              <a:path w="120000" h="120000" extrusionOk="0">
                <a:moveTo>
                  <a:pt x="7107" y="60000"/>
                </a:moveTo>
                <a:lnTo>
                  <a:pt x="7107" y="60000"/>
                </a:lnTo>
                <a:cubicBezTo>
                  <a:pt x="7107" y="36083"/>
                  <a:pt x="24629" y="15436"/>
                  <a:pt x="49106" y="10510"/>
                </a:cubicBezTo>
                <a:lnTo>
                  <a:pt x="50858" y="1733"/>
                </a:lnTo>
                <a:lnTo>
                  <a:pt x="69187" y="13980"/>
                </a:lnTo>
                <a:lnTo>
                  <a:pt x="45770" y="27223"/>
                </a:lnTo>
                <a:lnTo>
                  <a:pt x="47516" y="18475"/>
                </a:lnTo>
                <a:lnTo>
                  <a:pt x="47516" y="18475"/>
                </a:lnTo>
                <a:cubicBezTo>
                  <a:pt x="27000" y="23603"/>
                  <a:pt x="12776" y="40604"/>
                  <a:pt x="12776" y="60000"/>
                </a:cubicBezTo>
                <a:close/>
              </a:path>
            </a:pathLst>
          </a:custGeom>
          <a:solidFill>
            <a:srgbClr val="0070C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34" name="Google Shape;334;p18"/>
          <p:cNvSpPr/>
          <p:nvPr/>
        </p:nvSpPr>
        <p:spPr>
          <a:xfrm rot="-3820244" flipH="1">
            <a:off x="2101697" y="5004803"/>
            <a:ext cx="3118728" cy="3364836"/>
          </a:xfrm>
          <a:custGeom>
            <a:avLst/>
            <a:gdLst/>
            <a:ahLst/>
            <a:cxnLst/>
            <a:rect l="l" t="t" r="r" b="b"/>
            <a:pathLst>
              <a:path w="120000" h="120000" extrusionOk="0">
                <a:moveTo>
                  <a:pt x="1513" y="64459"/>
                </a:moveTo>
                <a:cubicBezTo>
                  <a:pt x="-40" y="44026"/>
                  <a:pt x="9148" y="24259"/>
                  <a:pt x="25758" y="12296"/>
                </a:cubicBezTo>
                <a:cubicBezTo>
                  <a:pt x="42369" y="333"/>
                  <a:pt x="64001" y="-2097"/>
                  <a:pt x="82844" y="5884"/>
                </a:cubicBezTo>
                <a:lnTo>
                  <a:pt x="83434" y="4765"/>
                </a:lnTo>
                <a:lnTo>
                  <a:pt x="87055" y="8669"/>
                </a:lnTo>
                <a:lnTo>
                  <a:pt x="81595" y="8255"/>
                </a:lnTo>
                <a:lnTo>
                  <a:pt x="82184" y="7136"/>
                </a:lnTo>
                <a:cubicBezTo>
                  <a:pt x="63828" y="-623"/>
                  <a:pt x="42771" y="1768"/>
                  <a:pt x="26607" y="13448"/>
                </a:cubicBezTo>
                <a:cubicBezTo>
                  <a:pt x="10442" y="25128"/>
                  <a:pt x="1502" y="44412"/>
                  <a:pt x="3011" y="64345"/>
                </a:cubicBezTo>
                <a:close/>
              </a:path>
            </a:pathLst>
          </a:custGeom>
          <a:solidFill>
            <a:srgbClr val="0070C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35" name="Google Shape;335;p18"/>
          <p:cNvPicPr preferRelativeResize="0"/>
          <p:nvPr/>
        </p:nvPicPr>
        <p:blipFill rotWithShape="1">
          <a:blip r:embed="rId7">
            <a:alphaModFix/>
          </a:blip>
          <a:srcRect/>
          <a:stretch/>
        </p:blipFill>
        <p:spPr>
          <a:xfrm>
            <a:off x="5184433" y="3255385"/>
            <a:ext cx="676136" cy="676136"/>
          </a:xfrm>
          <a:prstGeom prst="rect">
            <a:avLst/>
          </a:prstGeom>
          <a:noFill/>
          <a:ln>
            <a:noFill/>
          </a:ln>
        </p:spPr>
      </p:pic>
      <p:sp>
        <p:nvSpPr>
          <p:cNvPr id="336" name="Google Shape;336;p18"/>
          <p:cNvSpPr txBox="1"/>
          <p:nvPr/>
        </p:nvSpPr>
        <p:spPr>
          <a:xfrm>
            <a:off x="1725985" y="7000199"/>
            <a:ext cx="881368"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横浜</a:t>
            </a:r>
            <a:endParaRPr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Tree>
    <p:extLst>
      <p:ext uri="{BB962C8B-B14F-4D97-AF65-F5344CB8AC3E}">
        <p14:creationId xmlns:p14="http://schemas.microsoft.com/office/powerpoint/2010/main" val="2722499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0"/>
          <p:cNvPicPr preferRelativeResize="0"/>
          <p:nvPr/>
        </p:nvPicPr>
        <p:blipFill rotWithShape="1">
          <a:blip r:embed="rId3">
            <a:alphaModFix/>
          </a:blip>
          <a:srcRect/>
          <a:stretch/>
        </p:blipFill>
        <p:spPr>
          <a:xfrm>
            <a:off x="754280" y="1458392"/>
            <a:ext cx="5512951" cy="2972815"/>
          </a:xfrm>
          <a:prstGeom prst="rect">
            <a:avLst/>
          </a:prstGeom>
          <a:noFill/>
          <a:ln>
            <a:noFill/>
          </a:ln>
        </p:spPr>
      </p:pic>
      <p:sp>
        <p:nvSpPr>
          <p:cNvPr id="343" name="Google Shape;343;p20"/>
          <p:cNvSpPr txBox="1"/>
          <p:nvPr/>
        </p:nvSpPr>
        <p:spPr>
          <a:xfrm>
            <a:off x="810456" y="1458392"/>
            <a:ext cx="5868652" cy="69326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Black"/>
                <a:ea typeface="Arial Black"/>
                <a:cs typeface="Arial Black"/>
                <a:sym typeface="Arial Black"/>
              </a:rPr>
              <a:t>  Hotel New Grand Yokohama</a:t>
            </a:r>
            <a:br>
              <a:rPr lang="en-US" sz="1050" b="0" i="0" u="none" strike="noStrike" cap="none">
                <a:solidFill>
                  <a:schemeClr val="dk1"/>
                </a:solidFill>
                <a:latin typeface="Arial Black"/>
                <a:ea typeface="Arial Black"/>
                <a:cs typeface="Arial Black"/>
                <a:sym typeface="Arial Black"/>
              </a:rPr>
            </a:br>
            <a:r>
              <a:rPr lang="en-US" sz="1050" b="0" i="0" u="none" strike="noStrike" cap="none">
                <a:solidFill>
                  <a:schemeClr val="dk1"/>
                </a:solidFill>
                <a:latin typeface="Arial Black"/>
                <a:ea typeface="Arial Black"/>
                <a:cs typeface="Arial Black"/>
                <a:sym typeface="Arial Black"/>
              </a:rPr>
              <a:t>   </a:t>
            </a:r>
            <a:r>
              <a:rPr lang="en-US" sz="1050" b="0" i="0" u="none" strike="noStrike" cap="none">
                <a:solidFill>
                  <a:schemeClr val="dk1"/>
                </a:solidFill>
                <a:latin typeface="Arial"/>
                <a:ea typeface="Arial"/>
                <a:cs typeface="Arial"/>
                <a:sym typeface="Arial"/>
              </a:rPr>
              <a:t> Addr: 10 Yamashita-cho, Naka-ku, Yokohama city,</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a:t>
            </a:r>
            <a:r>
              <a:rPr lang="en-US" sz="105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https://www.hotel-newgrand.co.jp/english/ </a:t>
            </a:r>
            <a:br>
              <a:rPr lang="en-US" sz="1050" b="0" i="0" u="none" strike="noStrike" cap="none">
                <a:solidFill>
                  <a:schemeClr val="dk1"/>
                </a:solidFill>
                <a:latin typeface="Arial"/>
                <a:ea typeface="Arial"/>
                <a:cs typeface="Arial"/>
                <a:sym typeface="Arial"/>
              </a:rPr>
            </a:b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BIKE TRAINING IN YOUR ROOM</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Training on a cycle trainer is forbidden in any hotel room.</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344" name="Google Shape;344;p20"/>
          <p:cNvSpPr/>
          <p:nvPr/>
        </p:nvSpPr>
        <p:spPr>
          <a:xfrm rot="2174117">
            <a:off x="2422865" y="2524962"/>
            <a:ext cx="2141934" cy="448351"/>
          </a:xfrm>
          <a:prstGeom prst="roundRect">
            <a:avLst>
              <a:gd name="adj" fmla="val 16667"/>
            </a:avLst>
          </a:prstGeom>
          <a:solidFill>
            <a:srgbClr val="FFFF00">
              <a:alpha val="24705"/>
            </a:srgbClr>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5" name="Google Shape;345;p20"/>
          <p:cNvSpPr/>
          <p:nvPr/>
        </p:nvSpPr>
        <p:spPr>
          <a:xfrm>
            <a:off x="5167778" y="2749137"/>
            <a:ext cx="1237488" cy="56162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49" y="79204"/>
                </a:moveTo>
                <a:lnTo>
                  <a:pt x="-136442" y="157417"/>
                </a:lnTo>
              </a:path>
            </a:pathLst>
          </a:custGeom>
          <a:solidFill>
            <a:srgbClr val="CCFFFF"/>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 b="0" i="0" u="none" strike="noStrike" cap="none">
                <a:solidFill>
                  <a:schemeClr val="dk1"/>
                </a:solidFill>
                <a:latin typeface="Arial Black"/>
                <a:ea typeface="Arial Black"/>
                <a:cs typeface="Arial Black"/>
                <a:sym typeface="Arial Black"/>
              </a:rPr>
              <a:t>Hotel New Grand</a:t>
            </a:r>
            <a:br>
              <a:rPr lang="en-US" sz="900" b="0" i="0" u="none" strike="noStrike" cap="none">
                <a:solidFill>
                  <a:srgbClr val="FF0000"/>
                </a:solidFill>
                <a:latin typeface="Arial"/>
                <a:ea typeface="Arial"/>
                <a:cs typeface="Arial"/>
                <a:sym typeface="Arial"/>
              </a:rPr>
            </a:br>
            <a:r>
              <a:rPr lang="en-US" sz="900" b="0" i="0" u="none" strike="noStrike" cap="none">
                <a:solidFill>
                  <a:srgbClr val="FF0000"/>
                </a:solidFill>
                <a:latin typeface="Arial Black"/>
                <a:ea typeface="Arial Black"/>
                <a:cs typeface="Arial Black"/>
                <a:sym typeface="Arial Black"/>
              </a:rPr>
              <a:t>Official Headquarter</a:t>
            </a:r>
            <a:endParaRPr sz="900" b="0" i="0" u="none" strike="noStrike" cap="none">
              <a:solidFill>
                <a:srgbClr val="FF0000"/>
              </a:solidFill>
              <a:latin typeface="Arial Black"/>
              <a:ea typeface="Arial Black"/>
              <a:cs typeface="Arial Black"/>
              <a:sym typeface="Arial Black"/>
            </a:endParaRPr>
          </a:p>
        </p:txBody>
      </p:sp>
      <p:sp>
        <p:nvSpPr>
          <p:cNvPr id="346" name="Google Shape;346;p20"/>
          <p:cNvSpPr/>
          <p:nvPr/>
        </p:nvSpPr>
        <p:spPr>
          <a:xfrm>
            <a:off x="3378712" y="1793237"/>
            <a:ext cx="1634722" cy="40605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1874" y="116477"/>
                </a:moveTo>
                <a:lnTo>
                  <a:pt x="15743" y="273896"/>
                </a:lnTo>
              </a:path>
            </a:pathLst>
          </a:cu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900"/>
              <a:buFont typeface="Arial Black"/>
              <a:buNone/>
            </a:pPr>
            <a:r>
              <a:rPr lang="en-US" sz="800" b="0" i="0" u="none" strike="noStrike" cap="none">
                <a:solidFill>
                  <a:srgbClr val="FF0000"/>
                </a:solidFill>
                <a:latin typeface="Arial Black"/>
                <a:ea typeface="Arial Black"/>
                <a:cs typeface="Arial Black"/>
                <a:sym typeface="Arial Black"/>
              </a:rPr>
              <a:t>Yamashita Koen(Park)</a:t>
            </a:r>
            <a:endParaRPr sz="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900"/>
              <a:buFont typeface="Arial Black"/>
              <a:buNone/>
            </a:pPr>
            <a:r>
              <a:rPr lang="en-US" sz="800" b="0" i="0" u="none" strike="noStrike" cap="none">
                <a:solidFill>
                  <a:srgbClr val="FF0000"/>
                </a:solidFill>
                <a:latin typeface="Arial Black"/>
                <a:ea typeface="Arial Black"/>
                <a:cs typeface="Arial Black"/>
                <a:sym typeface="Arial Black"/>
              </a:rPr>
              <a:t>Venue</a:t>
            </a:r>
            <a:endParaRPr/>
          </a:p>
        </p:txBody>
      </p:sp>
      <p:pic>
        <p:nvPicPr>
          <p:cNvPr id="347" name="Google Shape;347;p20"/>
          <p:cNvPicPr preferRelativeResize="0"/>
          <p:nvPr/>
        </p:nvPicPr>
        <p:blipFill rotWithShape="1">
          <a:blip r:embed="rId5">
            <a:alphaModFix/>
          </a:blip>
          <a:srcRect/>
          <a:stretch/>
        </p:blipFill>
        <p:spPr>
          <a:xfrm>
            <a:off x="4209393" y="4666922"/>
            <a:ext cx="2057838" cy="1260912"/>
          </a:xfrm>
          <a:prstGeom prst="rect">
            <a:avLst/>
          </a:prstGeom>
          <a:noFill/>
          <a:ln>
            <a:noFill/>
          </a:ln>
        </p:spPr>
      </p:pic>
      <p:pic>
        <p:nvPicPr>
          <p:cNvPr id="348" name="Google Shape;348;p20"/>
          <p:cNvPicPr preferRelativeResize="0"/>
          <p:nvPr/>
        </p:nvPicPr>
        <p:blipFill rotWithShape="1">
          <a:blip r:embed="rId6">
            <a:alphaModFix/>
          </a:blip>
          <a:srcRect/>
          <a:stretch/>
        </p:blipFill>
        <p:spPr>
          <a:xfrm>
            <a:off x="3510756" y="5576748"/>
            <a:ext cx="507291" cy="50729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0"/>
          <p:cNvPicPr preferRelativeResize="0"/>
          <p:nvPr/>
        </p:nvPicPr>
        <p:blipFill rotWithShape="1">
          <a:blip r:embed="rId3">
            <a:alphaModFix/>
          </a:blip>
          <a:srcRect/>
          <a:stretch/>
        </p:blipFill>
        <p:spPr>
          <a:xfrm>
            <a:off x="754280" y="1458392"/>
            <a:ext cx="5512951" cy="2972815"/>
          </a:xfrm>
          <a:prstGeom prst="rect">
            <a:avLst/>
          </a:prstGeom>
          <a:noFill/>
          <a:ln>
            <a:noFill/>
          </a:ln>
        </p:spPr>
      </p:pic>
      <p:sp>
        <p:nvSpPr>
          <p:cNvPr id="343" name="Google Shape;343;p20"/>
          <p:cNvSpPr txBox="1"/>
          <p:nvPr/>
        </p:nvSpPr>
        <p:spPr>
          <a:xfrm>
            <a:off x="810456" y="1458392"/>
            <a:ext cx="5868652" cy="69326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Black"/>
                <a:ea typeface="Arial Black"/>
                <a:cs typeface="Arial Black"/>
                <a:sym typeface="Arial Black"/>
              </a:rPr>
              <a:t>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ホテル・ニューグランド横浜</a:t>
            </a:r>
            <a:br>
              <a:rPr lang="en-US" sz="1050" b="0" i="0" u="none" strike="noStrike" cap="none" dirty="0">
                <a:solidFill>
                  <a:schemeClr val="dk1"/>
                </a:solidFill>
                <a:latin typeface="Arial Black"/>
                <a:ea typeface="Arial Black"/>
                <a:cs typeface="Arial Black"/>
                <a:sym typeface="Arial Black"/>
              </a:rPr>
            </a:br>
            <a:r>
              <a:rPr lang="en-US" sz="1050" b="0" i="0" u="none" strike="noStrike" cap="none" dirty="0">
                <a:solidFill>
                  <a:schemeClr val="dk1"/>
                </a:solidFill>
                <a:latin typeface="Arial Black"/>
                <a:ea typeface="Arial Black"/>
                <a:cs typeface="Arial Black"/>
                <a:sym typeface="Arial Black"/>
              </a:rPr>
              <a:t>   </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住所 </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 横浜市中区山下町 </a:t>
            </a:r>
            <a:r>
              <a:rPr lang="en-US" altLang="ja-JP" sz="1050" b="0" i="0" u="none" strike="noStrike" cap="none" dirty="0">
                <a:solidFill>
                  <a:schemeClr val="dk1"/>
                </a:solidFill>
                <a:latin typeface="Arial"/>
                <a:ea typeface="Arial"/>
                <a:cs typeface="Arial"/>
                <a:sym typeface="Arial"/>
              </a:rPr>
              <a:t>10</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https://www.hotel-newgrand.co.jp/english/ </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ホテルでの自転車トレーニング</a:t>
            </a:r>
            <a:endParaRPr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ホテルの部屋でのロｰラｰ台トレーニングは禁止です</a:t>
            </a:r>
            <a:r>
              <a:rPr lang="en-US" altLang="ja-JP" sz="1050" b="0" i="0" u="none" strike="noStrike" cap="none" dirty="0">
                <a:solidFill>
                  <a:schemeClr val="dk1"/>
                </a:solidFill>
                <a:latin typeface="Arial"/>
                <a:ea typeface="Arial"/>
                <a:cs typeface="Arial"/>
                <a:sym typeface="Arial"/>
              </a:rPr>
              <a:t>｡</a:t>
            </a: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p:txBody>
      </p:sp>
      <p:sp>
        <p:nvSpPr>
          <p:cNvPr id="344" name="Google Shape;344;p20"/>
          <p:cNvSpPr/>
          <p:nvPr/>
        </p:nvSpPr>
        <p:spPr>
          <a:xfrm rot="2174117">
            <a:off x="2422865" y="2524962"/>
            <a:ext cx="2141934" cy="448351"/>
          </a:xfrm>
          <a:prstGeom prst="roundRect">
            <a:avLst>
              <a:gd name="adj" fmla="val 16667"/>
            </a:avLst>
          </a:prstGeom>
          <a:solidFill>
            <a:srgbClr val="FFFF00">
              <a:alpha val="24705"/>
            </a:srgbClr>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5" name="Google Shape;345;p20"/>
          <p:cNvSpPr/>
          <p:nvPr/>
        </p:nvSpPr>
        <p:spPr>
          <a:xfrm>
            <a:off x="5167778" y="2749137"/>
            <a:ext cx="1237488" cy="56162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49" y="79204"/>
                </a:moveTo>
                <a:lnTo>
                  <a:pt x="-136442" y="157417"/>
                </a:lnTo>
              </a:path>
            </a:pathLst>
          </a:custGeom>
          <a:solidFill>
            <a:srgbClr val="CCFFFF"/>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8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ホテル・ニューグランド</a:t>
            </a:r>
          </a:p>
          <a:p>
            <a:pPr marL="0" marR="0" lvl="0" indent="0" algn="ctr" rtl="0">
              <a:lnSpc>
                <a:spcPct val="100000"/>
              </a:lnSpc>
              <a:spcBef>
                <a:spcPts val="0"/>
              </a:spcBef>
              <a:spcAft>
                <a:spcPts val="0"/>
              </a:spcAft>
              <a:buNone/>
            </a:pPr>
            <a:r>
              <a:rPr lang="ja-JP" altLang="en-US"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公式本部</a:t>
            </a:r>
            <a:endParaRPr sz="9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346" name="Google Shape;346;p20"/>
          <p:cNvSpPr/>
          <p:nvPr/>
        </p:nvSpPr>
        <p:spPr>
          <a:xfrm>
            <a:off x="3378712" y="1793237"/>
            <a:ext cx="1634722" cy="40605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1874" y="116477"/>
                </a:moveTo>
                <a:lnTo>
                  <a:pt x="15743" y="273896"/>
                </a:lnTo>
              </a:path>
            </a:pathLst>
          </a:cu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900"/>
              <a:buFont typeface="Arial Black"/>
              <a:buNone/>
            </a:pPr>
            <a:r>
              <a:rPr lang="ja-JP" altLang="en-US"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山下公園</a:t>
            </a:r>
          </a:p>
          <a:p>
            <a:pPr marL="0" marR="0" lvl="0" indent="0" algn="ctr" rtl="0">
              <a:lnSpc>
                <a:spcPct val="100000"/>
              </a:lnSpc>
              <a:spcBef>
                <a:spcPts val="0"/>
              </a:spcBef>
              <a:spcAft>
                <a:spcPts val="0"/>
              </a:spcAft>
              <a:buClr>
                <a:srgbClr val="FF0000"/>
              </a:buClr>
              <a:buSzPts val="900"/>
              <a:buFont typeface="Arial Black"/>
              <a:buNone/>
            </a:pPr>
            <a:r>
              <a:rPr lang="ja-JP" altLang="en-US"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会場</a:t>
            </a:r>
            <a:endParaRPr dirty="0">
              <a:latin typeface="HGP創英角ｺﾞｼｯｸUB" panose="020B0900000000000000" pitchFamily="50" charset="-128"/>
              <a:ea typeface="HGP創英角ｺﾞｼｯｸUB" panose="020B0900000000000000" pitchFamily="50" charset="-128"/>
            </a:endParaRPr>
          </a:p>
        </p:txBody>
      </p:sp>
      <p:pic>
        <p:nvPicPr>
          <p:cNvPr id="347" name="Google Shape;347;p20"/>
          <p:cNvPicPr preferRelativeResize="0"/>
          <p:nvPr/>
        </p:nvPicPr>
        <p:blipFill rotWithShape="1">
          <a:blip r:embed="rId5">
            <a:alphaModFix/>
          </a:blip>
          <a:srcRect/>
          <a:stretch/>
        </p:blipFill>
        <p:spPr>
          <a:xfrm>
            <a:off x="4209393" y="4666922"/>
            <a:ext cx="2057838" cy="1260912"/>
          </a:xfrm>
          <a:prstGeom prst="rect">
            <a:avLst/>
          </a:prstGeom>
          <a:noFill/>
          <a:ln>
            <a:noFill/>
          </a:ln>
        </p:spPr>
      </p:pic>
      <p:pic>
        <p:nvPicPr>
          <p:cNvPr id="348" name="Google Shape;348;p20"/>
          <p:cNvPicPr preferRelativeResize="0"/>
          <p:nvPr/>
        </p:nvPicPr>
        <p:blipFill rotWithShape="1">
          <a:blip r:embed="rId6">
            <a:alphaModFix/>
          </a:blip>
          <a:srcRect/>
          <a:stretch/>
        </p:blipFill>
        <p:spPr>
          <a:xfrm>
            <a:off x="3510756" y="5576748"/>
            <a:ext cx="507291" cy="507291"/>
          </a:xfrm>
          <a:prstGeom prst="rect">
            <a:avLst/>
          </a:prstGeom>
          <a:noFill/>
          <a:ln>
            <a:noFill/>
          </a:ln>
        </p:spPr>
      </p:pic>
    </p:spTree>
    <p:extLst>
      <p:ext uri="{BB962C8B-B14F-4D97-AF65-F5344CB8AC3E}">
        <p14:creationId xmlns:p14="http://schemas.microsoft.com/office/powerpoint/2010/main" val="504400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5.  ATHLETES’ SERVICES</a:t>
            </a:r>
            <a:endParaRPr sz="2000" b="0" i="0" u="none" strike="noStrike" cap="none">
              <a:solidFill>
                <a:schemeClr val="lt1"/>
              </a:solidFill>
              <a:latin typeface="Arial"/>
              <a:ea typeface="Arial"/>
              <a:cs typeface="Arial"/>
              <a:sym typeface="Arial"/>
            </a:endParaRPr>
          </a:p>
        </p:txBody>
      </p:sp>
      <p:sp>
        <p:nvSpPr>
          <p:cNvPr id="355" name="Google Shape;355;p21"/>
          <p:cNvSpPr txBox="1"/>
          <p:nvPr/>
        </p:nvSpPr>
        <p:spPr>
          <a:xfrm>
            <a:off x="810455" y="2178472"/>
            <a:ext cx="6084677" cy="1238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TRAINING</a:t>
            </a:r>
            <a:br>
              <a:rPr lang="en-US" sz="800" b="0" i="0" u="none" strike="noStrike" cap="none">
                <a:solidFill>
                  <a:schemeClr val="dk1"/>
                </a:solidFill>
                <a:latin typeface="Arial"/>
                <a:ea typeface="Arial"/>
                <a:cs typeface="Arial"/>
                <a:sym typeface="Arial"/>
              </a:rPr>
            </a:b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(1) Swim &amp; Run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Location of the training site :  Yokohama Country &amp; Athletic Club (YC&amp;AC)</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Address : 11-1 Yaguchidai, Naka-ku, Yokohama-city	</a:t>
            </a:r>
            <a:r>
              <a:rPr lang="en-US" sz="105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https://ycac.jp/</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Outdoor pool for swimming, Main Field for running (but no wheel chair run), and Restaurant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are available for you.</a:t>
            </a:r>
            <a:endParaRPr sz="1400" b="0" i="0" u="none" strike="noStrike" cap="none">
              <a:solidFill>
                <a:srgbClr val="000000"/>
              </a:solidFill>
              <a:latin typeface="Arial"/>
              <a:ea typeface="Arial"/>
              <a:cs typeface="Arial"/>
              <a:sym typeface="Arial"/>
            </a:endParaRPr>
          </a:p>
        </p:txBody>
      </p:sp>
      <p:pic>
        <p:nvPicPr>
          <p:cNvPr id="356" name="Google Shape;356;p21"/>
          <p:cNvPicPr preferRelativeResize="0"/>
          <p:nvPr/>
        </p:nvPicPr>
        <p:blipFill rotWithShape="1">
          <a:blip r:embed="rId4">
            <a:alphaModFix/>
          </a:blip>
          <a:srcRect/>
          <a:stretch/>
        </p:blipFill>
        <p:spPr>
          <a:xfrm>
            <a:off x="810455" y="3595156"/>
            <a:ext cx="5538342" cy="4573415"/>
          </a:xfrm>
          <a:prstGeom prst="rect">
            <a:avLst/>
          </a:prstGeom>
          <a:noFill/>
          <a:ln>
            <a:noFill/>
          </a:ln>
        </p:spPr>
      </p:pic>
      <p:sp>
        <p:nvSpPr>
          <p:cNvPr id="357" name="Google Shape;357;p21"/>
          <p:cNvSpPr txBox="1"/>
          <p:nvPr/>
        </p:nvSpPr>
        <p:spPr>
          <a:xfrm>
            <a:off x="2008000" y="4421027"/>
            <a:ext cx="1466851" cy="278384"/>
          </a:xfrm>
          <a:prstGeom prst="rect">
            <a:avLst/>
          </a:prstGeom>
          <a:noFill/>
          <a:ln w="28575" cap="flat" cmpd="sng">
            <a:solidFill>
              <a:srgbClr val="FF0000"/>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Times New Roman"/>
              <a:ea typeface="Times New Roman"/>
              <a:cs typeface="Times New Roman"/>
              <a:sym typeface="Times New Roman"/>
            </a:endParaRPr>
          </a:p>
        </p:txBody>
      </p:sp>
      <p:sp>
        <p:nvSpPr>
          <p:cNvPr id="358" name="Google Shape;358;p21"/>
          <p:cNvSpPr/>
          <p:nvPr/>
        </p:nvSpPr>
        <p:spPr>
          <a:xfrm>
            <a:off x="2117537" y="7724053"/>
            <a:ext cx="1247775" cy="462417"/>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9" name="Google Shape;359;p21"/>
          <p:cNvSpPr txBox="1"/>
          <p:nvPr/>
        </p:nvSpPr>
        <p:spPr>
          <a:xfrm>
            <a:off x="3579626" y="7955260"/>
            <a:ext cx="3037074" cy="1925340"/>
          </a:xfrm>
          <a:prstGeom prst="rect">
            <a:avLst/>
          </a:prstGeom>
          <a:noFill/>
          <a:ln w="12700" cap="flat" cmpd="sng">
            <a:solidFill>
              <a:srgbClr val="000000"/>
            </a:solidFill>
            <a:prstDash val="solid"/>
            <a:round/>
            <a:headEnd type="none" w="sm" len="sm"/>
            <a:tailEnd type="none" w="sm" len="sm"/>
          </a:ln>
        </p:spPr>
        <p:txBody>
          <a:bodyPr spcFirstLastPara="1" wrap="square" lIns="0" tIns="34275" rIns="0" bIns="0" anchor="t" anchorCtr="0">
            <a:spAutoFit/>
          </a:bodyPr>
          <a:lstStyle/>
          <a:p>
            <a:pPr marL="85725"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a:t>
            </a:r>
            <a:r>
              <a:rPr lang="en-US" sz="1100" b="0" i="0" u="none" strike="noStrike" cap="none" dirty="0">
                <a:solidFill>
                  <a:srgbClr val="000000"/>
                </a:solidFill>
                <a:latin typeface="Calibri"/>
                <a:ea typeface="Calibri"/>
                <a:cs typeface="Calibri"/>
                <a:sym typeface="Calibri"/>
              </a:rPr>
              <a:t>Hotel New Grand </a:t>
            </a:r>
            <a:r>
              <a:rPr lang="en-US" sz="1100" b="0" i="0" u="none" strike="noStrike" cap="none" dirty="0">
                <a:solidFill>
                  <a:srgbClr val="000000"/>
                </a:solidFill>
                <a:latin typeface="MS Gothic"/>
                <a:ea typeface="MS Gothic"/>
                <a:cs typeface="MS Gothic"/>
                <a:sym typeface="MS Gothic"/>
              </a:rPr>
              <a:t>⇔ </a:t>
            </a:r>
            <a:r>
              <a:rPr lang="en-US" sz="1100" b="0" i="0" u="none" strike="noStrike" cap="none" dirty="0">
                <a:solidFill>
                  <a:srgbClr val="000000"/>
                </a:solidFill>
                <a:latin typeface="Calibri"/>
                <a:ea typeface="Calibri"/>
                <a:cs typeface="Calibri"/>
                <a:sym typeface="Calibri"/>
              </a:rPr>
              <a:t>YC&amp;AC </a:t>
            </a:r>
            <a:r>
              <a:rPr lang="en-US" sz="1100" b="0" i="0" u="none" strike="noStrike" cap="none" dirty="0">
                <a:solidFill>
                  <a:srgbClr val="000000"/>
                </a:solidFill>
                <a:latin typeface="Arial"/>
                <a:ea typeface="Arial"/>
                <a:cs typeface="Arial"/>
                <a:sym typeface="Arial"/>
              </a:rPr>
              <a:t>【</a:t>
            </a:r>
            <a:r>
              <a:rPr lang="en-US" sz="1100" b="0" i="0" u="none" strike="noStrike" cap="none" dirty="0">
                <a:solidFill>
                  <a:srgbClr val="000000"/>
                </a:solidFill>
                <a:latin typeface="Calibri"/>
                <a:ea typeface="Calibri"/>
                <a:cs typeface="Calibri"/>
                <a:sym typeface="Calibri"/>
              </a:rPr>
              <a:t>3.7km</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50"/>
              </a:spcBef>
              <a:spcAft>
                <a:spcPts val="0"/>
              </a:spcAft>
              <a:buNone/>
            </a:pPr>
            <a:endParaRPr sz="1100" b="0" i="0" u="none" strike="noStrike" cap="none" dirty="0">
              <a:solidFill>
                <a:srgbClr val="000000"/>
              </a:solidFill>
              <a:latin typeface="Times New Roman"/>
              <a:ea typeface="Times New Roman"/>
              <a:cs typeface="Times New Roman"/>
              <a:sym typeface="Times New Roman"/>
            </a:endParaRPr>
          </a:p>
          <a:p>
            <a:pPr marL="118110" marR="0" lvl="0" indent="0" algn="l" rtl="0">
              <a:lnSpc>
                <a:spcPct val="100000"/>
              </a:lnSpc>
              <a:spcBef>
                <a:spcPts val="0"/>
              </a:spcBef>
              <a:spcAft>
                <a:spcPts val="0"/>
              </a:spcAft>
              <a:buNone/>
            </a:pPr>
            <a:r>
              <a:rPr lang="en-US" sz="1100" b="1" i="0" u="none" strike="noStrike" cap="none" dirty="0">
                <a:solidFill>
                  <a:srgbClr val="000000"/>
                </a:solidFill>
                <a:latin typeface="Malgun Gothic"/>
                <a:ea typeface="Malgun Gothic"/>
                <a:cs typeface="Malgun Gothic"/>
                <a:sym typeface="Malgun Gothic"/>
              </a:rPr>
              <a:t>★</a:t>
            </a:r>
            <a:r>
              <a:rPr lang="en-US" sz="1100" b="1" i="0" u="none" strike="noStrike" cap="none" dirty="0">
                <a:solidFill>
                  <a:srgbClr val="000000"/>
                </a:solidFill>
                <a:latin typeface="Calibri"/>
                <a:ea typeface="Calibri"/>
                <a:cs typeface="Calibri"/>
                <a:sym typeface="Calibri"/>
              </a:rPr>
              <a:t>Car route</a:t>
            </a:r>
            <a:endParaRPr sz="1100" b="0" i="0" u="none" strike="noStrike" cap="none" dirty="0">
              <a:solidFill>
                <a:srgbClr val="000000"/>
              </a:solidFill>
              <a:latin typeface="Calibri"/>
              <a:ea typeface="Calibri"/>
              <a:cs typeface="Calibri"/>
              <a:sym typeface="Calibri"/>
            </a:endParaRPr>
          </a:p>
          <a:p>
            <a:pPr marL="212090" marR="0" lvl="0" indent="0" algn="l" rtl="0">
              <a:lnSpc>
                <a:spcPct val="100000"/>
              </a:lnSpc>
              <a:spcBef>
                <a:spcPts val="0"/>
              </a:spcBef>
              <a:spcAft>
                <a:spcPts val="0"/>
              </a:spcAft>
              <a:buNone/>
            </a:pPr>
            <a:r>
              <a:rPr lang="en-US" sz="1100" b="0" i="0" u="none" strike="noStrike" cap="none" dirty="0">
                <a:solidFill>
                  <a:srgbClr val="000000"/>
                </a:solidFill>
                <a:latin typeface="Calibri"/>
                <a:ea typeface="Calibri"/>
                <a:cs typeface="Calibri"/>
                <a:sym typeface="Calibri"/>
              </a:rPr>
              <a:t>12～5min.   </a:t>
            </a:r>
            <a:r>
              <a:rPr lang="en-US" sz="1100" b="0" i="0" u="none" strike="noStrike" cap="none" dirty="0">
                <a:solidFill>
                  <a:srgbClr val="000000"/>
                </a:solidFill>
                <a:latin typeface="Arial"/>
                <a:ea typeface="Arial"/>
                <a:cs typeface="Arial"/>
                <a:sym typeface="Arial"/>
              </a:rPr>
              <a:t>【</a:t>
            </a:r>
            <a:r>
              <a:rPr lang="en-US" sz="1100" b="0" i="0" u="none" strike="noStrike" cap="none" dirty="0">
                <a:solidFill>
                  <a:srgbClr val="000000"/>
                </a:solidFill>
                <a:latin typeface="Calibri"/>
                <a:ea typeface="Calibri"/>
                <a:cs typeface="Calibri"/>
                <a:sym typeface="Calibri"/>
              </a:rPr>
              <a:t>Taxi fee approx.</a:t>
            </a:r>
            <a:r>
              <a:rPr lang="en-US" sz="1100" b="0" i="0" u="none" strike="noStrike" cap="none" dirty="0">
                <a:solidFill>
                  <a:srgbClr val="000000"/>
                </a:solidFill>
                <a:latin typeface="Arial"/>
                <a:ea typeface="Arial"/>
                <a:cs typeface="Arial"/>
                <a:sym typeface="Arial"/>
              </a:rPr>
              <a:t>￥</a:t>
            </a:r>
            <a:r>
              <a:rPr lang="en-US" sz="1100" b="0" i="0" u="none" strike="noStrike" cap="none" dirty="0">
                <a:solidFill>
                  <a:srgbClr val="000000"/>
                </a:solidFill>
                <a:latin typeface="Calibri"/>
                <a:ea typeface="Calibri"/>
                <a:cs typeface="Calibri"/>
                <a:sym typeface="Calibri"/>
              </a:rPr>
              <a:t>1,700</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55"/>
              </a:spcBef>
              <a:spcAft>
                <a:spcPts val="0"/>
              </a:spcAft>
              <a:buNone/>
            </a:pPr>
            <a:endParaRPr sz="1100" b="0" i="0" u="none" strike="noStrike" cap="none" dirty="0">
              <a:solidFill>
                <a:srgbClr val="000000"/>
              </a:solidFill>
              <a:latin typeface="Times New Roman"/>
              <a:ea typeface="Times New Roman"/>
              <a:cs typeface="Times New Roman"/>
              <a:sym typeface="Times New Roman"/>
            </a:endParaRPr>
          </a:p>
          <a:p>
            <a:pPr marL="118110" marR="0" lvl="0" indent="0" algn="l" rtl="0">
              <a:lnSpc>
                <a:spcPct val="100000"/>
              </a:lnSpc>
              <a:spcBef>
                <a:spcPts val="0"/>
              </a:spcBef>
              <a:spcAft>
                <a:spcPts val="0"/>
              </a:spcAft>
              <a:buNone/>
            </a:pPr>
            <a:r>
              <a:rPr lang="en-US" sz="1100" b="1" i="0" u="none" strike="noStrike" cap="none" dirty="0">
                <a:solidFill>
                  <a:srgbClr val="000000"/>
                </a:solidFill>
                <a:latin typeface="Malgun Gothic"/>
                <a:ea typeface="Malgun Gothic"/>
                <a:cs typeface="Malgun Gothic"/>
                <a:sym typeface="Malgun Gothic"/>
              </a:rPr>
              <a:t>★</a:t>
            </a:r>
            <a:r>
              <a:rPr lang="en-US" sz="1100" b="1" i="0" u="none" strike="noStrike" cap="none" dirty="0">
                <a:solidFill>
                  <a:srgbClr val="000000"/>
                </a:solidFill>
                <a:latin typeface="Calibri"/>
                <a:ea typeface="Calibri"/>
                <a:cs typeface="Calibri"/>
                <a:sym typeface="Calibri"/>
              </a:rPr>
              <a:t>Train route</a:t>
            </a:r>
            <a:endParaRPr sz="1100" b="0" i="0" u="none" strike="noStrike" cap="none" dirty="0">
              <a:solidFill>
                <a:srgbClr val="000000"/>
              </a:solidFill>
              <a:latin typeface="Calibri"/>
              <a:ea typeface="Calibri"/>
              <a:cs typeface="Calibri"/>
              <a:sym typeface="Calibri"/>
            </a:endParaRPr>
          </a:p>
          <a:p>
            <a:pPr marL="177165" marR="0" lvl="0" indent="0" algn="l" rtl="0">
              <a:lnSpc>
                <a:spcPct val="100000"/>
              </a:lnSpc>
              <a:spcBef>
                <a:spcPts val="0"/>
              </a:spcBef>
              <a:spcAft>
                <a:spcPts val="0"/>
              </a:spcAft>
              <a:buNone/>
            </a:pPr>
            <a:r>
              <a:rPr lang="en-US" sz="1100" b="0" i="0" u="none" strike="noStrike" cap="none" dirty="0" err="1">
                <a:solidFill>
                  <a:srgbClr val="000000"/>
                </a:solidFill>
                <a:latin typeface="Calibri"/>
                <a:ea typeface="Calibri"/>
                <a:cs typeface="Calibri"/>
                <a:sym typeface="Calibri"/>
              </a:rPr>
              <a:t>Motomachi-Chukagai</a:t>
            </a:r>
            <a:r>
              <a:rPr lang="en-US" sz="1100" b="0" i="0" u="none" strike="noStrike" cap="none" dirty="0">
                <a:solidFill>
                  <a:srgbClr val="000000"/>
                </a:solidFill>
                <a:latin typeface="Calibri"/>
                <a:ea typeface="Calibri"/>
                <a:cs typeface="Calibri"/>
                <a:sym typeface="Calibri"/>
              </a:rPr>
              <a:t> Sta.</a:t>
            </a:r>
            <a:endParaRPr dirty="0"/>
          </a:p>
          <a:p>
            <a:pPr marL="270510" marR="0" lvl="0" indent="0" algn="l" rtl="0">
              <a:lnSpc>
                <a:spcPct val="66666"/>
              </a:lnSpc>
              <a:spcBef>
                <a:spcPts val="0"/>
              </a:spcBef>
              <a:spcAft>
                <a:spcPts val="0"/>
              </a:spcAft>
              <a:buNone/>
            </a:pPr>
            <a:r>
              <a:rPr lang="en-US" sz="1650" b="0" i="0" u="none" strike="noStrike" cap="none" baseline="-25000" dirty="0">
                <a:solidFill>
                  <a:srgbClr val="000000"/>
                </a:solidFill>
                <a:latin typeface="Calibri"/>
                <a:ea typeface="Calibri"/>
                <a:cs typeface="Calibri"/>
                <a:sym typeface="Calibri"/>
              </a:rPr>
              <a:t>↓  </a:t>
            </a:r>
            <a:r>
              <a:rPr lang="en-US" sz="1000" b="0" i="0" u="none" strike="noStrike" cap="none" dirty="0">
                <a:solidFill>
                  <a:srgbClr val="000000"/>
                </a:solidFill>
                <a:latin typeface="Arial"/>
                <a:ea typeface="Arial"/>
                <a:cs typeface="Arial"/>
                <a:sym typeface="Arial"/>
              </a:rPr>
              <a:t>〔</a:t>
            </a:r>
            <a:r>
              <a:rPr lang="en-US" sz="1000" b="0" i="0" u="none" strike="noStrike" cap="none" dirty="0">
                <a:solidFill>
                  <a:srgbClr val="000000"/>
                </a:solidFill>
                <a:latin typeface="Calibri"/>
                <a:ea typeface="Calibri"/>
                <a:cs typeface="Calibri"/>
                <a:sym typeface="Calibri"/>
              </a:rPr>
              <a:t>Minato-Mirai line</a:t>
            </a:r>
            <a:r>
              <a:rPr lang="en-U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p>
            <a:pPr marL="177165" marR="0" lvl="0" indent="0" algn="l" rtl="0">
              <a:lnSpc>
                <a:spcPct val="100000"/>
              </a:lnSpc>
              <a:spcBef>
                <a:spcPts val="275"/>
              </a:spcBef>
              <a:spcAft>
                <a:spcPts val="0"/>
              </a:spcAft>
              <a:buNone/>
            </a:pPr>
            <a:r>
              <a:rPr lang="en-US" sz="1100" b="0" i="0" u="none" strike="noStrike" cap="none" dirty="0">
                <a:solidFill>
                  <a:srgbClr val="000000"/>
                </a:solidFill>
                <a:latin typeface="Calibri"/>
                <a:ea typeface="Calibri"/>
                <a:cs typeface="Calibri"/>
                <a:sym typeface="Calibri"/>
              </a:rPr>
              <a:t>Yokohama Sta.</a:t>
            </a:r>
            <a:endParaRPr sz="1100" b="0" i="0" u="none" strike="noStrike" cap="none" dirty="0">
              <a:solidFill>
                <a:srgbClr val="000000"/>
              </a:solidFill>
              <a:latin typeface="Calibri"/>
              <a:ea typeface="Calibri"/>
              <a:cs typeface="Calibri"/>
              <a:sym typeface="Calibri"/>
            </a:endParaRPr>
          </a:p>
          <a:p>
            <a:pPr marL="270510" marR="0" lvl="0" indent="0" algn="l" rtl="0">
              <a:lnSpc>
                <a:spcPct val="66666"/>
              </a:lnSpc>
              <a:spcBef>
                <a:spcPts val="150"/>
              </a:spcBef>
              <a:spcAft>
                <a:spcPts val="0"/>
              </a:spcAft>
              <a:buNone/>
            </a:pPr>
            <a:r>
              <a:rPr lang="en-US" sz="1650" b="0" i="0" u="none" strike="noStrike" cap="none" baseline="30000" dirty="0">
                <a:solidFill>
                  <a:srgbClr val="000000"/>
                </a:solidFill>
                <a:latin typeface="Calibri"/>
                <a:ea typeface="Calibri"/>
                <a:cs typeface="Calibri"/>
                <a:sym typeface="Calibri"/>
              </a:rPr>
              <a:t>↓ </a:t>
            </a:r>
            <a:r>
              <a:rPr lang="en-US" sz="1000" b="0" i="0" u="none" strike="noStrike" cap="none" dirty="0">
                <a:solidFill>
                  <a:srgbClr val="000000"/>
                </a:solidFill>
                <a:latin typeface="Arial"/>
                <a:ea typeface="Arial"/>
                <a:cs typeface="Arial"/>
                <a:sym typeface="Arial"/>
              </a:rPr>
              <a:t>〔</a:t>
            </a:r>
            <a:r>
              <a:rPr lang="en-US" sz="1000" b="0" i="0" u="none" strike="noStrike" cap="none" dirty="0" err="1">
                <a:solidFill>
                  <a:srgbClr val="000000"/>
                </a:solidFill>
                <a:latin typeface="Calibri"/>
                <a:ea typeface="Calibri"/>
                <a:cs typeface="Calibri"/>
                <a:sym typeface="Calibri"/>
              </a:rPr>
              <a:t>JRkeihin</a:t>
            </a:r>
            <a:r>
              <a:rPr lang="en-US" sz="1000" b="0" i="0" u="none" strike="noStrike" cap="none" dirty="0">
                <a:solidFill>
                  <a:srgbClr val="000000"/>
                </a:solidFill>
                <a:latin typeface="Calibri"/>
                <a:ea typeface="Calibri"/>
                <a:cs typeface="Calibri"/>
                <a:sym typeface="Calibri"/>
              </a:rPr>
              <a:t>-Tohoku line</a:t>
            </a:r>
            <a:r>
              <a:rPr lang="en-U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p>
            <a:pPr marL="209550" marR="0" lvl="0" indent="0" algn="l" rtl="0">
              <a:lnSpc>
                <a:spcPct val="100000"/>
              </a:lnSpc>
              <a:spcBef>
                <a:spcPts val="0"/>
              </a:spcBef>
              <a:spcAft>
                <a:spcPts val="0"/>
              </a:spcAft>
              <a:buNone/>
            </a:pPr>
            <a:r>
              <a:rPr lang="en-US" sz="1100" b="0" i="0" u="none" strike="noStrike" cap="none" dirty="0" err="1">
                <a:solidFill>
                  <a:srgbClr val="000000"/>
                </a:solidFill>
                <a:latin typeface="Calibri"/>
                <a:ea typeface="Calibri"/>
                <a:cs typeface="Calibri"/>
                <a:sym typeface="Calibri"/>
              </a:rPr>
              <a:t>Yamate</a:t>
            </a:r>
            <a:r>
              <a:rPr lang="en-US" sz="1100" b="0" i="0" u="none" strike="noStrike" cap="none" dirty="0">
                <a:solidFill>
                  <a:srgbClr val="000000"/>
                </a:solidFill>
                <a:latin typeface="Calibri"/>
                <a:ea typeface="Calibri"/>
                <a:cs typeface="Calibri"/>
                <a:sym typeface="Calibri"/>
              </a:rPr>
              <a:t> Sta.</a:t>
            </a:r>
            <a:endParaRPr sz="11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	5.  </a:t>
            </a:r>
            <a:r>
              <a:rPr lang="ja-JP" alt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選手向けサービス</a:t>
            </a:r>
            <a:endParaRPr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endParaRPr>
          </a:p>
        </p:txBody>
      </p:sp>
      <p:sp>
        <p:nvSpPr>
          <p:cNvPr id="355" name="Google Shape;355;p21"/>
          <p:cNvSpPr txBox="1"/>
          <p:nvPr/>
        </p:nvSpPr>
        <p:spPr>
          <a:xfrm>
            <a:off x="810455" y="2178472"/>
            <a:ext cx="6084677" cy="1238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トレーニング</a:t>
            </a:r>
            <a:br>
              <a:rPr lang="en-US" sz="800" b="0" i="0" u="none" strike="noStrike" cap="none" dirty="0">
                <a:solidFill>
                  <a:schemeClr val="dk1"/>
                </a:solidFill>
                <a:latin typeface="Arial"/>
                <a:ea typeface="Arial"/>
                <a:cs typeface="Arial"/>
                <a:sym typeface="Arial"/>
              </a:rPr>
            </a:b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(1) </a:t>
            </a:r>
            <a:r>
              <a:rPr lang="ja-JP" altLang="en-US" sz="1050" b="0" i="0" u="none" strike="noStrike" cap="none" dirty="0">
                <a:solidFill>
                  <a:schemeClr val="dk1"/>
                </a:solidFill>
                <a:latin typeface="Arial"/>
                <a:ea typeface="Arial"/>
                <a:cs typeface="Arial"/>
                <a:sym typeface="Arial"/>
              </a:rPr>
              <a:t>スイムとランニング</a:t>
            </a:r>
            <a:endParaRPr sz="14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  </a:t>
            </a:r>
            <a:r>
              <a:rPr lang="ja-JP" altLang="en-US" sz="1050" dirty="0">
                <a:solidFill>
                  <a:schemeClr val="dk1"/>
                </a:solidFill>
                <a:latin typeface="+mn-ea"/>
                <a:ea typeface="+mn-ea"/>
                <a:cs typeface="Arial"/>
                <a:sym typeface="Arial"/>
              </a:rPr>
              <a:t> トレーニング場の場所 </a:t>
            </a:r>
            <a:r>
              <a:rPr lang="en-US" altLang="ja-JP"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横浜 カントリー</a:t>
            </a:r>
            <a:r>
              <a:rPr lang="en-US" altLang="ja-JP" sz="1050" dirty="0">
                <a:solidFill>
                  <a:schemeClr val="dk1"/>
                </a:solidFill>
                <a:latin typeface="+mn-ea"/>
                <a:ea typeface="+mn-ea"/>
                <a:cs typeface="Arial"/>
                <a:sym typeface="Arial"/>
              </a:rPr>
              <a:t>&amp;</a:t>
            </a:r>
            <a:r>
              <a:rPr lang="ja-JP" altLang="en-US" sz="1050" dirty="0">
                <a:solidFill>
                  <a:schemeClr val="dk1"/>
                </a:solidFill>
                <a:latin typeface="+mn-ea"/>
                <a:ea typeface="+mn-ea"/>
                <a:cs typeface="Arial"/>
                <a:sym typeface="Arial"/>
              </a:rPr>
              <a:t>アスレチック･クラブ </a:t>
            </a:r>
            <a:r>
              <a:rPr lang="en-US" altLang="ja-JP" sz="1050" dirty="0">
                <a:solidFill>
                  <a:schemeClr val="dk1"/>
                </a:solidFill>
                <a:latin typeface="+mn-ea"/>
                <a:ea typeface="+mn-ea"/>
                <a:cs typeface="Arial"/>
                <a:sym typeface="Arial"/>
              </a:rPr>
              <a:t>(YC&amp;AC)</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住所 </a:t>
            </a:r>
            <a:r>
              <a:rPr lang="en-US" altLang="ja-JP"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横浜市中区矢口台 </a:t>
            </a:r>
            <a:r>
              <a:rPr lang="en-US" altLang="ja-JP" sz="1050" dirty="0">
                <a:solidFill>
                  <a:schemeClr val="dk1"/>
                </a:solidFill>
                <a:latin typeface="+mn-ea"/>
                <a:ea typeface="+mn-ea"/>
                <a:cs typeface="Arial"/>
                <a:sym typeface="Arial"/>
              </a:rPr>
              <a:t>11-1	</a:t>
            </a:r>
            <a:r>
              <a:rPr lang="en-US" altLang="ja-JP" sz="1050" u="sng" dirty="0">
                <a:solidFill>
                  <a:schemeClr val="dk1"/>
                </a:solidFill>
                <a:latin typeface="+mn-ea"/>
                <a:ea typeface="+mn-ea"/>
                <a:cs typeface="Arial"/>
                <a:sym typeface="Arial"/>
                <a:hlinkClick r:id="rId3">
                  <a:extLst>
                    <a:ext uri="{A12FA001-AC4F-418D-AE19-62706E023703}">
                      <ahyp:hlinkClr xmlns:ahyp="http://schemas.microsoft.com/office/drawing/2018/hyperlinkcolor" val="tx"/>
                    </a:ext>
                  </a:extLst>
                </a:hlinkClick>
              </a:rPr>
              <a:t>https://ycac.jp/</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水泳用屋外プール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ランニング用のグラウンド</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車イスのランニングは不可</a:t>
            </a:r>
            <a:r>
              <a:rPr lang="en-US" altLang="ja-JP"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と</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レストランが利用可能</a:t>
            </a:r>
            <a:r>
              <a:rPr lang="en-US" altLang="ja-JP" sz="1050" dirty="0">
                <a:solidFill>
                  <a:schemeClr val="dk1"/>
                </a:solidFill>
                <a:latin typeface="+mn-ea"/>
                <a:ea typeface="+mn-ea"/>
                <a:cs typeface="Arial"/>
                <a:sym typeface="Arial"/>
              </a:rPr>
              <a:t>｡</a:t>
            </a:r>
            <a:endParaRPr sz="1400" b="0" i="0" u="none" strike="noStrike" cap="none" dirty="0">
              <a:solidFill>
                <a:srgbClr val="000000"/>
              </a:solidFill>
              <a:latin typeface="Arial"/>
              <a:ea typeface="Arial"/>
              <a:cs typeface="Arial"/>
              <a:sym typeface="Arial"/>
            </a:endParaRPr>
          </a:p>
        </p:txBody>
      </p:sp>
      <p:pic>
        <p:nvPicPr>
          <p:cNvPr id="356" name="Google Shape;356;p21"/>
          <p:cNvPicPr preferRelativeResize="0"/>
          <p:nvPr/>
        </p:nvPicPr>
        <p:blipFill rotWithShape="1">
          <a:blip r:embed="rId4">
            <a:alphaModFix/>
          </a:blip>
          <a:srcRect/>
          <a:stretch/>
        </p:blipFill>
        <p:spPr>
          <a:xfrm>
            <a:off x="810455" y="3595156"/>
            <a:ext cx="5538342" cy="4573415"/>
          </a:xfrm>
          <a:prstGeom prst="rect">
            <a:avLst/>
          </a:prstGeom>
          <a:noFill/>
          <a:ln>
            <a:noFill/>
          </a:ln>
        </p:spPr>
      </p:pic>
      <p:sp>
        <p:nvSpPr>
          <p:cNvPr id="357" name="Google Shape;357;p21"/>
          <p:cNvSpPr txBox="1"/>
          <p:nvPr/>
        </p:nvSpPr>
        <p:spPr>
          <a:xfrm>
            <a:off x="2008000" y="4421027"/>
            <a:ext cx="1466851" cy="278384"/>
          </a:xfrm>
          <a:prstGeom prst="rect">
            <a:avLst/>
          </a:prstGeom>
          <a:noFill/>
          <a:ln w="28575" cap="flat" cmpd="sng">
            <a:solidFill>
              <a:srgbClr val="FF0000"/>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Times New Roman"/>
              <a:ea typeface="Times New Roman"/>
              <a:cs typeface="Times New Roman"/>
              <a:sym typeface="Times New Roman"/>
            </a:endParaRPr>
          </a:p>
        </p:txBody>
      </p:sp>
      <p:sp>
        <p:nvSpPr>
          <p:cNvPr id="358" name="Google Shape;358;p21"/>
          <p:cNvSpPr/>
          <p:nvPr/>
        </p:nvSpPr>
        <p:spPr>
          <a:xfrm>
            <a:off x="2117537" y="7724053"/>
            <a:ext cx="1247775" cy="462417"/>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9" name="Google Shape;359;p21"/>
          <p:cNvSpPr txBox="1"/>
          <p:nvPr/>
        </p:nvSpPr>
        <p:spPr>
          <a:xfrm>
            <a:off x="3656202" y="7970432"/>
            <a:ext cx="3024505" cy="1874729"/>
          </a:xfrm>
          <a:prstGeom prst="rect">
            <a:avLst/>
          </a:prstGeom>
          <a:noFill/>
          <a:ln w="12700" cap="flat" cmpd="sng">
            <a:solidFill>
              <a:srgbClr val="000000"/>
            </a:solidFill>
            <a:prstDash val="solid"/>
            <a:round/>
            <a:headEnd type="none" w="sm" len="sm"/>
            <a:tailEnd type="none" w="sm" len="sm"/>
          </a:ln>
        </p:spPr>
        <p:txBody>
          <a:bodyPr spcFirstLastPara="1" wrap="square" lIns="0" tIns="34275" rIns="0" bIns="0" anchor="t" anchorCtr="0">
            <a:spAutoFit/>
          </a:bodyPr>
          <a:lstStyle/>
          <a:p>
            <a:pPr marL="85725"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a:t>
            </a:r>
            <a:r>
              <a:rPr lang="ja-JP" altLang="en-US" sz="1100" b="0" i="0" u="none" strike="noStrike" cap="none" dirty="0">
                <a:solidFill>
                  <a:srgbClr val="000000"/>
                </a:solidFill>
                <a:latin typeface="Arial"/>
                <a:ea typeface="Arial"/>
                <a:cs typeface="Arial"/>
                <a:sym typeface="Arial"/>
              </a:rPr>
              <a:t>ホテル・ニューグランド </a:t>
            </a:r>
            <a:r>
              <a:rPr lang="en-US" sz="1100" b="0" i="0" u="none" strike="noStrike" cap="none" dirty="0">
                <a:solidFill>
                  <a:srgbClr val="000000"/>
                </a:solidFill>
                <a:latin typeface="MS Gothic"/>
                <a:ea typeface="MS Gothic"/>
                <a:cs typeface="MS Gothic"/>
                <a:sym typeface="MS Gothic"/>
              </a:rPr>
              <a:t>⇔ </a:t>
            </a:r>
            <a:r>
              <a:rPr lang="en-US" sz="1100" b="0" i="0" u="none" strike="noStrike" cap="none" dirty="0">
                <a:solidFill>
                  <a:srgbClr val="000000"/>
                </a:solidFill>
                <a:latin typeface="Calibri"/>
                <a:ea typeface="Calibri"/>
                <a:cs typeface="Calibri"/>
                <a:sym typeface="Calibri"/>
              </a:rPr>
              <a:t>YC&amp;AC </a:t>
            </a:r>
            <a:r>
              <a:rPr lang="en-US" sz="1100" b="0" i="0" u="none" strike="noStrike" cap="none" dirty="0">
                <a:solidFill>
                  <a:srgbClr val="000000"/>
                </a:solidFill>
                <a:latin typeface="Arial"/>
                <a:ea typeface="Arial"/>
                <a:cs typeface="Arial"/>
                <a:sym typeface="Arial"/>
              </a:rPr>
              <a:t>【</a:t>
            </a:r>
            <a:r>
              <a:rPr lang="en-US" sz="1100" b="0" i="0" u="none" strike="noStrike" cap="none" dirty="0">
                <a:solidFill>
                  <a:srgbClr val="000000"/>
                </a:solidFill>
                <a:latin typeface="Calibri"/>
                <a:ea typeface="Calibri"/>
                <a:cs typeface="Calibri"/>
                <a:sym typeface="Calibri"/>
              </a:rPr>
              <a:t>3.7km</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50"/>
              </a:spcBef>
              <a:spcAft>
                <a:spcPts val="0"/>
              </a:spcAft>
              <a:buNone/>
            </a:pPr>
            <a:endParaRPr sz="1100" b="0" i="0" u="none" strike="noStrike" cap="none" dirty="0">
              <a:solidFill>
                <a:srgbClr val="000000"/>
              </a:solidFill>
              <a:latin typeface="Times New Roman"/>
              <a:ea typeface="Times New Roman"/>
              <a:cs typeface="Times New Roman"/>
              <a:sym typeface="Times New Roman"/>
            </a:endParaRPr>
          </a:p>
          <a:p>
            <a:pPr marL="118110" marR="0" lvl="0" indent="0" algn="l" rtl="0">
              <a:lnSpc>
                <a:spcPct val="100000"/>
              </a:lnSpc>
              <a:spcBef>
                <a:spcPts val="0"/>
              </a:spcBef>
              <a:spcAft>
                <a:spcPts val="0"/>
              </a:spcAft>
              <a:buNone/>
            </a:pPr>
            <a:r>
              <a:rPr lang="en-US" sz="1100" b="1" i="0" u="none" strike="noStrike" cap="none" dirty="0">
                <a:solidFill>
                  <a:srgbClr val="000000"/>
                </a:solidFill>
                <a:latin typeface="Malgun Gothic"/>
                <a:ea typeface="Malgun Gothic"/>
                <a:cs typeface="Malgun Gothic"/>
                <a:sym typeface="Malgun Gothic"/>
              </a:rPr>
              <a:t>★</a:t>
            </a:r>
            <a:r>
              <a:rPr lang="ja-JP" altLang="en-US" sz="1100" b="1" i="0" u="none" strike="noStrike" cap="none" dirty="0">
                <a:solidFill>
                  <a:srgbClr val="000000"/>
                </a:solidFill>
                <a:latin typeface="Malgun Gothic"/>
                <a:ea typeface="Malgun Gothic"/>
                <a:cs typeface="Malgun Gothic"/>
                <a:sym typeface="Malgun Gothic"/>
              </a:rPr>
              <a:t>車でのルート</a:t>
            </a:r>
            <a:endParaRPr sz="1100" b="0" i="0" u="none" strike="noStrike" cap="none" dirty="0">
              <a:solidFill>
                <a:srgbClr val="000000"/>
              </a:solidFill>
              <a:latin typeface="Calibri"/>
              <a:ea typeface="Calibri"/>
              <a:cs typeface="Calibri"/>
              <a:sym typeface="Calibri"/>
            </a:endParaRPr>
          </a:p>
          <a:p>
            <a:pPr marL="212090" marR="0" lvl="0" indent="0" algn="l" rtl="0">
              <a:lnSpc>
                <a:spcPct val="100000"/>
              </a:lnSpc>
              <a:spcBef>
                <a:spcPts val="0"/>
              </a:spcBef>
              <a:spcAft>
                <a:spcPts val="0"/>
              </a:spcAft>
              <a:buNone/>
            </a:pPr>
            <a:r>
              <a:rPr lang="en-US" sz="1100" b="0" i="0" u="none" strike="noStrike" cap="none" dirty="0">
                <a:solidFill>
                  <a:srgbClr val="000000"/>
                </a:solidFill>
                <a:latin typeface="Calibri"/>
                <a:ea typeface="Calibri"/>
                <a:cs typeface="Calibri"/>
                <a:sym typeface="Calibri"/>
              </a:rPr>
              <a:t>12～5min.   </a:t>
            </a:r>
            <a:r>
              <a:rPr lang="en-US" sz="1100" b="0" i="0" u="none" strike="noStrike" cap="none" dirty="0">
                <a:solidFill>
                  <a:srgbClr val="000000"/>
                </a:solidFill>
                <a:latin typeface="Arial"/>
                <a:ea typeface="Arial"/>
                <a:cs typeface="Arial"/>
                <a:sym typeface="Arial"/>
              </a:rPr>
              <a:t>【</a:t>
            </a:r>
            <a:r>
              <a:rPr lang="ja-JP" altLang="en-US" sz="1100" b="0" i="0" u="none" strike="noStrike" cap="none" dirty="0">
                <a:solidFill>
                  <a:srgbClr val="000000"/>
                </a:solidFill>
                <a:latin typeface="Arial"/>
                <a:ea typeface="Arial"/>
                <a:cs typeface="Arial"/>
                <a:sym typeface="Arial"/>
              </a:rPr>
              <a:t>タクシー料金 凡そ</a:t>
            </a:r>
            <a:r>
              <a:rPr lang="en-US" sz="1100" b="0" i="0" u="none" strike="noStrike" cap="none" dirty="0">
                <a:solidFill>
                  <a:srgbClr val="000000"/>
                </a:solidFill>
                <a:latin typeface="Arial"/>
                <a:ea typeface="Arial"/>
                <a:cs typeface="Arial"/>
                <a:sym typeface="Arial"/>
              </a:rPr>
              <a:t>￥</a:t>
            </a:r>
            <a:r>
              <a:rPr lang="en-US" sz="1100" b="0" i="0" u="none" strike="noStrike" cap="none" dirty="0">
                <a:solidFill>
                  <a:srgbClr val="000000"/>
                </a:solidFill>
                <a:latin typeface="Calibri"/>
                <a:ea typeface="Calibri"/>
                <a:cs typeface="Calibri"/>
                <a:sym typeface="Calibri"/>
              </a:rPr>
              <a:t>1,700</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55"/>
              </a:spcBef>
              <a:spcAft>
                <a:spcPts val="0"/>
              </a:spcAft>
              <a:buNone/>
            </a:pPr>
            <a:endParaRPr sz="1100" b="0" i="0" u="none" strike="noStrike" cap="none" dirty="0">
              <a:solidFill>
                <a:srgbClr val="000000"/>
              </a:solidFill>
              <a:latin typeface="Times New Roman"/>
              <a:ea typeface="Times New Roman"/>
              <a:cs typeface="Times New Roman"/>
              <a:sym typeface="Times New Roman"/>
            </a:endParaRPr>
          </a:p>
          <a:p>
            <a:pPr marL="118110" marR="0" lvl="0" indent="0" algn="l" rtl="0">
              <a:lnSpc>
                <a:spcPct val="100000"/>
              </a:lnSpc>
              <a:spcBef>
                <a:spcPts val="0"/>
              </a:spcBef>
              <a:spcAft>
                <a:spcPts val="0"/>
              </a:spcAft>
              <a:buNone/>
            </a:pPr>
            <a:r>
              <a:rPr lang="en-US" sz="1100" b="1" i="0" u="none" strike="noStrike" cap="none" dirty="0">
                <a:solidFill>
                  <a:srgbClr val="000000"/>
                </a:solidFill>
                <a:latin typeface="Malgun Gothic"/>
                <a:ea typeface="Malgun Gothic"/>
                <a:cs typeface="Malgun Gothic"/>
                <a:sym typeface="Malgun Gothic"/>
              </a:rPr>
              <a:t>★</a:t>
            </a:r>
            <a:r>
              <a:rPr lang="ja-JP" altLang="en-US" sz="1100" b="1" i="0" u="none" strike="noStrike" cap="none" dirty="0">
                <a:solidFill>
                  <a:srgbClr val="000000"/>
                </a:solidFill>
                <a:latin typeface="Malgun Gothic"/>
                <a:ea typeface="Malgun Gothic"/>
                <a:cs typeface="Malgun Gothic"/>
                <a:sym typeface="Malgun Gothic"/>
              </a:rPr>
              <a:t>電車でのルート</a:t>
            </a:r>
            <a:endParaRPr sz="1100" b="0" i="0" u="none" strike="noStrike" cap="none" dirty="0">
              <a:solidFill>
                <a:srgbClr val="000000"/>
              </a:solidFill>
              <a:latin typeface="Calibri"/>
              <a:ea typeface="Calibri"/>
              <a:cs typeface="Calibri"/>
              <a:sym typeface="Calibri"/>
            </a:endParaRPr>
          </a:p>
          <a:p>
            <a:pPr marL="177165" marR="0" lvl="0" indent="0" algn="l" rtl="0">
              <a:lnSpc>
                <a:spcPct val="100000"/>
              </a:lnSpc>
              <a:spcBef>
                <a:spcPts val="0"/>
              </a:spcBef>
              <a:spcAft>
                <a:spcPts val="0"/>
              </a:spcAft>
              <a:buNone/>
            </a:pPr>
            <a:r>
              <a:rPr lang="ja-JP" altLang="en-US" sz="1100" b="0" i="0" u="none" strike="noStrike" cap="none" dirty="0">
                <a:solidFill>
                  <a:srgbClr val="000000"/>
                </a:solidFill>
                <a:latin typeface="Calibri"/>
                <a:ea typeface="Calibri"/>
                <a:cs typeface="Calibri"/>
                <a:sym typeface="Calibri"/>
              </a:rPr>
              <a:t>元町中華街駅</a:t>
            </a:r>
            <a:endParaRPr dirty="0"/>
          </a:p>
          <a:p>
            <a:pPr marL="270510" marR="0" lvl="0" indent="0" algn="l" rtl="0">
              <a:lnSpc>
                <a:spcPct val="66666"/>
              </a:lnSpc>
              <a:spcBef>
                <a:spcPts val="0"/>
              </a:spcBef>
              <a:spcAft>
                <a:spcPts val="0"/>
              </a:spcAft>
              <a:buNone/>
            </a:pPr>
            <a:r>
              <a:rPr lang="en-US" sz="1650" b="0" i="0" u="none" strike="noStrike" cap="none" baseline="-25000" dirty="0">
                <a:solidFill>
                  <a:srgbClr val="000000"/>
                </a:solidFill>
                <a:latin typeface="Calibri"/>
                <a:ea typeface="Calibri"/>
                <a:cs typeface="Calibri"/>
                <a:sym typeface="Calibri"/>
              </a:rPr>
              <a:t>↓  </a:t>
            </a:r>
            <a:r>
              <a:rPr lang="en-US" sz="1000" b="0" i="0" u="none" strike="noStrike" cap="none" dirty="0">
                <a:solidFill>
                  <a:srgbClr val="000000"/>
                </a:solidFill>
                <a:latin typeface="Arial"/>
                <a:ea typeface="Arial"/>
                <a:cs typeface="Arial"/>
                <a:sym typeface="Arial"/>
              </a:rPr>
              <a:t>〔</a:t>
            </a:r>
            <a:r>
              <a:rPr lang="ja-JP" altLang="en-US" sz="1000" b="0" i="0" u="none" strike="noStrike" cap="none" dirty="0">
                <a:solidFill>
                  <a:srgbClr val="000000"/>
                </a:solidFill>
                <a:latin typeface="Arial"/>
                <a:ea typeface="Arial"/>
                <a:cs typeface="Arial"/>
                <a:sym typeface="Arial"/>
              </a:rPr>
              <a:t>みなとみらい線</a:t>
            </a:r>
            <a:r>
              <a:rPr lang="en-U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p>
            <a:pPr marL="177165" marR="0" lvl="0" indent="0" algn="l" rtl="0">
              <a:lnSpc>
                <a:spcPct val="100000"/>
              </a:lnSpc>
              <a:spcBef>
                <a:spcPts val="275"/>
              </a:spcBef>
              <a:spcAft>
                <a:spcPts val="0"/>
              </a:spcAft>
              <a:buNone/>
            </a:pPr>
            <a:r>
              <a:rPr lang="ja-JP" altLang="en-US" sz="1100" b="0" i="0" u="none" strike="noStrike" cap="none" dirty="0">
                <a:solidFill>
                  <a:srgbClr val="000000"/>
                </a:solidFill>
                <a:latin typeface="Calibri"/>
                <a:ea typeface="Calibri"/>
                <a:cs typeface="Calibri"/>
                <a:sym typeface="Calibri"/>
              </a:rPr>
              <a:t>横浜駅</a:t>
            </a:r>
            <a:r>
              <a:rPr lang="en-US" sz="1100" b="0" i="0" u="none" strike="noStrike" cap="none" dirty="0">
                <a:solidFill>
                  <a:srgbClr val="000000"/>
                </a:solidFill>
                <a:latin typeface="Calibri"/>
                <a:ea typeface="Calibri"/>
                <a:cs typeface="Calibri"/>
                <a:sym typeface="Calibri"/>
              </a:rPr>
              <a:t>.</a:t>
            </a:r>
            <a:endParaRPr sz="1100" b="0" i="0" u="none" strike="noStrike" cap="none" dirty="0">
              <a:solidFill>
                <a:srgbClr val="000000"/>
              </a:solidFill>
              <a:latin typeface="Calibri"/>
              <a:ea typeface="Calibri"/>
              <a:cs typeface="Calibri"/>
              <a:sym typeface="Calibri"/>
            </a:endParaRPr>
          </a:p>
          <a:p>
            <a:pPr marL="270510" marR="0" lvl="0" indent="0" algn="l" rtl="0">
              <a:lnSpc>
                <a:spcPct val="66666"/>
              </a:lnSpc>
              <a:spcBef>
                <a:spcPts val="150"/>
              </a:spcBef>
              <a:spcAft>
                <a:spcPts val="0"/>
              </a:spcAft>
              <a:buNone/>
            </a:pPr>
            <a:r>
              <a:rPr lang="en-US" sz="1650" b="0" i="0" u="none" strike="noStrike" cap="none" baseline="30000" dirty="0">
                <a:solidFill>
                  <a:srgbClr val="000000"/>
                </a:solidFill>
                <a:latin typeface="Calibri"/>
                <a:ea typeface="Calibri"/>
                <a:cs typeface="Calibri"/>
                <a:sym typeface="Calibri"/>
              </a:rPr>
              <a:t>↓ </a:t>
            </a:r>
            <a:r>
              <a:rPr lang="en-US" sz="1000" b="0" i="0" u="none" strike="noStrike" cap="none" dirty="0">
                <a:solidFill>
                  <a:srgbClr val="000000"/>
                </a:solidFill>
                <a:latin typeface="Arial"/>
                <a:ea typeface="Arial"/>
                <a:cs typeface="Arial"/>
                <a:sym typeface="Arial"/>
              </a:rPr>
              <a:t>〔</a:t>
            </a:r>
            <a:r>
              <a:rPr lang="en-US" sz="1000" b="0" i="0" u="none" strike="noStrike" cap="none" dirty="0">
                <a:solidFill>
                  <a:srgbClr val="000000"/>
                </a:solidFill>
                <a:latin typeface="Calibri"/>
                <a:ea typeface="Calibri"/>
                <a:cs typeface="Calibri"/>
                <a:sym typeface="Calibri"/>
              </a:rPr>
              <a:t>JR</a:t>
            </a:r>
            <a:r>
              <a:rPr lang="ja-JP" altLang="en-US" sz="1000" b="0" i="0" u="none" strike="noStrike" cap="none" dirty="0">
                <a:solidFill>
                  <a:srgbClr val="000000"/>
                </a:solidFill>
                <a:latin typeface="Calibri"/>
                <a:ea typeface="Calibri"/>
                <a:cs typeface="Calibri"/>
                <a:sym typeface="Calibri"/>
              </a:rPr>
              <a:t>京浜東北線</a:t>
            </a:r>
            <a:r>
              <a:rPr lang="en-U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p>
            <a:pPr marL="209550" marR="0" lvl="0" indent="0" algn="l" rtl="0">
              <a:lnSpc>
                <a:spcPct val="100000"/>
              </a:lnSpc>
              <a:spcBef>
                <a:spcPts val="0"/>
              </a:spcBef>
              <a:spcAft>
                <a:spcPts val="0"/>
              </a:spcAft>
              <a:buNone/>
            </a:pPr>
            <a:r>
              <a:rPr lang="ja-JP" altLang="en-US" sz="1100" b="0" i="0" u="none" strike="noStrike" cap="none" dirty="0">
                <a:solidFill>
                  <a:srgbClr val="000000"/>
                </a:solidFill>
                <a:latin typeface="Calibri"/>
                <a:ea typeface="Calibri"/>
                <a:cs typeface="Calibri"/>
                <a:sym typeface="Calibri"/>
              </a:rPr>
              <a:t>山手駅</a:t>
            </a:r>
            <a:endParaRPr sz="1100" b="0" i="0" u="none" strike="noStrike" cap="none" dirty="0">
              <a:solidFill>
                <a:srgbClr val="000000"/>
              </a:solidFill>
              <a:latin typeface="Calibri"/>
              <a:ea typeface="Calibri"/>
              <a:cs typeface="Calibri"/>
              <a:sym typeface="Calibri"/>
            </a:endParaRPr>
          </a:p>
        </p:txBody>
      </p:sp>
      <p:sp>
        <p:nvSpPr>
          <p:cNvPr id="2" name="テキスト ボックス 1">
            <a:extLst>
              <a:ext uri="{FF2B5EF4-FFF2-40B4-BE49-F238E27FC236}">
                <a16:creationId xmlns:a16="http://schemas.microsoft.com/office/drawing/2014/main" id="{84973CAD-F9DD-ADFE-ABE1-D72391391193}"/>
              </a:ext>
            </a:extLst>
          </p:cNvPr>
          <p:cNvSpPr txBox="1"/>
          <p:nvPr/>
        </p:nvSpPr>
        <p:spPr>
          <a:xfrm>
            <a:off x="2055624" y="4433261"/>
            <a:ext cx="1371600" cy="253916"/>
          </a:xfrm>
          <a:prstGeom prst="rect">
            <a:avLst/>
          </a:prstGeom>
          <a:solidFill>
            <a:schemeClr val="bg1"/>
          </a:solidFill>
        </p:spPr>
        <p:txBody>
          <a:bodyPr wrap="square" rtlCol="0">
            <a:spAutoFit/>
          </a:bodyPr>
          <a:lstStyle/>
          <a:p>
            <a:pPr algn="ctr"/>
            <a:r>
              <a:rPr kumimoji="1" lang="ja-JP" altLang="en-US" sz="1050" dirty="0">
                <a:latin typeface="HGP創英角ｺﾞｼｯｸUB" panose="020B0900000000000000" pitchFamily="50" charset="-128"/>
                <a:ea typeface="HGP創英角ｺﾞｼｯｸUB" panose="020B0900000000000000" pitchFamily="50" charset="-128"/>
              </a:rPr>
              <a:t>ホテル・ニューグランド</a:t>
            </a:r>
          </a:p>
        </p:txBody>
      </p:sp>
      <p:sp>
        <p:nvSpPr>
          <p:cNvPr id="3" name="テキスト ボックス 2">
            <a:extLst>
              <a:ext uri="{FF2B5EF4-FFF2-40B4-BE49-F238E27FC236}">
                <a16:creationId xmlns:a16="http://schemas.microsoft.com/office/drawing/2014/main" id="{C37F3833-BA47-CFB6-AF9E-7709F6C52E06}"/>
              </a:ext>
            </a:extLst>
          </p:cNvPr>
          <p:cNvSpPr txBox="1"/>
          <p:nvPr/>
        </p:nvSpPr>
        <p:spPr>
          <a:xfrm>
            <a:off x="2187265" y="7914655"/>
            <a:ext cx="1082864" cy="253916"/>
          </a:xfrm>
          <a:prstGeom prst="rect">
            <a:avLst/>
          </a:prstGeom>
          <a:solidFill>
            <a:schemeClr val="bg1"/>
          </a:solidFill>
        </p:spPr>
        <p:txBody>
          <a:bodyPr wrap="square" rtlCol="0">
            <a:spAutoFit/>
          </a:bodyPr>
          <a:lstStyle/>
          <a:p>
            <a:pPr algn="ctr"/>
            <a:r>
              <a:rPr kumimoji="1" lang="en-US" altLang="ja-JP" sz="1050" dirty="0">
                <a:latin typeface="HGP創英角ｺﾞｼｯｸUB" panose="020B0900000000000000" pitchFamily="50" charset="-128"/>
                <a:ea typeface="HGP創英角ｺﾞｼｯｸUB" panose="020B0900000000000000" pitchFamily="50" charset="-128"/>
              </a:rPr>
              <a:t>YC&amp;AC</a:t>
            </a:r>
            <a:r>
              <a:rPr kumimoji="1" lang="ja-JP" altLang="en-US" sz="1050" dirty="0">
                <a:latin typeface="HGP創英角ｺﾞｼｯｸUB" panose="020B0900000000000000" pitchFamily="50" charset="-128"/>
                <a:ea typeface="HGP創英角ｺﾞｼｯｸUB" panose="020B0900000000000000" pitchFamily="50" charset="-128"/>
              </a:rPr>
              <a:t> </a:t>
            </a:r>
            <a:r>
              <a:rPr kumimoji="1" lang="ja-JP" altLang="en-US" sz="800" dirty="0">
                <a:latin typeface="HGP創英角ｺﾞｼｯｸUB" panose="020B0900000000000000" pitchFamily="50" charset="-128"/>
                <a:ea typeface="HGP創英角ｺﾞｼｯｸUB" panose="020B0900000000000000" pitchFamily="50" charset="-128"/>
              </a:rPr>
              <a:t>モリソンズ</a:t>
            </a:r>
          </a:p>
        </p:txBody>
      </p:sp>
    </p:spTree>
    <p:extLst>
      <p:ext uri="{BB962C8B-B14F-4D97-AF65-F5344CB8AC3E}">
        <p14:creationId xmlns:p14="http://schemas.microsoft.com/office/powerpoint/2010/main" val="149049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3" name="図 2">
            <a:extLst>
              <a:ext uri="{FF2B5EF4-FFF2-40B4-BE49-F238E27FC236}">
                <a16:creationId xmlns:a16="http://schemas.microsoft.com/office/drawing/2014/main" id="{06F87E95-06B7-3716-690B-16872C0238C6}"/>
              </a:ext>
            </a:extLst>
          </p:cNvPr>
          <p:cNvPicPr>
            <a:picLocks noChangeAspect="1"/>
          </p:cNvPicPr>
          <p:nvPr/>
        </p:nvPicPr>
        <p:blipFill>
          <a:blip r:embed="rId3"/>
          <a:stretch>
            <a:fillRect/>
          </a:stretch>
        </p:blipFill>
        <p:spPr>
          <a:xfrm>
            <a:off x="207864" y="2457257"/>
            <a:ext cx="6722925" cy="1467417"/>
          </a:xfrm>
          <a:prstGeom prst="rect">
            <a:avLst/>
          </a:prstGeom>
        </p:spPr>
      </p:pic>
      <p:sp>
        <p:nvSpPr>
          <p:cNvPr id="70" name="Google Shape;70;p3"/>
          <p:cNvSpPr txBox="1"/>
          <p:nvPr/>
        </p:nvSpPr>
        <p:spPr>
          <a:xfrm>
            <a:off x="774453" y="2106464"/>
            <a:ext cx="6120680" cy="59785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Black"/>
                <a:ea typeface="Arial Black"/>
                <a:cs typeface="Arial Black"/>
                <a:sym typeface="Arial Black"/>
              </a:rPr>
              <a:t>Key Dates</a:t>
            </a:r>
            <a:r>
              <a:rPr lang="ja-JP" altLang="en-US" sz="1400" b="0" i="0" u="none" strike="noStrike" cap="none" dirty="0">
                <a:solidFill>
                  <a:schemeClr val="dk1"/>
                </a:solidFill>
                <a:latin typeface="Arial Black"/>
                <a:ea typeface="Arial Black"/>
                <a:cs typeface="Arial Black"/>
                <a:sym typeface="Arial Black"/>
              </a:rPr>
              <a:t>			</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Updated</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 </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by</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 </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adding</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 </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Swim</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 </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Familiarization</a:t>
            </a:r>
            <a:r>
              <a:rPr lang="en-US" altLang="ja-JP" sz="900" b="0" i="0" u="none" strike="noStrike" cap="none" dirty="0">
                <a:solidFill>
                  <a:schemeClr val="dk1"/>
                </a:solidFill>
                <a:latin typeface="Arial" panose="020B0604020202020204" pitchFamily="34" charset="0"/>
                <a:ea typeface="Arial Black"/>
                <a:cs typeface="Arial" panose="020B0604020202020204" pitchFamily="34" charset="0"/>
                <a:sym typeface="Arial Black"/>
              </a:rPr>
              <a:t>.</a:t>
            </a:r>
            <a:endParaRPr sz="900" b="0" i="0" u="none" strike="noStrike" cap="none" dirty="0">
              <a:solidFill>
                <a:srgbClr val="000000"/>
              </a:solidFill>
              <a:latin typeface="Arial" panose="020B0604020202020204" pitchFamily="34" charset="0"/>
              <a:ea typeface="Arial Black"/>
              <a:cs typeface="Arial" panose="020B0604020202020204" pitchFamily="34" charset="0"/>
              <a:sym typeface="Arial Black"/>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Black"/>
                <a:ea typeface="Arial Black"/>
                <a:cs typeface="Arial Black"/>
                <a:sym typeface="Arial Black"/>
              </a:rPr>
              <a:t>Key Contacts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p:txBody>
      </p:sp>
      <p:sp>
        <p:nvSpPr>
          <p:cNvPr id="71" name="Google Shape;71;p3"/>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1.  GENERAL INFORMATION</a:t>
            </a:r>
            <a:endParaRPr sz="2000" b="0" i="0" u="none" strike="noStrike" cap="none">
              <a:solidFill>
                <a:schemeClr val="lt1"/>
              </a:solidFill>
              <a:latin typeface="Arial"/>
              <a:ea typeface="Arial"/>
              <a:cs typeface="Arial"/>
              <a:sym typeface="Arial"/>
            </a:endParaRPr>
          </a:p>
        </p:txBody>
      </p:sp>
      <p:graphicFrame>
        <p:nvGraphicFramePr>
          <p:cNvPr id="72" name="Google Shape;72;p3"/>
          <p:cNvGraphicFramePr/>
          <p:nvPr/>
        </p:nvGraphicFramePr>
        <p:xfrm>
          <a:off x="207864" y="4561347"/>
          <a:ext cx="6722925" cy="3672940"/>
        </p:xfrm>
        <a:graphic>
          <a:graphicData uri="http://schemas.openxmlformats.org/drawingml/2006/table">
            <a:tbl>
              <a:tblPr firstRow="1" bandRow="1">
                <a:noFill/>
                <a:tableStyleId>{40A26DBE-2A98-4ADA-8247-AA9CED82B4DD}</a:tableStyleId>
              </a:tblPr>
              <a:tblGrid>
                <a:gridCol w="2736300">
                  <a:extLst>
                    <a:ext uri="{9D8B030D-6E8A-4147-A177-3AD203B41FA5}">
                      <a16:colId xmlns:a16="http://schemas.microsoft.com/office/drawing/2014/main" val="20000"/>
                    </a:ext>
                  </a:extLst>
                </a:gridCol>
                <a:gridCol w="1512175">
                  <a:extLst>
                    <a:ext uri="{9D8B030D-6E8A-4147-A177-3AD203B41FA5}">
                      <a16:colId xmlns:a16="http://schemas.microsoft.com/office/drawing/2014/main" val="20001"/>
                    </a:ext>
                  </a:extLst>
                </a:gridCol>
                <a:gridCol w="2474450">
                  <a:extLst>
                    <a:ext uri="{9D8B030D-6E8A-4147-A177-3AD203B41FA5}">
                      <a16:colId xmlns:a16="http://schemas.microsoft.com/office/drawing/2014/main" val="20002"/>
                    </a:ext>
                  </a:extLst>
                </a:gridCol>
              </a:tblGrid>
              <a:tr h="216025">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rial Black"/>
                          <a:ea typeface="Arial Black"/>
                          <a:cs typeface="Arial Black"/>
                          <a:sym typeface="Arial Black"/>
                        </a:rPr>
                        <a:t>Position</a:t>
                      </a:r>
                      <a:endParaRPr sz="1000" b="0" u="none" strike="noStrike" cap="none">
                        <a:latin typeface="Arial Black"/>
                        <a:ea typeface="Arial Black"/>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250E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rial Black"/>
                          <a:ea typeface="Arial Black"/>
                          <a:cs typeface="Arial Black"/>
                          <a:sym typeface="Arial Black"/>
                        </a:rPr>
                        <a:t>Contact Person</a:t>
                      </a:r>
                      <a:endParaRPr sz="1000" b="0" u="none" strike="noStrike" cap="none">
                        <a:latin typeface="Arial Black"/>
                        <a:ea typeface="Arial Black"/>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250E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a:latin typeface="Arial Black"/>
                          <a:ea typeface="Arial Black"/>
                          <a:cs typeface="Arial Black"/>
                          <a:sym typeface="Arial Black"/>
                        </a:rPr>
                        <a:t>Contact e-mail</a:t>
                      </a:r>
                      <a:endParaRPr sz="1000" b="0" u="none" strike="noStrike" cap="none">
                        <a:latin typeface="Arial Black"/>
                        <a:ea typeface="Arial Black"/>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250E3"/>
                    </a:solidFill>
                  </a:tcPr>
                </a:tc>
                <a:extLst>
                  <a:ext uri="{0D108BD9-81ED-4DB2-BD59-A6C34878D82A}">
                    <a16:rowId xmlns:a16="http://schemas.microsoft.com/office/drawing/2014/main" val="10000"/>
                  </a:ext>
                </a:extLst>
              </a:tr>
              <a:tr h="260225">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World Triathlon Team Leader</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Thanos Nikopoulos (GRE)</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thanos.nikopoulos@triathlon.org</a:t>
                      </a:r>
                      <a:br>
                        <a:rPr lang="en-US" sz="900" u="none" strike="noStrike" cap="none">
                          <a:latin typeface="Arial"/>
                          <a:ea typeface="Arial"/>
                          <a:cs typeface="Arial"/>
                          <a:sym typeface="Arial"/>
                        </a:rPr>
                      </a:br>
                      <a:r>
                        <a:rPr lang="en-US" sz="900" u="none" strike="noStrike" cap="none">
                          <a:solidFill>
                            <a:srgbClr val="2250E3"/>
                          </a:solidFill>
                          <a:latin typeface="Arial"/>
                          <a:ea typeface="Arial"/>
                          <a:cs typeface="Arial"/>
                          <a:sym typeface="Arial"/>
                        </a:rPr>
                        <a:t>Mobile : +81-xxx-xxxx-xxxx(TBD)</a:t>
                      </a:r>
                      <a:endParaRPr sz="900" u="none" strike="noStrike" cap="none">
                        <a:solidFill>
                          <a:srgbClr val="2250E3"/>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39250">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World Triathlon Technical Delegate</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Melody Tan (MAS)</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melody@quickrelease.com.my</a:t>
                      </a:r>
                      <a:br>
                        <a:rPr lang="en-US" sz="900" u="none" strike="noStrike" cap="none">
                          <a:latin typeface="Arial"/>
                          <a:ea typeface="Arial"/>
                          <a:cs typeface="Arial"/>
                          <a:sym typeface="Arial"/>
                        </a:rPr>
                      </a:br>
                      <a:r>
                        <a:rPr lang="en-US" sz="900" u="none" strike="noStrike" cap="none">
                          <a:solidFill>
                            <a:srgbClr val="2250E3"/>
                          </a:solidFill>
                          <a:latin typeface="Arial"/>
                          <a:ea typeface="Arial"/>
                          <a:cs typeface="Arial"/>
                          <a:sym typeface="Arial"/>
                        </a:rPr>
                        <a:t>Mobile : +81-xxx-xxxx-xxxx(TBD)</a:t>
                      </a:r>
                      <a:endParaRPr sz="900" u="none" strike="noStrike" cap="none">
                        <a:solidFill>
                          <a:srgbClr val="2250E3"/>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05550">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World Triathlon assistant Technical Delegate</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Koji Koganezawa (JPN)</a:t>
                      </a:r>
                      <a:endParaRPr/>
                    </a:p>
                    <a:p>
                      <a:pPr marL="0" marR="0" lvl="0" indent="0" algn="l" rtl="0">
                        <a:lnSpc>
                          <a:spcPct val="100000"/>
                        </a:lnSpc>
                        <a:spcBef>
                          <a:spcPts val="0"/>
                        </a:spcBef>
                        <a:spcAft>
                          <a:spcPts val="0"/>
                        </a:spcAft>
                        <a:buClr>
                          <a:srgbClr val="000000"/>
                        </a:buClr>
                        <a:buSzPts val="900"/>
                        <a:buFont typeface="Arial"/>
                        <a:buNone/>
                      </a:pPr>
                      <a:endParaRPr sz="9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chemeClr val="dk1"/>
                          </a:solidFill>
                          <a:latin typeface="Arial"/>
                          <a:ea typeface="Arial"/>
                          <a:cs typeface="Arial"/>
                          <a:sym typeface="Arial"/>
                        </a:rPr>
                        <a:t>Michael Thompson (AUS)</a:t>
                      </a:r>
                      <a:endParaRPr/>
                    </a:p>
                    <a:p>
                      <a:pPr marL="0" marR="0" lvl="0" indent="0" algn="l" rtl="0">
                        <a:lnSpc>
                          <a:spcPct val="100000"/>
                        </a:lnSpc>
                        <a:spcBef>
                          <a:spcPts val="0"/>
                        </a:spcBef>
                        <a:spcAft>
                          <a:spcPts val="0"/>
                        </a:spcAft>
                        <a:buClr>
                          <a:srgbClr val="000000"/>
                        </a:buClr>
                        <a:buSzPts val="900"/>
                        <a:buFont typeface="Arial"/>
                        <a:buNone/>
                      </a:pP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kojikoganezawa0823@gmail.com</a:t>
                      </a:r>
                      <a:br>
                        <a:rPr lang="en-US" sz="900" u="none" strike="noStrike" cap="none">
                          <a:latin typeface="Arial"/>
                          <a:ea typeface="Arial"/>
                          <a:cs typeface="Arial"/>
                          <a:sym typeface="Arial"/>
                        </a:rPr>
                      </a:br>
                      <a:r>
                        <a:rPr lang="en-US" sz="900" u="none" strike="noStrike" cap="none">
                          <a:solidFill>
                            <a:srgbClr val="2250E3"/>
                          </a:solidFill>
                          <a:latin typeface="Arial"/>
                          <a:ea typeface="Arial"/>
                          <a:cs typeface="Arial"/>
                          <a:sym typeface="Arial"/>
                        </a:rPr>
                        <a:t>Mobile : +81-80-3010-5630</a:t>
                      </a:r>
                      <a:endParaRPr/>
                    </a:p>
                    <a:p>
                      <a:pPr marL="0" marR="0" lvl="0" indent="0" algn="l" rtl="0">
                        <a:lnSpc>
                          <a:spcPct val="100000"/>
                        </a:lnSpc>
                        <a:spcBef>
                          <a:spcPts val="0"/>
                        </a:spcBef>
                        <a:spcAft>
                          <a:spcPts val="0"/>
                        </a:spcAft>
                        <a:buClr>
                          <a:schemeClr val="dk1"/>
                        </a:buClr>
                        <a:buSzPts val="900"/>
                        <a:buFont typeface="Arial"/>
                        <a:buNone/>
                      </a:pPr>
                      <a:r>
                        <a:rPr lang="en-US" sz="900" u="none" strike="noStrike" cap="none">
                          <a:solidFill>
                            <a:schemeClr val="dk1"/>
                          </a:solidFill>
                          <a:latin typeface="Arial"/>
                          <a:ea typeface="Arial"/>
                          <a:cs typeface="Arial"/>
                          <a:sym typeface="Arial"/>
                        </a:rPr>
                        <a:t>michael@prestigeblinds.com.au</a:t>
                      </a:r>
                      <a:endParaRPr/>
                    </a:p>
                    <a:p>
                      <a:pPr marL="0" marR="0" lvl="0" indent="0" algn="l" rtl="0">
                        <a:lnSpc>
                          <a:spcPct val="100000"/>
                        </a:lnSpc>
                        <a:spcBef>
                          <a:spcPts val="0"/>
                        </a:spcBef>
                        <a:spcAft>
                          <a:spcPts val="0"/>
                        </a:spcAft>
                        <a:buClr>
                          <a:schemeClr val="dk1"/>
                        </a:buClr>
                        <a:buSzPts val="900"/>
                        <a:buFont typeface="Arial"/>
                        <a:buNone/>
                      </a:pPr>
                      <a:r>
                        <a:rPr lang="en-US" sz="900" u="none" strike="noStrike" cap="none">
                          <a:solidFill>
                            <a:srgbClr val="2250E3"/>
                          </a:solidFill>
                          <a:latin typeface="Arial"/>
                          <a:ea typeface="Arial"/>
                          <a:cs typeface="Arial"/>
                          <a:sym typeface="Arial"/>
                        </a:rPr>
                        <a:t>Mobile : +81-xxx-xxxx-xxxx(TBD)</a:t>
                      </a:r>
                      <a:endParaRPr sz="900" u="none" strike="noStrike" cap="none">
                        <a:solidFill>
                          <a:srgbClr val="2250E3"/>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55800">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World Triathlon Head Referee  (Elite Men, Para)</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chemeClr val="dk1"/>
                          </a:solidFill>
                          <a:latin typeface="Arial"/>
                          <a:ea typeface="Arial"/>
                          <a:cs typeface="Arial"/>
                          <a:sym typeface="Arial"/>
                        </a:rPr>
                        <a:t>Ross Capill (NZL)</a:t>
                      </a:r>
                      <a:endParaRPr sz="90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chemeClr val="dk1"/>
                          </a:solidFill>
                          <a:latin typeface="Arial"/>
                          <a:ea typeface="Arial"/>
                          <a:cs typeface="Arial"/>
                          <a:sym typeface="Arial"/>
                        </a:rPr>
                        <a:t>rosscapillnz@gmail.com</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55800">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World Triathlon Head Referee (Elite Women)</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chemeClr val="dk1"/>
                          </a:solidFill>
                          <a:latin typeface="Arial"/>
                          <a:ea typeface="Arial"/>
                          <a:cs typeface="Arial"/>
                          <a:sym typeface="Arial"/>
                        </a:rPr>
                        <a:t>Michael Thompson (AUS)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Arial"/>
                        <a:buNone/>
                      </a:pPr>
                      <a:r>
                        <a:rPr lang="en-US" sz="900" u="none" strike="noStrike" cap="none">
                          <a:solidFill>
                            <a:schemeClr val="dk1"/>
                          </a:solidFill>
                          <a:latin typeface="Arial"/>
                          <a:ea typeface="Arial"/>
                          <a:cs typeface="Arial"/>
                          <a:sym typeface="Arial"/>
                        </a:rPr>
                        <a:t>michael@prestigeblinds.com.au</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55800">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World Triathlon Medical Delegate</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Ryoji Kasanami (JPN)</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kasanami@cc.nara-edu.ac.jp</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662525">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LOC Office Coordinator</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LOC Office</a:t>
                      </a:r>
                      <a:endParaRPr sz="1400" u="none" strike="noStrike" cap="none"/>
                    </a:p>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JTU event team</a:t>
                      </a:r>
                      <a:endParaRPr sz="1400" u="none" strike="noStrike" cap="none"/>
                    </a:p>
                    <a:p>
                      <a:pPr marL="0" marR="0" lvl="0" indent="0" algn="l" rtl="0">
                        <a:lnSpc>
                          <a:spcPct val="100000"/>
                        </a:lnSpc>
                        <a:spcBef>
                          <a:spcPts val="0"/>
                        </a:spcBef>
                        <a:spcAft>
                          <a:spcPts val="0"/>
                        </a:spcAft>
                        <a:buClr>
                          <a:srgbClr val="000000"/>
                        </a:buClr>
                        <a:buSzPts val="900"/>
                        <a:buFont typeface="Arial"/>
                        <a:buNone/>
                      </a:pPr>
                      <a:endParaRPr sz="9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Yoji Sakata</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info@yokohamatriathlon.jp</a:t>
                      </a:r>
                      <a:endParaRPr sz="1400" u="none" strike="noStrike" cap="none"/>
                    </a:p>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chemeClr val="dk1"/>
                          </a:solidFill>
                          <a:latin typeface="Arial"/>
                          <a:ea typeface="Arial"/>
                          <a:cs typeface="Arial"/>
                          <a:sym typeface="Arial"/>
                        </a:rPr>
                        <a:t>event@jtu.or.jp</a:t>
                      </a:r>
                      <a:endParaRPr sz="1400" u="none" strike="noStrike" cap="none"/>
                    </a:p>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rgbClr val="2250E3"/>
                          </a:solidFill>
                          <a:latin typeface="Arial"/>
                          <a:ea typeface="Arial"/>
                          <a:cs typeface="Arial"/>
                          <a:sym typeface="Arial"/>
                        </a:rPr>
                        <a:t>Mobile : +81-45-680-5538</a:t>
                      </a:r>
                      <a:endParaRPr sz="1400" u="none" strike="noStrike" cap="none"/>
                    </a:p>
                    <a:p>
                      <a:pPr marL="0" marR="0" lvl="0" indent="0" algn="l" rtl="0">
                        <a:lnSpc>
                          <a:spcPct val="100000"/>
                        </a:lnSpc>
                        <a:spcBef>
                          <a:spcPts val="0"/>
                        </a:spcBef>
                        <a:spcAft>
                          <a:spcPts val="0"/>
                        </a:spcAft>
                        <a:buClr>
                          <a:schemeClr val="dk1"/>
                        </a:buClr>
                        <a:buSzPts val="900"/>
                        <a:buFont typeface="Arial"/>
                        <a:buNone/>
                      </a:pPr>
                      <a:r>
                        <a:rPr lang="en-US" sz="900" u="none" strike="noStrike" cap="none">
                          <a:solidFill>
                            <a:schemeClr val="dk1"/>
                          </a:solidFill>
                          <a:latin typeface="Arial"/>
                          <a:ea typeface="Arial"/>
                          <a:cs typeface="Arial"/>
                          <a:sym typeface="Arial"/>
                        </a:rPr>
                        <a:t>sakata@jtu.or.jp</a:t>
                      </a:r>
                      <a:endParaRPr sz="900" u="none" strike="noStrike" cap="none">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u="none" strike="noStrike" cap="none">
                          <a:solidFill>
                            <a:srgbClr val="2250E3"/>
                          </a:solidFill>
                          <a:latin typeface="Arial"/>
                          <a:ea typeface="Arial"/>
                          <a:cs typeface="Arial"/>
                          <a:sym typeface="Arial"/>
                        </a:rPr>
                        <a:t>Mobile : +81-xxx-xxxx-xxxx(TBD)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02100">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Domestic National Federation (JTU)</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JTU Office</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jtuoffice01@jtu.or.jp</a:t>
                      </a:r>
                      <a:br>
                        <a:rPr lang="en-US" sz="900" u="none" strike="noStrike" cap="none">
                          <a:latin typeface="Arial"/>
                          <a:ea typeface="Arial"/>
                          <a:cs typeface="Arial"/>
                          <a:sym typeface="Arial"/>
                        </a:rPr>
                      </a:br>
                      <a:r>
                        <a:rPr lang="en-US" sz="900" u="none" strike="noStrike" cap="none">
                          <a:solidFill>
                            <a:srgbClr val="2250E3"/>
                          </a:solidFill>
                          <a:latin typeface="Arial"/>
                          <a:ea typeface="Arial"/>
                          <a:cs typeface="Arial"/>
                          <a:sym typeface="Arial"/>
                        </a:rPr>
                        <a:t>phone : +81-3-5469-5401</a:t>
                      </a:r>
                      <a:endParaRPr sz="900" u="none" strike="noStrike" cap="none">
                        <a:solidFill>
                          <a:srgbClr val="2250E3"/>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152350">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Transportation &amp; Accommodation</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JTB</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dirty="0">
                          <a:latin typeface="Arial"/>
                          <a:ea typeface="Arial"/>
                          <a:cs typeface="Arial"/>
                          <a:sym typeface="Arial"/>
                        </a:rPr>
                        <a:t>jtb_convention@jtb.com</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Google Shape;364;p50"/>
          <p:cNvGrpSpPr/>
          <p:nvPr/>
        </p:nvGrpSpPr>
        <p:grpSpPr>
          <a:xfrm>
            <a:off x="512303" y="2108228"/>
            <a:ext cx="5996905" cy="7560000"/>
            <a:chOff x="409932" y="1631710"/>
            <a:chExt cx="5996905" cy="7560000"/>
          </a:xfrm>
        </p:grpSpPr>
        <p:pic>
          <p:nvPicPr>
            <p:cNvPr id="365" name="Google Shape;365;p50"/>
            <p:cNvPicPr preferRelativeResize="0"/>
            <p:nvPr/>
          </p:nvPicPr>
          <p:blipFill rotWithShape="1">
            <a:blip r:embed="rId3">
              <a:alphaModFix/>
            </a:blip>
            <a:srcRect/>
            <a:stretch/>
          </p:blipFill>
          <p:spPr>
            <a:xfrm>
              <a:off x="4479718" y="1705030"/>
              <a:ext cx="1926842" cy="892379"/>
            </a:xfrm>
            <a:prstGeom prst="rect">
              <a:avLst/>
            </a:prstGeom>
            <a:noFill/>
            <a:ln>
              <a:noFill/>
            </a:ln>
          </p:spPr>
        </p:pic>
        <p:pic>
          <p:nvPicPr>
            <p:cNvPr id="366" name="Google Shape;366;p50"/>
            <p:cNvPicPr preferRelativeResize="0"/>
            <p:nvPr/>
          </p:nvPicPr>
          <p:blipFill rotWithShape="1">
            <a:blip r:embed="rId4">
              <a:alphaModFix/>
            </a:blip>
            <a:srcRect t="10612"/>
            <a:stretch/>
          </p:blipFill>
          <p:spPr>
            <a:xfrm>
              <a:off x="3408385" y="2727784"/>
              <a:ext cx="1926565" cy="1010761"/>
            </a:xfrm>
            <a:prstGeom prst="rect">
              <a:avLst/>
            </a:prstGeom>
            <a:noFill/>
            <a:ln>
              <a:noFill/>
            </a:ln>
          </p:spPr>
        </p:pic>
        <p:pic>
          <p:nvPicPr>
            <p:cNvPr id="367" name="Google Shape;367;p50"/>
            <p:cNvPicPr preferRelativeResize="0"/>
            <p:nvPr/>
          </p:nvPicPr>
          <p:blipFill rotWithShape="1">
            <a:blip r:embed="rId5">
              <a:alphaModFix/>
            </a:blip>
            <a:srcRect l="4861" r="10282" b="1607"/>
            <a:stretch/>
          </p:blipFill>
          <p:spPr>
            <a:xfrm>
              <a:off x="409932" y="1636693"/>
              <a:ext cx="2998453" cy="7553732"/>
            </a:xfrm>
            <a:prstGeom prst="rect">
              <a:avLst/>
            </a:prstGeom>
            <a:noFill/>
            <a:ln>
              <a:noFill/>
            </a:ln>
          </p:spPr>
        </p:pic>
        <p:pic>
          <p:nvPicPr>
            <p:cNvPr id="368" name="Google Shape;368;p50"/>
            <p:cNvPicPr preferRelativeResize="0"/>
            <p:nvPr/>
          </p:nvPicPr>
          <p:blipFill rotWithShape="1">
            <a:blip r:embed="rId6">
              <a:alphaModFix/>
            </a:blip>
            <a:srcRect t="15809"/>
            <a:stretch/>
          </p:blipFill>
          <p:spPr>
            <a:xfrm>
              <a:off x="4479995" y="3819473"/>
              <a:ext cx="1926565" cy="1007984"/>
            </a:xfrm>
            <a:prstGeom prst="rect">
              <a:avLst/>
            </a:prstGeom>
            <a:noFill/>
            <a:ln>
              <a:noFill/>
            </a:ln>
          </p:spPr>
        </p:pic>
        <p:pic>
          <p:nvPicPr>
            <p:cNvPr id="369" name="Google Shape;369;p50"/>
            <p:cNvPicPr preferRelativeResize="0"/>
            <p:nvPr/>
          </p:nvPicPr>
          <p:blipFill rotWithShape="1">
            <a:blip r:embed="rId7">
              <a:alphaModFix/>
            </a:blip>
            <a:srcRect t="4983" b="8914"/>
            <a:stretch/>
          </p:blipFill>
          <p:spPr>
            <a:xfrm>
              <a:off x="3408385" y="4909977"/>
              <a:ext cx="1926565" cy="1016754"/>
            </a:xfrm>
            <a:prstGeom prst="rect">
              <a:avLst/>
            </a:prstGeom>
            <a:noFill/>
            <a:ln>
              <a:noFill/>
            </a:ln>
          </p:spPr>
        </p:pic>
        <p:pic>
          <p:nvPicPr>
            <p:cNvPr id="370" name="Google Shape;370;p50"/>
            <p:cNvPicPr preferRelativeResize="0"/>
            <p:nvPr/>
          </p:nvPicPr>
          <p:blipFill rotWithShape="1">
            <a:blip r:embed="rId8">
              <a:alphaModFix/>
            </a:blip>
            <a:srcRect t="9790" b="11957"/>
            <a:stretch/>
          </p:blipFill>
          <p:spPr>
            <a:xfrm>
              <a:off x="4480272" y="6001072"/>
              <a:ext cx="1926565" cy="1018420"/>
            </a:xfrm>
            <a:prstGeom prst="rect">
              <a:avLst/>
            </a:prstGeom>
            <a:noFill/>
            <a:ln>
              <a:noFill/>
            </a:ln>
          </p:spPr>
        </p:pic>
        <p:pic>
          <p:nvPicPr>
            <p:cNvPr id="371" name="Google Shape;371;p50"/>
            <p:cNvPicPr preferRelativeResize="0"/>
            <p:nvPr/>
          </p:nvPicPr>
          <p:blipFill rotWithShape="1">
            <a:blip r:embed="rId9">
              <a:alphaModFix/>
            </a:blip>
            <a:srcRect t="16186"/>
            <a:stretch/>
          </p:blipFill>
          <p:spPr>
            <a:xfrm>
              <a:off x="3408385" y="7088681"/>
              <a:ext cx="1926565" cy="1011931"/>
            </a:xfrm>
            <a:prstGeom prst="rect">
              <a:avLst/>
            </a:prstGeom>
            <a:noFill/>
            <a:ln>
              <a:noFill/>
            </a:ln>
          </p:spPr>
        </p:pic>
        <p:sp>
          <p:nvSpPr>
            <p:cNvPr id="372" name="Google Shape;372;p50"/>
            <p:cNvSpPr/>
            <p:nvPr/>
          </p:nvSpPr>
          <p:spPr>
            <a:xfrm>
              <a:off x="3408385" y="7092169"/>
              <a:ext cx="1926843" cy="18491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⑥Turn Left Fuzokuzaka. </a:t>
              </a:r>
              <a:endParaRPr sz="800" b="0" i="0" u="none" strike="noStrike" cap="none">
                <a:solidFill>
                  <a:schemeClr val="lt1"/>
                </a:solidFill>
                <a:latin typeface="Arial"/>
                <a:ea typeface="Arial"/>
                <a:cs typeface="Arial"/>
                <a:sym typeface="Arial"/>
              </a:endParaRPr>
            </a:p>
          </p:txBody>
        </p:sp>
        <p:pic>
          <p:nvPicPr>
            <p:cNvPr id="373" name="Google Shape;373;p50"/>
            <p:cNvPicPr preferRelativeResize="0"/>
            <p:nvPr/>
          </p:nvPicPr>
          <p:blipFill rotWithShape="1">
            <a:blip r:embed="rId10">
              <a:alphaModFix/>
            </a:blip>
            <a:srcRect t="13109" b="15987"/>
            <a:stretch/>
          </p:blipFill>
          <p:spPr>
            <a:xfrm>
              <a:off x="4479995" y="8183130"/>
              <a:ext cx="1926565" cy="1008577"/>
            </a:xfrm>
            <a:prstGeom prst="rect">
              <a:avLst/>
            </a:prstGeom>
            <a:noFill/>
            <a:ln>
              <a:noFill/>
            </a:ln>
          </p:spPr>
        </p:pic>
        <p:cxnSp>
          <p:nvCxnSpPr>
            <p:cNvPr id="374" name="Google Shape;374;p50"/>
            <p:cNvCxnSpPr>
              <a:endCxn id="375" idx="31"/>
            </p:cNvCxnSpPr>
            <p:nvPr/>
          </p:nvCxnSpPr>
          <p:spPr>
            <a:xfrm rot="10800000" flipH="1">
              <a:off x="1140458" y="7490953"/>
              <a:ext cx="200100" cy="360600"/>
            </a:xfrm>
            <a:prstGeom prst="straightConnector1">
              <a:avLst/>
            </a:prstGeom>
            <a:noFill/>
            <a:ln w="9525" cap="flat" cmpd="sng">
              <a:solidFill>
                <a:srgbClr val="FFFF00"/>
              </a:solidFill>
              <a:prstDash val="solid"/>
              <a:round/>
              <a:headEnd type="none" w="sm" len="sm"/>
              <a:tailEnd type="none" w="sm" len="sm"/>
            </a:ln>
          </p:spPr>
        </p:cxnSp>
        <p:cxnSp>
          <p:nvCxnSpPr>
            <p:cNvPr id="376" name="Google Shape;376;p50"/>
            <p:cNvCxnSpPr>
              <a:endCxn id="377" idx="6"/>
            </p:cNvCxnSpPr>
            <p:nvPr/>
          </p:nvCxnSpPr>
          <p:spPr>
            <a:xfrm rot="10800000" flipH="1">
              <a:off x="1510059" y="7723453"/>
              <a:ext cx="240000" cy="497700"/>
            </a:xfrm>
            <a:prstGeom prst="straightConnector1">
              <a:avLst/>
            </a:prstGeom>
            <a:noFill/>
            <a:ln w="9525" cap="flat" cmpd="sng">
              <a:solidFill>
                <a:srgbClr val="FFFF00"/>
              </a:solidFill>
              <a:prstDash val="solid"/>
              <a:round/>
              <a:headEnd type="none" w="sm" len="sm"/>
              <a:tailEnd type="none" w="sm" len="sm"/>
            </a:ln>
          </p:spPr>
        </p:cxnSp>
        <p:sp>
          <p:nvSpPr>
            <p:cNvPr id="378" name="Google Shape;378;p50"/>
            <p:cNvSpPr/>
            <p:nvPr/>
          </p:nvSpPr>
          <p:spPr>
            <a:xfrm>
              <a:off x="1844608" y="8395358"/>
              <a:ext cx="555963" cy="703805"/>
            </a:xfrm>
            <a:custGeom>
              <a:avLst/>
              <a:gdLst/>
              <a:ahLst/>
              <a:cxnLst/>
              <a:rect l="l" t="t" r="r" b="b"/>
              <a:pathLst>
                <a:path w="635794" h="804863" extrusionOk="0">
                  <a:moveTo>
                    <a:pt x="238125" y="0"/>
                  </a:moveTo>
                  <a:lnTo>
                    <a:pt x="111919" y="11906"/>
                  </a:lnTo>
                  <a:lnTo>
                    <a:pt x="88107" y="85725"/>
                  </a:lnTo>
                  <a:lnTo>
                    <a:pt x="83344" y="204788"/>
                  </a:lnTo>
                  <a:lnTo>
                    <a:pt x="95250" y="226219"/>
                  </a:lnTo>
                  <a:lnTo>
                    <a:pt x="83344" y="264319"/>
                  </a:lnTo>
                  <a:lnTo>
                    <a:pt x="0" y="390525"/>
                  </a:lnTo>
                  <a:lnTo>
                    <a:pt x="14288" y="459581"/>
                  </a:lnTo>
                  <a:lnTo>
                    <a:pt x="7144" y="492919"/>
                  </a:lnTo>
                  <a:lnTo>
                    <a:pt x="2382" y="600075"/>
                  </a:lnTo>
                  <a:lnTo>
                    <a:pt x="7144" y="695325"/>
                  </a:lnTo>
                  <a:lnTo>
                    <a:pt x="40482" y="704850"/>
                  </a:lnTo>
                  <a:lnTo>
                    <a:pt x="126207" y="714375"/>
                  </a:lnTo>
                  <a:lnTo>
                    <a:pt x="388144" y="781050"/>
                  </a:lnTo>
                  <a:lnTo>
                    <a:pt x="488157" y="804863"/>
                  </a:lnTo>
                  <a:lnTo>
                    <a:pt x="531019" y="802481"/>
                  </a:lnTo>
                  <a:lnTo>
                    <a:pt x="635794" y="745331"/>
                  </a:lnTo>
                  <a:lnTo>
                    <a:pt x="607219" y="707231"/>
                  </a:lnTo>
                  <a:lnTo>
                    <a:pt x="602457" y="681038"/>
                  </a:lnTo>
                  <a:lnTo>
                    <a:pt x="576263" y="671513"/>
                  </a:lnTo>
                  <a:lnTo>
                    <a:pt x="404813" y="604838"/>
                  </a:lnTo>
                  <a:lnTo>
                    <a:pt x="409575" y="583406"/>
                  </a:lnTo>
                  <a:lnTo>
                    <a:pt x="314325" y="464344"/>
                  </a:lnTo>
                  <a:lnTo>
                    <a:pt x="316707" y="392906"/>
                  </a:lnTo>
                  <a:lnTo>
                    <a:pt x="307182" y="340519"/>
                  </a:lnTo>
                  <a:lnTo>
                    <a:pt x="292894" y="300038"/>
                  </a:lnTo>
                  <a:cubicBezTo>
                    <a:pt x="293688" y="270669"/>
                    <a:pt x="294481" y="241300"/>
                    <a:pt x="295275" y="211931"/>
                  </a:cubicBezTo>
                  <a:lnTo>
                    <a:pt x="238125" y="0"/>
                  </a:lnTo>
                  <a:close/>
                </a:path>
              </a:pathLst>
            </a:cu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9" name="Google Shape;379;p50"/>
            <p:cNvSpPr/>
            <p:nvPr/>
          </p:nvSpPr>
          <p:spPr>
            <a:xfrm>
              <a:off x="846775" y="2119750"/>
              <a:ext cx="1313180" cy="246221"/>
            </a:xfrm>
            <a:prstGeom prst="rect">
              <a:avLst/>
            </a:prstGeom>
            <a:solidFill>
              <a:schemeClr val="lt1">
                <a:alpha val="49803"/>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FF0000"/>
                  </a:solidFill>
                  <a:latin typeface="Arial"/>
                  <a:ea typeface="Arial"/>
                  <a:cs typeface="Arial"/>
                  <a:sym typeface="Arial"/>
                </a:rPr>
                <a:t>HOTEL New Grand</a:t>
              </a:r>
              <a:endParaRPr sz="1000" b="0" i="0" u="none" strike="noStrike" cap="none">
                <a:solidFill>
                  <a:srgbClr val="FF0000"/>
                </a:solidFill>
                <a:latin typeface="Arial"/>
                <a:ea typeface="Arial"/>
                <a:cs typeface="Arial"/>
                <a:sym typeface="Arial"/>
              </a:endParaRPr>
            </a:p>
          </p:txBody>
        </p:sp>
        <p:sp>
          <p:nvSpPr>
            <p:cNvPr id="380" name="Google Shape;380;p50"/>
            <p:cNvSpPr/>
            <p:nvPr/>
          </p:nvSpPr>
          <p:spPr>
            <a:xfrm>
              <a:off x="747257" y="8634410"/>
              <a:ext cx="1773467" cy="349872"/>
            </a:xfrm>
            <a:prstGeom prst="rect">
              <a:avLst/>
            </a:prstGeom>
            <a:solidFill>
              <a:schemeClr val="lt1">
                <a:alpha val="49803"/>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FF0000"/>
                  </a:solidFill>
                  <a:latin typeface="Arial"/>
                  <a:ea typeface="Arial"/>
                  <a:cs typeface="Arial"/>
                  <a:sym typeface="Arial"/>
                </a:rPr>
                <a:t>YOKOHAMA COUNTRY &amp;</a:t>
              </a:r>
              <a:endParaRPr/>
            </a:p>
            <a:p>
              <a:pPr marL="0" marR="0" lvl="0" indent="0" algn="l" rtl="0">
                <a:lnSpc>
                  <a:spcPct val="100000"/>
                </a:lnSpc>
                <a:spcBef>
                  <a:spcPts val="0"/>
                </a:spcBef>
                <a:spcAft>
                  <a:spcPts val="0"/>
                </a:spcAft>
                <a:buNone/>
              </a:pPr>
              <a:r>
                <a:rPr lang="en-US" sz="1000" b="0" i="0" u="none" strike="noStrike" cap="none">
                  <a:solidFill>
                    <a:srgbClr val="FF0000"/>
                  </a:solidFill>
                  <a:latin typeface="Arial"/>
                  <a:ea typeface="Arial"/>
                  <a:cs typeface="Arial"/>
                  <a:sym typeface="Arial"/>
                </a:rPr>
                <a:t> ATHLETIC CLUB</a:t>
              </a:r>
              <a:endParaRPr sz="1000" b="0" i="0" u="none" strike="noStrike" cap="none">
                <a:solidFill>
                  <a:srgbClr val="FF0000"/>
                </a:solidFill>
                <a:latin typeface="Arial"/>
                <a:ea typeface="Arial"/>
                <a:cs typeface="Arial"/>
                <a:sym typeface="Arial"/>
              </a:endParaRPr>
            </a:p>
          </p:txBody>
        </p:sp>
        <p:sp>
          <p:nvSpPr>
            <p:cNvPr id="375" name="Google Shape;375;p50"/>
            <p:cNvSpPr/>
            <p:nvPr/>
          </p:nvSpPr>
          <p:spPr>
            <a:xfrm>
              <a:off x="1090057" y="2459840"/>
              <a:ext cx="1319100" cy="6029859"/>
            </a:xfrm>
            <a:custGeom>
              <a:avLst/>
              <a:gdLst/>
              <a:ahLst/>
              <a:cxnLst/>
              <a:rect l="l" t="t" r="r" b="b"/>
              <a:pathLst>
                <a:path w="1435100" h="6560111" extrusionOk="0">
                  <a:moveTo>
                    <a:pt x="622300" y="0"/>
                  </a:moveTo>
                  <a:lnTo>
                    <a:pt x="488950" y="330200"/>
                  </a:lnTo>
                  <a:lnTo>
                    <a:pt x="615950" y="381000"/>
                  </a:lnTo>
                  <a:lnTo>
                    <a:pt x="927100" y="641350"/>
                  </a:lnTo>
                  <a:lnTo>
                    <a:pt x="1435100" y="1054100"/>
                  </a:lnTo>
                  <a:lnTo>
                    <a:pt x="1212850" y="1149350"/>
                  </a:lnTo>
                  <a:lnTo>
                    <a:pt x="971550" y="1276350"/>
                  </a:lnTo>
                  <a:lnTo>
                    <a:pt x="711200" y="1403350"/>
                  </a:lnTo>
                  <a:lnTo>
                    <a:pt x="171450" y="1739900"/>
                  </a:lnTo>
                  <a:lnTo>
                    <a:pt x="0" y="1828800"/>
                  </a:lnTo>
                  <a:lnTo>
                    <a:pt x="69850" y="1943100"/>
                  </a:lnTo>
                  <a:lnTo>
                    <a:pt x="127000" y="2051050"/>
                  </a:lnTo>
                  <a:lnTo>
                    <a:pt x="177800" y="2413000"/>
                  </a:lnTo>
                  <a:lnTo>
                    <a:pt x="323850" y="3314700"/>
                  </a:lnTo>
                  <a:lnTo>
                    <a:pt x="374650" y="3448050"/>
                  </a:lnTo>
                  <a:lnTo>
                    <a:pt x="520700" y="3625850"/>
                  </a:lnTo>
                  <a:lnTo>
                    <a:pt x="730250" y="3841750"/>
                  </a:lnTo>
                  <a:lnTo>
                    <a:pt x="1047750" y="4000500"/>
                  </a:lnTo>
                  <a:lnTo>
                    <a:pt x="1193800" y="4057650"/>
                  </a:lnTo>
                  <a:lnTo>
                    <a:pt x="1143000" y="4318000"/>
                  </a:lnTo>
                  <a:lnTo>
                    <a:pt x="1066800" y="4311650"/>
                  </a:lnTo>
                  <a:lnTo>
                    <a:pt x="955919" y="4388338"/>
                  </a:lnTo>
                  <a:lnTo>
                    <a:pt x="840363" y="4594330"/>
                  </a:lnTo>
                  <a:lnTo>
                    <a:pt x="785097" y="4699838"/>
                  </a:lnTo>
                  <a:lnTo>
                    <a:pt x="629348" y="4840514"/>
                  </a:lnTo>
                  <a:lnTo>
                    <a:pt x="604227" y="4920900"/>
                  </a:lnTo>
                  <a:cubicBezTo>
                    <a:pt x="572407" y="4947696"/>
                    <a:pt x="530539" y="4959418"/>
                    <a:pt x="508767" y="5001287"/>
                  </a:cubicBezTo>
                  <a:lnTo>
                    <a:pt x="453502" y="5192207"/>
                  </a:lnTo>
                  <a:lnTo>
                    <a:pt x="332922" y="5252497"/>
                  </a:lnTo>
                  <a:lnTo>
                    <a:pt x="297752" y="5378101"/>
                  </a:lnTo>
                  <a:lnTo>
                    <a:pt x="232437" y="5448440"/>
                  </a:lnTo>
                  <a:lnTo>
                    <a:pt x="272631" y="5473561"/>
                  </a:lnTo>
                  <a:lnTo>
                    <a:pt x="353018" y="5393174"/>
                  </a:lnTo>
                  <a:lnTo>
                    <a:pt x="428381" y="5378101"/>
                  </a:lnTo>
                  <a:lnTo>
                    <a:pt x="458526" y="5423319"/>
                  </a:lnTo>
                  <a:lnTo>
                    <a:pt x="523840" y="5654431"/>
                  </a:lnTo>
                  <a:lnTo>
                    <a:pt x="569058" y="5739842"/>
                  </a:lnTo>
                  <a:lnTo>
                    <a:pt x="719783" y="5724770"/>
                  </a:lnTo>
                  <a:lnTo>
                    <a:pt x="790122" y="5835301"/>
                  </a:lnTo>
                  <a:lnTo>
                    <a:pt x="890606" y="5940809"/>
                  </a:lnTo>
                  <a:lnTo>
                    <a:pt x="925774" y="6141775"/>
                  </a:lnTo>
                  <a:lnTo>
                    <a:pt x="950895" y="6272404"/>
                  </a:lnTo>
                  <a:lnTo>
                    <a:pt x="950895" y="6282453"/>
                  </a:lnTo>
                  <a:lnTo>
                    <a:pt x="935823" y="6423130"/>
                  </a:lnTo>
                  <a:cubicBezTo>
                    <a:pt x="936029" y="6425516"/>
                    <a:pt x="897723" y="6504925"/>
                    <a:pt x="897929" y="6507311"/>
                  </a:cubicBezTo>
                  <a:lnTo>
                    <a:pt x="985249" y="6560111"/>
                  </a:lnTo>
                </a:path>
              </a:pathLst>
            </a:custGeom>
            <a:no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1" name="Google Shape;381;p50"/>
            <p:cNvSpPr/>
            <p:nvPr/>
          </p:nvSpPr>
          <p:spPr>
            <a:xfrm>
              <a:off x="4479996" y="1632173"/>
              <a:ext cx="1926841" cy="184913"/>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① Turn Left ROUTE 133.</a:t>
              </a:r>
              <a:endParaRPr sz="800" b="0" i="0" u="none" strike="noStrike" cap="none">
                <a:solidFill>
                  <a:schemeClr val="lt1"/>
                </a:solidFill>
                <a:latin typeface="Arial"/>
                <a:ea typeface="Arial"/>
                <a:cs typeface="Arial"/>
                <a:sym typeface="Arial"/>
              </a:endParaRPr>
            </a:p>
          </p:txBody>
        </p:sp>
        <p:sp>
          <p:nvSpPr>
            <p:cNvPr id="382" name="Google Shape;382;p50"/>
            <p:cNvSpPr/>
            <p:nvPr/>
          </p:nvSpPr>
          <p:spPr>
            <a:xfrm>
              <a:off x="2202340" y="3241344"/>
              <a:ext cx="386467" cy="359815"/>
            </a:xfrm>
            <a:prstGeom prst="rect">
              <a:avLst/>
            </a:prstGeom>
            <a:noFill/>
            <a:ln w="190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3" name="Google Shape;383;p50"/>
            <p:cNvSpPr/>
            <p:nvPr/>
          </p:nvSpPr>
          <p:spPr>
            <a:xfrm>
              <a:off x="909674" y="3954311"/>
              <a:ext cx="386467" cy="35981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4" name="Google Shape;384;p50"/>
            <p:cNvSpPr/>
            <p:nvPr/>
          </p:nvSpPr>
          <p:spPr>
            <a:xfrm>
              <a:off x="1989117" y="5979935"/>
              <a:ext cx="386467" cy="359815"/>
            </a:xfrm>
            <a:prstGeom prst="rect">
              <a:avLst/>
            </a:prstGeom>
            <a:noFill/>
            <a:ln w="190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5" name="Google Shape;385;p50"/>
            <p:cNvSpPr/>
            <p:nvPr/>
          </p:nvSpPr>
          <p:spPr>
            <a:xfrm>
              <a:off x="1929148" y="6253127"/>
              <a:ext cx="386467" cy="35981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6" name="Google Shape;386;p50"/>
            <p:cNvSpPr/>
            <p:nvPr/>
          </p:nvSpPr>
          <p:spPr>
            <a:xfrm>
              <a:off x="1149550" y="7292592"/>
              <a:ext cx="386467" cy="359815"/>
            </a:xfrm>
            <a:prstGeom prst="rect">
              <a:avLst/>
            </a:prstGeom>
            <a:noFill/>
            <a:ln w="190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7" name="Google Shape;387;p50"/>
            <p:cNvSpPr/>
            <p:nvPr/>
          </p:nvSpPr>
          <p:spPr>
            <a:xfrm>
              <a:off x="1542681" y="7552458"/>
              <a:ext cx="386467" cy="35981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8" name="Google Shape;388;p50"/>
            <p:cNvSpPr/>
            <p:nvPr/>
          </p:nvSpPr>
          <p:spPr>
            <a:xfrm>
              <a:off x="4479995" y="3818881"/>
              <a:ext cx="1926842" cy="184913"/>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③ Turn Left Nishinohashi.</a:t>
              </a:r>
              <a:endParaRPr sz="800" b="0" i="0" u="none" strike="noStrike" cap="none">
                <a:solidFill>
                  <a:schemeClr val="lt1"/>
                </a:solidFill>
                <a:latin typeface="Arial"/>
                <a:ea typeface="Arial"/>
                <a:cs typeface="Arial"/>
                <a:sym typeface="Arial"/>
              </a:endParaRPr>
            </a:p>
          </p:txBody>
        </p:sp>
        <p:sp>
          <p:nvSpPr>
            <p:cNvPr id="389" name="Google Shape;389;p50"/>
            <p:cNvSpPr/>
            <p:nvPr/>
          </p:nvSpPr>
          <p:spPr>
            <a:xfrm>
              <a:off x="3408385" y="4909977"/>
              <a:ext cx="1926842" cy="18491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④Turn Right Myokojidai Ent.</a:t>
              </a:r>
              <a:endParaRPr sz="800" b="0" i="0" u="none" strike="noStrike" cap="none">
                <a:solidFill>
                  <a:schemeClr val="lt1"/>
                </a:solidFill>
                <a:latin typeface="Arial"/>
                <a:ea typeface="Arial"/>
                <a:cs typeface="Arial"/>
                <a:sym typeface="Arial"/>
              </a:endParaRPr>
            </a:p>
          </p:txBody>
        </p:sp>
        <p:sp>
          <p:nvSpPr>
            <p:cNvPr id="390" name="Google Shape;390;p50"/>
            <p:cNvSpPr/>
            <p:nvPr/>
          </p:nvSpPr>
          <p:spPr>
            <a:xfrm>
              <a:off x="4479995" y="6001073"/>
              <a:ext cx="1926842" cy="184913"/>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⑤Turn Right </a:t>
              </a:r>
              <a:endParaRPr sz="800" b="0" i="0" u="none" strike="noStrike" cap="none">
                <a:solidFill>
                  <a:schemeClr val="lt1"/>
                </a:solidFill>
                <a:latin typeface="Arial"/>
                <a:ea typeface="Arial"/>
                <a:cs typeface="Arial"/>
                <a:sym typeface="Arial"/>
              </a:endParaRPr>
            </a:p>
          </p:txBody>
        </p:sp>
        <p:sp>
          <p:nvSpPr>
            <p:cNvPr id="391" name="Google Shape;391;p50"/>
            <p:cNvSpPr/>
            <p:nvPr/>
          </p:nvSpPr>
          <p:spPr>
            <a:xfrm>
              <a:off x="1355869" y="2580057"/>
              <a:ext cx="386467" cy="35981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2" name="Google Shape;392;p50"/>
            <p:cNvSpPr/>
            <p:nvPr/>
          </p:nvSpPr>
          <p:spPr>
            <a:xfrm>
              <a:off x="965202" y="2480109"/>
              <a:ext cx="216086" cy="217211"/>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①</a:t>
              </a:r>
              <a:endParaRPr/>
            </a:p>
          </p:txBody>
        </p:sp>
        <p:sp>
          <p:nvSpPr>
            <p:cNvPr id="393" name="Google Shape;393;p50"/>
            <p:cNvSpPr/>
            <p:nvPr/>
          </p:nvSpPr>
          <p:spPr>
            <a:xfrm>
              <a:off x="2652785" y="3020824"/>
              <a:ext cx="216086" cy="217211"/>
            </a:xfrm>
            <a:prstGeom prst="rect">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②</a:t>
              </a:r>
              <a:endParaRPr/>
            </a:p>
          </p:txBody>
        </p:sp>
        <p:sp>
          <p:nvSpPr>
            <p:cNvPr id="394" name="Google Shape;394;p50"/>
            <p:cNvSpPr/>
            <p:nvPr/>
          </p:nvSpPr>
          <p:spPr>
            <a:xfrm>
              <a:off x="637853" y="3776425"/>
              <a:ext cx="216086" cy="217211"/>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③</a:t>
              </a:r>
              <a:endParaRPr/>
            </a:p>
          </p:txBody>
        </p:sp>
        <p:sp>
          <p:nvSpPr>
            <p:cNvPr id="395" name="Google Shape;395;p50"/>
            <p:cNvSpPr/>
            <p:nvPr/>
          </p:nvSpPr>
          <p:spPr>
            <a:xfrm>
              <a:off x="1960152" y="5665426"/>
              <a:ext cx="216086" cy="217211"/>
            </a:xfrm>
            <a:prstGeom prst="rect">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④</a:t>
              </a:r>
              <a:endParaRPr/>
            </a:p>
          </p:txBody>
        </p:sp>
        <p:sp>
          <p:nvSpPr>
            <p:cNvPr id="396" name="Google Shape;396;p50"/>
            <p:cNvSpPr/>
            <p:nvPr/>
          </p:nvSpPr>
          <p:spPr>
            <a:xfrm>
              <a:off x="1519386" y="6232127"/>
              <a:ext cx="216086" cy="217211"/>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⑤</a:t>
              </a:r>
              <a:endParaRPr/>
            </a:p>
          </p:txBody>
        </p:sp>
        <p:sp>
          <p:nvSpPr>
            <p:cNvPr id="397" name="Google Shape;397;p50"/>
            <p:cNvSpPr/>
            <p:nvPr/>
          </p:nvSpPr>
          <p:spPr>
            <a:xfrm>
              <a:off x="889719" y="7292592"/>
              <a:ext cx="216086" cy="217211"/>
            </a:xfrm>
            <a:prstGeom prst="rect">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⑥</a:t>
              </a:r>
              <a:endParaRPr/>
            </a:p>
          </p:txBody>
        </p:sp>
        <p:sp>
          <p:nvSpPr>
            <p:cNvPr id="398" name="Google Shape;398;p50"/>
            <p:cNvSpPr/>
            <p:nvPr/>
          </p:nvSpPr>
          <p:spPr>
            <a:xfrm>
              <a:off x="1680522" y="7278463"/>
              <a:ext cx="216086" cy="217211"/>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⑦</a:t>
              </a:r>
              <a:endParaRPr/>
            </a:p>
          </p:txBody>
        </p:sp>
        <p:sp>
          <p:nvSpPr>
            <p:cNvPr id="399" name="Google Shape;399;p50"/>
            <p:cNvSpPr/>
            <p:nvPr/>
          </p:nvSpPr>
          <p:spPr>
            <a:xfrm>
              <a:off x="4479995" y="8183131"/>
              <a:ext cx="1926842" cy="184913"/>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⑦Turn Right  YC&amp;AC dori.</a:t>
              </a:r>
              <a:endParaRPr sz="800" b="0" i="0" u="none" strike="noStrike" cap="none">
                <a:solidFill>
                  <a:schemeClr val="lt1"/>
                </a:solidFill>
                <a:latin typeface="Arial"/>
                <a:ea typeface="Arial"/>
                <a:cs typeface="Arial"/>
                <a:sym typeface="Arial"/>
              </a:endParaRPr>
            </a:p>
          </p:txBody>
        </p:sp>
        <p:sp>
          <p:nvSpPr>
            <p:cNvPr id="400" name="Google Shape;400;p50"/>
            <p:cNvSpPr/>
            <p:nvPr/>
          </p:nvSpPr>
          <p:spPr>
            <a:xfrm>
              <a:off x="3408385" y="2727784"/>
              <a:ext cx="1926842" cy="18491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② Turn Right Yatobashi.</a:t>
              </a:r>
              <a:endParaRPr sz="800" b="0" i="0" u="none" strike="noStrike" cap="none">
                <a:solidFill>
                  <a:schemeClr val="lt1"/>
                </a:solidFill>
                <a:latin typeface="Arial"/>
                <a:ea typeface="Arial"/>
                <a:cs typeface="Arial"/>
                <a:sym typeface="Arial"/>
              </a:endParaRPr>
            </a:p>
          </p:txBody>
        </p:sp>
        <p:sp>
          <p:nvSpPr>
            <p:cNvPr id="401" name="Google Shape;401;p50"/>
            <p:cNvSpPr/>
            <p:nvPr/>
          </p:nvSpPr>
          <p:spPr>
            <a:xfrm rot="5400000">
              <a:off x="4910658" y="3494714"/>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02" name="Google Shape;402;p50"/>
            <p:cNvSpPr/>
            <p:nvPr/>
          </p:nvSpPr>
          <p:spPr>
            <a:xfrm>
              <a:off x="1453838" y="2706620"/>
              <a:ext cx="80514" cy="133265"/>
            </a:xfrm>
            <a:custGeom>
              <a:avLst/>
              <a:gdLst/>
              <a:ahLst/>
              <a:cxnLst/>
              <a:rect l="l" t="t" r="r" b="b"/>
              <a:pathLst>
                <a:path w="92075" h="152400" extrusionOk="0">
                  <a:moveTo>
                    <a:pt x="50800" y="0"/>
                  </a:moveTo>
                  <a:lnTo>
                    <a:pt x="0" y="107950"/>
                  </a:lnTo>
                  <a:lnTo>
                    <a:pt x="92075" y="152400"/>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3" name="Google Shape;403;p50"/>
            <p:cNvSpPr/>
            <p:nvPr/>
          </p:nvSpPr>
          <p:spPr>
            <a:xfrm>
              <a:off x="2397795" y="3328522"/>
              <a:ext cx="133265" cy="158252"/>
            </a:xfrm>
            <a:custGeom>
              <a:avLst/>
              <a:gdLst/>
              <a:ahLst/>
              <a:cxnLst/>
              <a:rect l="l" t="t" r="r" b="b"/>
              <a:pathLst>
                <a:path w="152400" h="180975" extrusionOk="0">
                  <a:moveTo>
                    <a:pt x="25400" y="0"/>
                  </a:moveTo>
                  <a:lnTo>
                    <a:pt x="152400" y="111125"/>
                  </a:lnTo>
                  <a:lnTo>
                    <a:pt x="0" y="180975"/>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4" name="Google Shape;404;p50"/>
            <p:cNvSpPr/>
            <p:nvPr/>
          </p:nvSpPr>
          <p:spPr>
            <a:xfrm>
              <a:off x="1006846" y="4047596"/>
              <a:ext cx="86067" cy="149923"/>
            </a:xfrm>
            <a:custGeom>
              <a:avLst/>
              <a:gdLst/>
              <a:ahLst/>
              <a:cxnLst/>
              <a:rect l="l" t="t" r="r" b="b"/>
              <a:pathLst>
                <a:path w="98425" h="171450" extrusionOk="0">
                  <a:moveTo>
                    <a:pt x="98425" y="0"/>
                  </a:moveTo>
                  <a:lnTo>
                    <a:pt x="0" y="63500"/>
                  </a:lnTo>
                  <a:lnTo>
                    <a:pt x="50800" y="171450"/>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5" name="Google Shape;405;p50"/>
            <p:cNvSpPr/>
            <p:nvPr/>
          </p:nvSpPr>
          <p:spPr>
            <a:xfrm>
              <a:off x="2125713" y="6079883"/>
              <a:ext cx="156170" cy="143676"/>
            </a:xfrm>
            <a:custGeom>
              <a:avLst/>
              <a:gdLst/>
              <a:ahLst/>
              <a:cxnLst/>
              <a:rect l="l" t="t" r="r" b="b"/>
              <a:pathLst>
                <a:path w="178594" h="164306" extrusionOk="0">
                  <a:moveTo>
                    <a:pt x="0" y="0"/>
                  </a:moveTo>
                  <a:lnTo>
                    <a:pt x="178594" y="69056"/>
                  </a:lnTo>
                  <a:lnTo>
                    <a:pt x="157163" y="164306"/>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6" name="Google Shape;406;p50"/>
            <p:cNvSpPr/>
            <p:nvPr/>
          </p:nvSpPr>
          <p:spPr>
            <a:xfrm>
              <a:off x="2125713" y="6396387"/>
              <a:ext cx="104113" cy="104114"/>
            </a:xfrm>
            <a:custGeom>
              <a:avLst/>
              <a:gdLst/>
              <a:ahLst/>
              <a:cxnLst/>
              <a:rect l="l" t="t" r="r" b="b"/>
              <a:pathLst>
                <a:path w="119063" h="119063" extrusionOk="0">
                  <a:moveTo>
                    <a:pt x="119063" y="0"/>
                  </a:moveTo>
                  <a:lnTo>
                    <a:pt x="97631" y="119063"/>
                  </a:lnTo>
                  <a:lnTo>
                    <a:pt x="0" y="109538"/>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7" name="Google Shape;407;p50"/>
            <p:cNvSpPr/>
            <p:nvPr/>
          </p:nvSpPr>
          <p:spPr>
            <a:xfrm rot="-7208475">
              <a:off x="1227549" y="7343197"/>
              <a:ext cx="231638" cy="231639"/>
            </a:xfrm>
            <a:prstGeom prst="arc">
              <a:avLst>
                <a:gd name="adj1" fmla="val 9321774"/>
                <a:gd name="adj2" fmla="val 19793408"/>
              </a:avLst>
            </a:prstGeom>
            <a:noFill/>
            <a:ln w="9525" cap="flat" cmpd="sng">
              <a:solidFill>
                <a:srgbClr val="FF0000"/>
              </a:solidFill>
              <a:prstDash val="solid"/>
              <a:round/>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8" name="Google Shape;408;p50"/>
            <p:cNvSpPr/>
            <p:nvPr/>
          </p:nvSpPr>
          <p:spPr>
            <a:xfrm>
              <a:off x="1673863" y="7637415"/>
              <a:ext cx="170745" cy="89537"/>
            </a:xfrm>
            <a:custGeom>
              <a:avLst/>
              <a:gdLst/>
              <a:ahLst/>
              <a:cxnLst/>
              <a:rect l="l" t="t" r="r" b="b"/>
              <a:pathLst>
                <a:path w="195262" h="102394" extrusionOk="0">
                  <a:moveTo>
                    <a:pt x="0" y="11906"/>
                  </a:moveTo>
                  <a:lnTo>
                    <a:pt x="128587" y="0"/>
                  </a:lnTo>
                  <a:lnTo>
                    <a:pt x="195262" y="102394"/>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9" name="Google Shape;409;p50"/>
            <p:cNvSpPr/>
            <p:nvPr/>
          </p:nvSpPr>
          <p:spPr>
            <a:xfrm rot="5400000">
              <a:off x="5467684" y="3113936"/>
              <a:ext cx="633031"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0" name="Google Shape;410;p50"/>
            <p:cNvSpPr/>
            <p:nvPr/>
          </p:nvSpPr>
          <p:spPr>
            <a:xfrm rot="5400000">
              <a:off x="5467684" y="5304363"/>
              <a:ext cx="633031"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1" name="Google Shape;411;p50"/>
            <p:cNvSpPr/>
            <p:nvPr/>
          </p:nvSpPr>
          <p:spPr>
            <a:xfrm rot="5400000">
              <a:off x="5467684" y="7487366"/>
              <a:ext cx="633031"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2" name="Google Shape;412;p50"/>
            <p:cNvSpPr/>
            <p:nvPr/>
          </p:nvSpPr>
          <p:spPr>
            <a:xfrm rot="10800000">
              <a:off x="3497228" y="8639674"/>
              <a:ext cx="916194" cy="235341"/>
            </a:xfrm>
            <a:prstGeom prst="stripedRightArrow">
              <a:avLst>
                <a:gd name="adj1" fmla="val 50000"/>
                <a:gd name="adj2" fmla="val 85392"/>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7" name="Google Shape;377;p50"/>
            <p:cNvSpPr/>
            <p:nvPr/>
          </p:nvSpPr>
          <p:spPr>
            <a:xfrm>
              <a:off x="1347635" y="7403232"/>
              <a:ext cx="402327" cy="332502"/>
            </a:xfrm>
            <a:custGeom>
              <a:avLst/>
              <a:gdLst/>
              <a:ahLst/>
              <a:cxnLst/>
              <a:rect l="l" t="t" r="r" b="b"/>
              <a:pathLst>
                <a:path w="437707" h="361741" extrusionOk="0">
                  <a:moveTo>
                    <a:pt x="0" y="83708"/>
                  </a:moveTo>
                  <a:cubicBezTo>
                    <a:pt x="63965" y="17966"/>
                    <a:pt x="77925" y="20340"/>
                    <a:pt x="70524" y="15073"/>
                  </a:cubicBezTo>
                  <a:lnTo>
                    <a:pt x="145887" y="0"/>
                  </a:lnTo>
                  <a:lnTo>
                    <a:pt x="176032" y="45218"/>
                  </a:lnTo>
                  <a:lnTo>
                    <a:pt x="241346" y="276330"/>
                  </a:lnTo>
                  <a:lnTo>
                    <a:pt x="286564" y="361741"/>
                  </a:lnTo>
                  <a:lnTo>
                    <a:pt x="437707" y="348354"/>
                  </a:lnTo>
                </a:path>
              </a:pathLst>
            </a:custGeom>
            <a:noFill/>
            <a:ln w="12700" cap="flat" cmpd="sng">
              <a:solidFill>
                <a:srgbClr val="FFFF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3" name="Google Shape;413;p50"/>
            <p:cNvSpPr/>
            <p:nvPr/>
          </p:nvSpPr>
          <p:spPr>
            <a:xfrm rot="5400000">
              <a:off x="5381629" y="8782757"/>
              <a:ext cx="266595" cy="551311"/>
            </a:xfrm>
            <a:custGeom>
              <a:avLst/>
              <a:gdLst/>
              <a:ahLst/>
              <a:cxnLst/>
              <a:rect l="l" t="t" r="r" b="b"/>
              <a:pathLst>
                <a:path w="401149" h="829573" extrusionOk="0">
                  <a:moveTo>
                    <a:pt x="401149" y="829573"/>
                  </a:moveTo>
                  <a:cubicBezTo>
                    <a:pt x="337058" y="799847"/>
                    <a:pt x="276986" y="789432"/>
                    <a:pt x="31427" y="698169"/>
                  </a:cubicBezTo>
                  <a:lnTo>
                    <a:pt x="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414" name="Google Shape;414;p50"/>
            <p:cNvSpPr/>
            <p:nvPr/>
          </p:nvSpPr>
          <p:spPr>
            <a:xfrm rot="5128901">
              <a:off x="5782301" y="8892563"/>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5" name="Google Shape;415;p50"/>
            <p:cNvSpPr/>
            <p:nvPr/>
          </p:nvSpPr>
          <p:spPr>
            <a:xfrm>
              <a:off x="4063602" y="7820191"/>
              <a:ext cx="560822" cy="260977"/>
            </a:xfrm>
            <a:custGeom>
              <a:avLst/>
              <a:gdLst/>
              <a:ahLst/>
              <a:cxnLst/>
              <a:rect l="l" t="t" r="r" b="b"/>
              <a:pathLst>
                <a:path w="641350" h="298450" extrusionOk="0">
                  <a:moveTo>
                    <a:pt x="641350" y="298450"/>
                  </a:moveTo>
                  <a:lnTo>
                    <a:pt x="374650" y="44450"/>
                  </a:lnTo>
                  <a:lnTo>
                    <a:pt x="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6" name="Google Shape;416;p50"/>
            <p:cNvSpPr/>
            <p:nvPr/>
          </p:nvSpPr>
          <p:spPr>
            <a:xfrm rot="-4918834">
              <a:off x="4038756" y="7790353"/>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7" name="Google Shape;417;p50"/>
            <p:cNvSpPr/>
            <p:nvPr/>
          </p:nvSpPr>
          <p:spPr>
            <a:xfrm>
              <a:off x="5387363" y="6732973"/>
              <a:ext cx="486416" cy="279856"/>
            </a:xfrm>
            <a:custGeom>
              <a:avLst/>
              <a:gdLst/>
              <a:ahLst/>
              <a:cxnLst/>
              <a:rect l="l" t="t" r="r" b="b"/>
              <a:pathLst>
                <a:path w="556260" h="320040" extrusionOk="0">
                  <a:moveTo>
                    <a:pt x="0" y="320040"/>
                  </a:moveTo>
                  <a:lnTo>
                    <a:pt x="60960" y="91440"/>
                  </a:lnTo>
                  <a:lnTo>
                    <a:pt x="55626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8" name="Google Shape;418;p50"/>
            <p:cNvSpPr/>
            <p:nvPr/>
          </p:nvSpPr>
          <p:spPr>
            <a:xfrm rot="4716193">
              <a:off x="5873641" y="6695083"/>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9" name="Google Shape;419;p50"/>
            <p:cNvSpPr/>
            <p:nvPr/>
          </p:nvSpPr>
          <p:spPr>
            <a:xfrm>
              <a:off x="3870646" y="5656027"/>
              <a:ext cx="1053623" cy="237379"/>
            </a:xfrm>
            <a:custGeom>
              <a:avLst/>
              <a:gdLst/>
              <a:ahLst/>
              <a:cxnLst/>
              <a:rect l="l" t="t" r="r" b="b"/>
              <a:pathLst>
                <a:path w="1204913" h="271464" extrusionOk="0">
                  <a:moveTo>
                    <a:pt x="0" y="271464"/>
                  </a:moveTo>
                  <a:lnTo>
                    <a:pt x="142875" y="19050"/>
                  </a:lnTo>
                  <a:lnTo>
                    <a:pt x="1204913"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0" name="Google Shape;420;p50"/>
            <p:cNvSpPr/>
            <p:nvPr/>
          </p:nvSpPr>
          <p:spPr>
            <a:xfrm rot="5172671">
              <a:off x="4923430" y="5625426"/>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21" name="Google Shape;421;p50"/>
            <p:cNvSpPr/>
            <p:nvPr/>
          </p:nvSpPr>
          <p:spPr>
            <a:xfrm>
              <a:off x="5218561" y="4444151"/>
              <a:ext cx="730179" cy="385912"/>
            </a:xfrm>
            <a:custGeom>
              <a:avLst/>
              <a:gdLst/>
              <a:ahLst/>
              <a:cxnLst/>
              <a:rect l="l" t="t" r="r" b="b"/>
              <a:pathLst>
                <a:path w="835025" h="441325" extrusionOk="0">
                  <a:moveTo>
                    <a:pt x="835025" y="441325"/>
                  </a:moveTo>
                  <a:cubicBezTo>
                    <a:pt x="833967" y="297392"/>
                    <a:pt x="832908" y="153458"/>
                    <a:pt x="831850" y="9525"/>
                  </a:cubicBezTo>
                  <a:lnTo>
                    <a:pt x="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2" name="Google Shape;422;p50"/>
            <p:cNvSpPr/>
            <p:nvPr/>
          </p:nvSpPr>
          <p:spPr>
            <a:xfrm rot="-5146054">
              <a:off x="5171299" y="4408557"/>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23" name="Google Shape;423;p50"/>
            <p:cNvSpPr/>
            <p:nvPr/>
          </p:nvSpPr>
          <p:spPr>
            <a:xfrm rot="-5554792">
              <a:off x="1274724" y="5351245"/>
              <a:ext cx="115391" cy="174357"/>
            </a:xfrm>
            <a:prstGeom prst="flowChartDelay">
              <a:avLst/>
            </a:prstGeom>
            <a:solidFill>
              <a:srgbClr val="595959">
                <a:alpha val="63921"/>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4" name="Google Shape;424;p50"/>
            <p:cNvSpPr/>
            <p:nvPr/>
          </p:nvSpPr>
          <p:spPr>
            <a:xfrm>
              <a:off x="1169956" y="4792583"/>
              <a:ext cx="249871" cy="640643"/>
            </a:xfrm>
            <a:custGeom>
              <a:avLst/>
              <a:gdLst/>
              <a:ahLst/>
              <a:cxnLst/>
              <a:rect l="l" t="t" r="r" b="b"/>
              <a:pathLst>
                <a:path w="285750" h="732632" extrusionOk="0">
                  <a:moveTo>
                    <a:pt x="83344" y="732632"/>
                  </a:moveTo>
                  <a:lnTo>
                    <a:pt x="0" y="101601"/>
                  </a:lnTo>
                  <a:cubicBezTo>
                    <a:pt x="32544" y="0"/>
                    <a:pt x="181769" y="31750"/>
                    <a:pt x="197644" y="89694"/>
                  </a:cubicBezTo>
                  <a:lnTo>
                    <a:pt x="285750" y="725488"/>
                  </a:lnTo>
                  <a:cubicBezTo>
                    <a:pt x="215900" y="613569"/>
                    <a:pt x="84138" y="699295"/>
                    <a:pt x="83344" y="732632"/>
                  </a:cubicBezTo>
                  <a:close/>
                </a:path>
              </a:pathLst>
            </a:custGeom>
            <a:solidFill>
              <a:srgbClr val="595959">
                <a:alpha val="63921"/>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5" name="Google Shape;425;p50"/>
            <p:cNvSpPr/>
            <p:nvPr/>
          </p:nvSpPr>
          <p:spPr>
            <a:xfrm rot="-5554792">
              <a:off x="1281523" y="5360490"/>
              <a:ext cx="101788" cy="153805"/>
            </a:xfrm>
            <a:prstGeom prst="flowChartDelay">
              <a:avLst/>
            </a:prstGeom>
            <a:solidFill>
              <a:schemeClr val="dk1">
                <a:alpha val="63921"/>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6" name="Google Shape;426;p50"/>
            <p:cNvSpPr/>
            <p:nvPr/>
          </p:nvSpPr>
          <p:spPr>
            <a:xfrm>
              <a:off x="882052" y="5007612"/>
              <a:ext cx="703949" cy="1883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Yamate tunnel</a:t>
              </a:r>
              <a:endParaRPr sz="800" b="0" i="0" u="none" strike="noStrike" cap="none">
                <a:solidFill>
                  <a:srgbClr val="000000"/>
                </a:solidFill>
                <a:latin typeface="Arial"/>
                <a:ea typeface="Arial"/>
                <a:cs typeface="Arial"/>
                <a:sym typeface="Arial"/>
              </a:endParaRPr>
            </a:p>
          </p:txBody>
        </p:sp>
        <p:sp>
          <p:nvSpPr>
            <p:cNvPr id="427" name="Google Shape;427;p50"/>
            <p:cNvSpPr/>
            <p:nvPr/>
          </p:nvSpPr>
          <p:spPr>
            <a:xfrm>
              <a:off x="1676087" y="2619952"/>
              <a:ext cx="974482" cy="1883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FF0000"/>
                  </a:solidFill>
                  <a:latin typeface="Arial"/>
                  <a:ea typeface="Arial"/>
                  <a:cs typeface="Arial"/>
                  <a:sym typeface="Arial"/>
                </a:rPr>
                <a:t>←Yamashitacho</a:t>
              </a:r>
              <a:endParaRPr sz="800" b="0" i="0" u="none" strike="noStrike" cap="none">
                <a:solidFill>
                  <a:srgbClr val="FF0000"/>
                </a:solidFill>
                <a:latin typeface="Arial"/>
                <a:ea typeface="Arial"/>
                <a:cs typeface="Arial"/>
                <a:sym typeface="Arial"/>
              </a:endParaRPr>
            </a:p>
          </p:txBody>
        </p:sp>
        <p:pic>
          <p:nvPicPr>
            <p:cNvPr id="428" name="Google Shape;428;p50"/>
            <p:cNvPicPr preferRelativeResize="0"/>
            <p:nvPr/>
          </p:nvPicPr>
          <p:blipFill rotWithShape="1">
            <a:blip r:embed="rId11">
              <a:alphaModFix/>
            </a:blip>
            <a:srcRect/>
            <a:stretch/>
          </p:blipFill>
          <p:spPr>
            <a:xfrm>
              <a:off x="2219276" y="1631710"/>
              <a:ext cx="2204246" cy="1079759"/>
            </a:xfrm>
            <a:prstGeom prst="rect">
              <a:avLst/>
            </a:prstGeom>
            <a:noFill/>
            <a:ln>
              <a:noFill/>
            </a:ln>
          </p:spPr>
        </p:pic>
        <p:pic>
          <p:nvPicPr>
            <p:cNvPr id="429" name="Google Shape;429;p50"/>
            <p:cNvPicPr preferRelativeResize="0"/>
            <p:nvPr/>
          </p:nvPicPr>
          <p:blipFill rotWithShape="1">
            <a:blip r:embed="rId12">
              <a:alphaModFix/>
            </a:blip>
            <a:srcRect/>
            <a:stretch/>
          </p:blipFill>
          <p:spPr>
            <a:xfrm>
              <a:off x="778492" y="7840320"/>
              <a:ext cx="739776" cy="739777"/>
            </a:xfrm>
            <a:prstGeom prst="rect">
              <a:avLst/>
            </a:prstGeom>
            <a:noFill/>
            <a:ln>
              <a:noFill/>
            </a:ln>
          </p:spPr>
        </p:pic>
        <p:sp>
          <p:nvSpPr>
            <p:cNvPr id="430" name="Google Shape;430;p50"/>
            <p:cNvSpPr/>
            <p:nvPr/>
          </p:nvSpPr>
          <p:spPr>
            <a:xfrm>
              <a:off x="5239271" y="2227500"/>
              <a:ext cx="202790" cy="322057"/>
            </a:xfrm>
            <a:custGeom>
              <a:avLst/>
              <a:gdLst/>
              <a:ahLst/>
              <a:cxnLst/>
              <a:rect l="l" t="t" r="r" b="b"/>
              <a:pathLst>
                <a:path w="357981" h="368301" extrusionOk="0">
                  <a:moveTo>
                    <a:pt x="123826" y="368301"/>
                  </a:moveTo>
                  <a:lnTo>
                    <a:pt x="357981" y="9525"/>
                  </a:lnTo>
                  <a:lnTo>
                    <a:pt x="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1" name="Google Shape;431;p50"/>
            <p:cNvSpPr/>
            <p:nvPr/>
          </p:nvSpPr>
          <p:spPr>
            <a:xfrm rot="-5171918">
              <a:off x="5201995" y="2194634"/>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32" name="Google Shape;432;p50"/>
            <p:cNvSpPr/>
            <p:nvPr/>
          </p:nvSpPr>
          <p:spPr>
            <a:xfrm>
              <a:off x="3422961" y="3517545"/>
              <a:ext cx="1486732" cy="147841"/>
            </a:xfrm>
            <a:custGeom>
              <a:avLst/>
              <a:gdLst/>
              <a:ahLst/>
              <a:cxnLst/>
              <a:rect l="l" t="t" r="r" b="b"/>
              <a:pathLst>
                <a:path w="1700212" h="169069" extrusionOk="0">
                  <a:moveTo>
                    <a:pt x="0" y="169069"/>
                  </a:moveTo>
                  <a:lnTo>
                    <a:pt x="1047750" y="0"/>
                  </a:lnTo>
                  <a:lnTo>
                    <a:pt x="1700212" y="9525"/>
                  </a:lnTo>
                </a:path>
              </a:pathLst>
            </a:cu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3" name="Google Shape;433;p50"/>
            <p:cNvSpPr/>
            <p:nvPr/>
          </p:nvSpPr>
          <p:spPr>
            <a:xfrm>
              <a:off x="2519199" y="3422346"/>
              <a:ext cx="767026" cy="1883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B0F0"/>
                  </a:solidFill>
                  <a:latin typeface="Arial"/>
                  <a:ea typeface="Arial"/>
                  <a:cs typeface="Arial"/>
                  <a:sym typeface="Arial"/>
                </a:rPr>
                <a:t>←Yatobashi</a:t>
              </a:r>
              <a:endParaRPr sz="800" b="0" i="0" u="none" strike="noStrike" cap="none">
                <a:solidFill>
                  <a:srgbClr val="00B0F0"/>
                </a:solidFill>
                <a:latin typeface="Arial"/>
                <a:ea typeface="Arial"/>
                <a:cs typeface="Arial"/>
                <a:sym typeface="Arial"/>
              </a:endParaRPr>
            </a:p>
          </p:txBody>
        </p:sp>
        <p:sp>
          <p:nvSpPr>
            <p:cNvPr id="434" name="Google Shape;434;p50"/>
            <p:cNvSpPr/>
            <p:nvPr/>
          </p:nvSpPr>
          <p:spPr>
            <a:xfrm>
              <a:off x="1248530" y="4052548"/>
              <a:ext cx="907198" cy="1883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FF0000"/>
                  </a:solidFill>
                  <a:latin typeface="Arial"/>
                  <a:ea typeface="Arial"/>
                  <a:cs typeface="Arial"/>
                  <a:sym typeface="Arial"/>
                </a:rPr>
                <a:t>←Nishinohashi</a:t>
              </a:r>
              <a:endParaRPr sz="800" b="0" i="0" u="none" strike="noStrike" cap="none">
                <a:solidFill>
                  <a:srgbClr val="FF0000"/>
                </a:solidFill>
                <a:latin typeface="Arial"/>
                <a:ea typeface="Arial"/>
                <a:cs typeface="Arial"/>
                <a:sym typeface="Arial"/>
              </a:endParaRPr>
            </a:p>
          </p:txBody>
        </p:sp>
        <p:sp>
          <p:nvSpPr>
            <p:cNvPr id="435" name="Google Shape;435;p50"/>
            <p:cNvSpPr/>
            <p:nvPr/>
          </p:nvSpPr>
          <p:spPr>
            <a:xfrm>
              <a:off x="2313750" y="5987693"/>
              <a:ext cx="1033355" cy="1883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B0F0"/>
                  </a:solidFill>
                  <a:latin typeface="Arial"/>
                  <a:ea typeface="Arial"/>
                  <a:cs typeface="Arial"/>
                  <a:sym typeface="Arial"/>
                </a:rPr>
                <a:t>←Myokojidai Ent.</a:t>
              </a:r>
              <a:endParaRPr sz="800" b="0" i="0" u="none" strike="noStrike" cap="none">
                <a:solidFill>
                  <a:srgbClr val="00B0F0"/>
                </a:solidFill>
                <a:latin typeface="Arial"/>
                <a:ea typeface="Arial"/>
                <a:cs typeface="Arial"/>
                <a:sym typeface="Arial"/>
              </a:endParaRPr>
            </a:p>
          </p:txBody>
        </p:sp>
        <p:sp>
          <p:nvSpPr>
            <p:cNvPr id="436" name="Google Shape;436;p50"/>
            <p:cNvSpPr/>
            <p:nvPr/>
          </p:nvSpPr>
          <p:spPr>
            <a:xfrm>
              <a:off x="1887089" y="7656248"/>
              <a:ext cx="891780" cy="1883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FF0000"/>
                  </a:solidFill>
                  <a:latin typeface="Arial"/>
                  <a:ea typeface="Arial"/>
                  <a:cs typeface="Arial"/>
                  <a:sym typeface="Arial"/>
                </a:rPr>
                <a:t>←YC＆AC dori</a:t>
              </a:r>
              <a:endParaRPr sz="800" b="0" i="0" u="none" strike="noStrike" cap="none">
                <a:solidFill>
                  <a:srgbClr val="FF0000"/>
                </a:solidFill>
                <a:latin typeface="Arial"/>
                <a:ea typeface="Arial"/>
                <a:cs typeface="Arial"/>
                <a:sym typeface="Arial"/>
              </a:endParaRPr>
            </a:p>
          </p:txBody>
        </p:sp>
        <p:sp>
          <p:nvSpPr>
            <p:cNvPr id="437" name="Google Shape;437;p50"/>
            <p:cNvSpPr/>
            <p:nvPr/>
          </p:nvSpPr>
          <p:spPr>
            <a:xfrm>
              <a:off x="409932" y="7129184"/>
              <a:ext cx="856736" cy="1883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B0F0"/>
                  </a:solidFill>
                  <a:latin typeface="Arial"/>
                  <a:ea typeface="Arial"/>
                  <a:cs typeface="Arial"/>
                  <a:sym typeface="Arial"/>
                </a:rPr>
                <a:t>Fuzokuzaka↓</a:t>
              </a:r>
              <a:endParaRPr sz="800" b="0" i="0" u="none" strike="noStrike" cap="none">
                <a:solidFill>
                  <a:srgbClr val="00B0F0"/>
                </a:solidFill>
                <a:latin typeface="Arial"/>
                <a:ea typeface="Arial"/>
                <a:cs typeface="Arial"/>
                <a:sym typeface="Arial"/>
              </a:endParaRPr>
            </a:p>
          </p:txBody>
        </p:sp>
        <p:sp>
          <p:nvSpPr>
            <p:cNvPr id="438" name="Google Shape;438;p50"/>
            <p:cNvSpPr/>
            <p:nvPr/>
          </p:nvSpPr>
          <p:spPr>
            <a:xfrm rot="16200000" flipH="1">
              <a:off x="3630582" y="4105432"/>
              <a:ext cx="690077"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9" name="Google Shape;439;p50"/>
            <p:cNvSpPr/>
            <p:nvPr/>
          </p:nvSpPr>
          <p:spPr>
            <a:xfrm rot="16200000" flipH="1">
              <a:off x="3719603" y="6273097"/>
              <a:ext cx="633031"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440" name="Google Shape;440;p50"/>
            <p:cNvPicPr preferRelativeResize="0"/>
            <p:nvPr/>
          </p:nvPicPr>
          <p:blipFill rotWithShape="1">
            <a:blip r:embed="rId13">
              <a:alphaModFix/>
            </a:blip>
            <a:srcRect b="11355"/>
            <a:stretch/>
          </p:blipFill>
          <p:spPr>
            <a:xfrm>
              <a:off x="2549091" y="8449099"/>
              <a:ext cx="966168" cy="587132"/>
            </a:xfrm>
            <a:prstGeom prst="rect">
              <a:avLst/>
            </a:prstGeom>
            <a:noFill/>
            <a:ln>
              <a:noFill/>
            </a:ln>
          </p:spPr>
        </p:pic>
        <p:sp>
          <p:nvSpPr>
            <p:cNvPr id="441" name="Google Shape;441;p50"/>
            <p:cNvSpPr/>
            <p:nvPr/>
          </p:nvSpPr>
          <p:spPr>
            <a:xfrm>
              <a:off x="2492191" y="8775255"/>
              <a:ext cx="558045" cy="229049"/>
            </a:xfrm>
            <a:custGeom>
              <a:avLst/>
              <a:gdLst/>
              <a:ahLst/>
              <a:cxnLst/>
              <a:rect l="l" t="t" r="r" b="b"/>
              <a:pathLst>
                <a:path w="638175" h="261938" extrusionOk="0">
                  <a:moveTo>
                    <a:pt x="0" y="261938"/>
                  </a:moveTo>
                  <a:lnTo>
                    <a:pt x="490538" y="209550"/>
                  </a:lnTo>
                  <a:lnTo>
                    <a:pt x="519113" y="57150"/>
                  </a:lnTo>
                  <a:lnTo>
                    <a:pt x="638175"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2" name="Google Shape;442;p50"/>
            <p:cNvSpPr/>
            <p:nvPr/>
          </p:nvSpPr>
          <p:spPr>
            <a:xfrm rot="3411732">
              <a:off x="3022615" y="8744029"/>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443" name="Google Shape;443;p50"/>
          <p:cNvSpPr txBox="1"/>
          <p:nvPr/>
        </p:nvSpPr>
        <p:spPr>
          <a:xfrm>
            <a:off x="810456" y="1602408"/>
            <a:ext cx="5868652"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altLang="ja-JP" sz="1050" b="0" i="0" u="sng" strike="noStrike" cap="none" dirty="0">
                <a:solidFill>
                  <a:schemeClr val="dk1"/>
                </a:solidFill>
                <a:latin typeface="Arial Black"/>
                <a:ea typeface="Arial Black"/>
                <a:cs typeface="Arial Black"/>
                <a:sym typeface="Arial Black"/>
              </a:rPr>
              <a:t>Route</a:t>
            </a:r>
            <a:r>
              <a:rPr lang="ja-JP" altLang="en-US" sz="1050" b="0" i="0" u="sng" strike="noStrike" cap="none" dirty="0">
                <a:solidFill>
                  <a:schemeClr val="dk1"/>
                </a:solidFill>
                <a:latin typeface="Arial Black"/>
                <a:ea typeface="Arial Black"/>
                <a:cs typeface="Arial Black"/>
                <a:sym typeface="Arial Black"/>
              </a:rPr>
              <a:t> </a:t>
            </a:r>
            <a:r>
              <a:rPr lang="en-US" altLang="ja-JP" sz="1050" b="0" i="0" u="sng" strike="noStrike" cap="none" dirty="0">
                <a:solidFill>
                  <a:schemeClr val="dk1"/>
                </a:solidFill>
                <a:latin typeface="Arial Black"/>
                <a:ea typeface="Arial Black"/>
                <a:cs typeface="Arial Black"/>
                <a:sym typeface="Arial Black"/>
              </a:rPr>
              <a:t>to</a:t>
            </a:r>
            <a:r>
              <a:rPr lang="ja-JP" altLang="en-US" sz="1050" b="0" i="0" u="sng" strike="noStrike" cap="none" dirty="0">
                <a:solidFill>
                  <a:schemeClr val="dk1"/>
                </a:solidFill>
                <a:latin typeface="Arial Black"/>
                <a:ea typeface="Arial Black"/>
                <a:cs typeface="Arial Black"/>
                <a:sym typeface="Arial Black"/>
              </a:rPr>
              <a:t> </a:t>
            </a:r>
            <a:r>
              <a:rPr lang="en-US" altLang="ja-JP" sz="1050" b="0" i="0" u="sng" strike="noStrike" cap="none" dirty="0">
                <a:solidFill>
                  <a:schemeClr val="dk1"/>
                </a:solidFill>
                <a:latin typeface="Arial Black"/>
                <a:ea typeface="Arial Black"/>
                <a:cs typeface="Arial Black"/>
                <a:sym typeface="Arial Black"/>
              </a:rPr>
              <a:t>Y</a:t>
            </a:r>
            <a:r>
              <a:rPr lang="en-US" sz="1050" b="0" i="0" u="sng" strike="noStrike" cap="none" dirty="0">
                <a:solidFill>
                  <a:schemeClr val="dk1"/>
                </a:solidFill>
                <a:latin typeface="Arial Black"/>
                <a:ea typeface="Arial Black"/>
                <a:cs typeface="Arial Black"/>
                <a:sym typeface="Arial Black"/>
              </a:rPr>
              <a:t>C&amp;AC  by your bike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Google Shape;364;p50"/>
          <p:cNvGrpSpPr/>
          <p:nvPr/>
        </p:nvGrpSpPr>
        <p:grpSpPr>
          <a:xfrm>
            <a:off x="512303" y="2108228"/>
            <a:ext cx="5996905" cy="7560000"/>
            <a:chOff x="409932" y="1631710"/>
            <a:chExt cx="5996905" cy="7560000"/>
          </a:xfrm>
        </p:grpSpPr>
        <p:pic>
          <p:nvPicPr>
            <p:cNvPr id="365" name="Google Shape;365;p50"/>
            <p:cNvPicPr preferRelativeResize="0"/>
            <p:nvPr/>
          </p:nvPicPr>
          <p:blipFill rotWithShape="1">
            <a:blip r:embed="rId3">
              <a:alphaModFix/>
            </a:blip>
            <a:srcRect/>
            <a:stretch/>
          </p:blipFill>
          <p:spPr>
            <a:xfrm>
              <a:off x="4479718" y="1705030"/>
              <a:ext cx="1926842" cy="892379"/>
            </a:xfrm>
            <a:prstGeom prst="rect">
              <a:avLst/>
            </a:prstGeom>
            <a:noFill/>
            <a:ln>
              <a:noFill/>
            </a:ln>
          </p:spPr>
        </p:pic>
        <p:pic>
          <p:nvPicPr>
            <p:cNvPr id="366" name="Google Shape;366;p50"/>
            <p:cNvPicPr preferRelativeResize="0"/>
            <p:nvPr/>
          </p:nvPicPr>
          <p:blipFill rotWithShape="1">
            <a:blip r:embed="rId4">
              <a:alphaModFix/>
            </a:blip>
            <a:srcRect t="10612"/>
            <a:stretch/>
          </p:blipFill>
          <p:spPr>
            <a:xfrm>
              <a:off x="3408385" y="2727784"/>
              <a:ext cx="1926565" cy="1010761"/>
            </a:xfrm>
            <a:prstGeom prst="rect">
              <a:avLst/>
            </a:prstGeom>
            <a:noFill/>
            <a:ln>
              <a:noFill/>
            </a:ln>
          </p:spPr>
        </p:pic>
        <p:pic>
          <p:nvPicPr>
            <p:cNvPr id="367" name="Google Shape;367;p50"/>
            <p:cNvPicPr preferRelativeResize="0"/>
            <p:nvPr/>
          </p:nvPicPr>
          <p:blipFill rotWithShape="1">
            <a:blip r:embed="rId5">
              <a:alphaModFix/>
            </a:blip>
            <a:srcRect l="4861" r="10282" b="1607"/>
            <a:stretch/>
          </p:blipFill>
          <p:spPr>
            <a:xfrm>
              <a:off x="409932" y="1636693"/>
              <a:ext cx="2998453" cy="7553732"/>
            </a:xfrm>
            <a:prstGeom prst="rect">
              <a:avLst/>
            </a:prstGeom>
            <a:noFill/>
            <a:ln>
              <a:noFill/>
            </a:ln>
          </p:spPr>
        </p:pic>
        <p:pic>
          <p:nvPicPr>
            <p:cNvPr id="368" name="Google Shape;368;p50"/>
            <p:cNvPicPr preferRelativeResize="0"/>
            <p:nvPr/>
          </p:nvPicPr>
          <p:blipFill rotWithShape="1">
            <a:blip r:embed="rId6">
              <a:alphaModFix/>
            </a:blip>
            <a:srcRect t="15809"/>
            <a:stretch/>
          </p:blipFill>
          <p:spPr>
            <a:xfrm>
              <a:off x="4479995" y="3819473"/>
              <a:ext cx="1926565" cy="1007984"/>
            </a:xfrm>
            <a:prstGeom prst="rect">
              <a:avLst/>
            </a:prstGeom>
            <a:noFill/>
            <a:ln>
              <a:noFill/>
            </a:ln>
          </p:spPr>
        </p:pic>
        <p:pic>
          <p:nvPicPr>
            <p:cNvPr id="369" name="Google Shape;369;p50"/>
            <p:cNvPicPr preferRelativeResize="0"/>
            <p:nvPr/>
          </p:nvPicPr>
          <p:blipFill rotWithShape="1">
            <a:blip r:embed="rId7">
              <a:alphaModFix/>
            </a:blip>
            <a:srcRect t="4983" b="8914"/>
            <a:stretch/>
          </p:blipFill>
          <p:spPr>
            <a:xfrm>
              <a:off x="3408385" y="4909977"/>
              <a:ext cx="1926565" cy="1016754"/>
            </a:xfrm>
            <a:prstGeom prst="rect">
              <a:avLst/>
            </a:prstGeom>
            <a:noFill/>
            <a:ln>
              <a:noFill/>
            </a:ln>
          </p:spPr>
        </p:pic>
        <p:pic>
          <p:nvPicPr>
            <p:cNvPr id="370" name="Google Shape;370;p50"/>
            <p:cNvPicPr preferRelativeResize="0"/>
            <p:nvPr/>
          </p:nvPicPr>
          <p:blipFill rotWithShape="1">
            <a:blip r:embed="rId8">
              <a:alphaModFix/>
            </a:blip>
            <a:srcRect t="9790" b="11957"/>
            <a:stretch/>
          </p:blipFill>
          <p:spPr>
            <a:xfrm>
              <a:off x="4480272" y="6001072"/>
              <a:ext cx="1926565" cy="1018420"/>
            </a:xfrm>
            <a:prstGeom prst="rect">
              <a:avLst/>
            </a:prstGeom>
            <a:noFill/>
            <a:ln>
              <a:noFill/>
            </a:ln>
          </p:spPr>
        </p:pic>
        <p:pic>
          <p:nvPicPr>
            <p:cNvPr id="371" name="Google Shape;371;p50"/>
            <p:cNvPicPr preferRelativeResize="0"/>
            <p:nvPr/>
          </p:nvPicPr>
          <p:blipFill rotWithShape="1">
            <a:blip r:embed="rId9">
              <a:alphaModFix/>
            </a:blip>
            <a:srcRect t="16186"/>
            <a:stretch/>
          </p:blipFill>
          <p:spPr>
            <a:xfrm>
              <a:off x="3408385" y="7088681"/>
              <a:ext cx="1926565" cy="1011931"/>
            </a:xfrm>
            <a:prstGeom prst="rect">
              <a:avLst/>
            </a:prstGeom>
            <a:noFill/>
            <a:ln>
              <a:noFill/>
            </a:ln>
          </p:spPr>
        </p:pic>
        <p:sp>
          <p:nvSpPr>
            <p:cNvPr id="372" name="Google Shape;372;p50"/>
            <p:cNvSpPr/>
            <p:nvPr/>
          </p:nvSpPr>
          <p:spPr>
            <a:xfrm>
              <a:off x="3408385" y="7092169"/>
              <a:ext cx="1926843" cy="18491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dirty="0">
                  <a:solidFill>
                    <a:schemeClr val="lt1"/>
                  </a:solidFill>
                  <a:latin typeface="Arial"/>
                  <a:ea typeface="Arial"/>
                  <a:cs typeface="Arial"/>
                  <a:sym typeface="Arial"/>
                </a:rPr>
                <a:t>⑥</a:t>
              </a:r>
              <a:r>
                <a:rPr lang="ja-JP" altLang="en-US" sz="800" b="0" i="0" u="none" strike="noStrike" cap="none" dirty="0">
                  <a:solidFill>
                    <a:schemeClr val="lt1"/>
                  </a:solidFill>
                  <a:latin typeface="Arial"/>
                  <a:ea typeface="Arial"/>
                  <a:cs typeface="Arial"/>
                  <a:sym typeface="Arial"/>
                </a:rPr>
                <a:t> ふぞく坂を左折</a:t>
              </a:r>
              <a:r>
                <a:rPr lang="en-US" sz="800" b="0" i="0" u="none" strike="noStrike" cap="none" dirty="0">
                  <a:solidFill>
                    <a:schemeClr val="lt1"/>
                  </a:solidFill>
                  <a:latin typeface="Arial"/>
                  <a:ea typeface="Arial"/>
                  <a:cs typeface="Arial"/>
                  <a:sym typeface="Arial"/>
                </a:rPr>
                <a:t>. </a:t>
              </a:r>
              <a:endParaRPr sz="800" b="0" i="0" u="none" strike="noStrike" cap="none" dirty="0">
                <a:solidFill>
                  <a:schemeClr val="lt1"/>
                </a:solidFill>
                <a:latin typeface="Arial"/>
                <a:ea typeface="Arial"/>
                <a:cs typeface="Arial"/>
                <a:sym typeface="Arial"/>
              </a:endParaRPr>
            </a:p>
          </p:txBody>
        </p:sp>
        <p:pic>
          <p:nvPicPr>
            <p:cNvPr id="373" name="Google Shape;373;p50"/>
            <p:cNvPicPr preferRelativeResize="0"/>
            <p:nvPr/>
          </p:nvPicPr>
          <p:blipFill rotWithShape="1">
            <a:blip r:embed="rId10">
              <a:alphaModFix/>
            </a:blip>
            <a:srcRect t="13109" b="15987"/>
            <a:stretch/>
          </p:blipFill>
          <p:spPr>
            <a:xfrm>
              <a:off x="4479995" y="8183130"/>
              <a:ext cx="1926565" cy="1008577"/>
            </a:xfrm>
            <a:prstGeom prst="rect">
              <a:avLst/>
            </a:prstGeom>
            <a:noFill/>
            <a:ln>
              <a:noFill/>
            </a:ln>
          </p:spPr>
        </p:pic>
        <p:cxnSp>
          <p:nvCxnSpPr>
            <p:cNvPr id="374" name="Google Shape;374;p50"/>
            <p:cNvCxnSpPr>
              <a:endCxn id="375" idx="31"/>
            </p:cNvCxnSpPr>
            <p:nvPr/>
          </p:nvCxnSpPr>
          <p:spPr>
            <a:xfrm rot="10800000" flipH="1">
              <a:off x="1140458" y="7490953"/>
              <a:ext cx="200100" cy="360600"/>
            </a:xfrm>
            <a:prstGeom prst="straightConnector1">
              <a:avLst/>
            </a:prstGeom>
            <a:noFill/>
            <a:ln w="9525" cap="flat" cmpd="sng">
              <a:solidFill>
                <a:srgbClr val="FFFF00"/>
              </a:solidFill>
              <a:prstDash val="solid"/>
              <a:round/>
              <a:headEnd type="none" w="sm" len="sm"/>
              <a:tailEnd type="none" w="sm" len="sm"/>
            </a:ln>
          </p:spPr>
        </p:cxnSp>
        <p:cxnSp>
          <p:nvCxnSpPr>
            <p:cNvPr id="376" name="Google Shape;376;p50"/>
            <p:cNvCxnSpPr>
              <a:endCxn id="377" idx="6"/>
            </p:cNvCxnSpPr>
            <p:nvPr/>
          </p:nvCxnSpPr>
          <p:spPr>
            <a:xfrm rot="10800000" flipH="1">
              <a:off x="1510059" y="7723453"/>
              <a:ext cx="240000" cy="497700"/>
            </a:xfrm>
            <a:prstGeom prst="straightConnector1">
              <a:avLst/>
            </a:prstGeom>
            <a:noFill/>
            <a:ln w="9525" cap="flat" cmpd="sng">
              <a:solidFill>
                <a:srgbClr val="FFFF00"/>
              </a:solidFill>
              <a:prstDash val="solid"/>
              <a:round/>
              <a:headEnd type="none" w="sm" len="sm"/>
              <a:tailEnd type="none" w="sm" len="sm"/>
            </a:ln>
          </p:spPr>
        </p:cxnSp>
        <p:sp>
          <p:nvSpPr>
            <p:cNvPr id="378" name="Google Shape;378;p50"/>
            <p:cNvSpPr/>
            <p:nvPr/>
          </p:nvSpPr>
          <p:spPr>
            <a:xfrm>
              <a:off x="1844608" y="8395358"/>
              <a:ext cx="555963" cy="703805"/>
            </a:xfrm>
            <a:custGeom>
              <a:avLst/>
              <a:gdLst/>
              <a:ahLst/>
              <a:cxnLst/>
              <a:rect l="l" t="t" r="r" b="b"/>
              <a:pathLst>
                <a:path w="635794" h="804863" extrusionOk="0">
                  <a:moveTo>
                    <a:pt x="238125" y="0"/>
                  </a:moveTo>
                  <a:lnTo>
                    <a:pt x="111919" y="11906"/>
                  </a:lnTo>
                  <a:lnTo>
                    <a:pt x="88107" y="85725"/>
                  </a:lnTo>
                  <a:lnTo>
                    <a:pt x="83344" y="204788"/>
                  </a:lnTo>
                  <a:lnTo>
                    <a:pt x="95250" y="226219"/>
                  </a:lnTo>
                  <a:lnTo>
                    <a:pt x="83344" y="264319"/>
                  </a:lnTo>
                  <a:lnTo>
                    <a:pt x="0" y="390525"/>
                  </a:lnTo>
                  <a:lnTo>
                    <a:pt x="14288" y="459581"/>
                  </a:lnTo>
                  <a:lnTo>
                    <a:pt x="7144" y="492919"/>
                  </a:lnTo>
                  <a:lnTo>
                    <a:pt x="2382" y="600075"/>
                  </a:lnTo>
                  <a:lnTo>
                    <a:pt x="7144" y="695325"/>
                  </a:lnTo>
                  <a:lnTo>
                    <a:pt x="40482" y="704850"/>
                  </a:lnTo>
                  <a:lnTo>
                    <a:pt x="126207" y="714375"/>
                  </a:lnTo>
                  <a:lnTo>
                    <a:pt x="388144" y="781050"/>
                  </a:lnTo>
                  <a:lnTo>
                    <a:pt x="488157" y="804863"/>
                  </a:lnTo>
                  <a:lnTo>
                    <a:pt x="531019" y="802481"/>
                  </a:lnTo>
                  <a:lnTo>
                    <a:pt x="635794" y="745331"/>
                  </a:lnTo>
                  <a:lnTo>
                    <a:pt x="607219" y="707231"/>
                  </a:lnTo>
                  <a:lnTo>
                    <a:pt x="602457" y="681038"/>
                  </a:lnTo>
                  <a:lnTo>
                    <a:pt x="576263" y="671513"/>
                  </a:lnTo>
                  <a:lnTo>
                    <a:pt x="404813" y="604838"/>
                  </a:lnTo>
                  <a:lnTo>
                    <a:pt x="409575" y="583406"/>
                  </a:lnTo>
                  <a:lnTo>
                    <a:pt x="314325" y="464344"/>
                  </a:lnTo>
                  <a:lnTo>
                    <a:pt x="316707" y="392906"/>
                  </a:lnTo>
                  <a:lnTo>
                    <a:pt x="307182" y="340519"/>
                  </a:lnTo>
                  <a:lnTo>
                    <a:pt x="292894" y="300038"/>
                  </a:lnTo>
                  <a:cubicBezTo>
                    <a:pt x="293688" y="270669"/>
                    <a:pt x="294481" y="241300"/>
                    <a:pt x="295275" y="211931"/>
                  </a:cubicBezTo>
                  <a:lnTo>
                    <a:pt x="238125" y="0"/>
                  </a:lnTo>
                  <a:close/>
                </a:path>
              </a:pathLst>
            </a:cu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9" name="Google Shape;379;p50"/>
            <p:cNvSpPr/>
            <p:nvPr/>
          </p:nvSpPr>
          <p:spPr>
            <a:xfrm>
              <a:off x="846775" y="2119750"/>
              <a:ext cx="1313180" cy="246181"/>
            </a:xfrm>
            <a:prstGeom prst="rect">
              <a:avLst/>
            </a:prstGeom>
            <a:solidFill>
              <a:schemeClr val="lt1">
                <a:alpha val="49803"/>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0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ホテル・ニューグランド</a:t>
              </a:r>
              <a:endParaRPr sz="10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endParaRPr>
            </a:p>
          </p:txBody>
        </p:sp>
        <p:sp>
          <p:nvSpPr>
            <p:cNvPr id="380" name="Google Shape;380;p50"/>
            <p:cNvSpPr/>
            <p:nvPr/>
          </p:nvSpPr>
          <p:spPr>
            <a:xfrm>
              <a:off x="1095334" y="8635521"/>
              <a:ext cx="141844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YOKOHAMA</a:t>
              </a:r>
              <a:r>
                <a:rPr lang="en-US" sz="10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 COUNTRY &amp; ATHLETIC CLUB</a:t>
              </a:r>
              <a:endParaRPr sz="10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endParaRPr>
            </a:p>
          </p:txBody>
        </p:sp>
        <p:sp>
          <p:nvSpPr>
            <p:cNvPr id="375" name="Google Shape;375;p50"/>
            <p:cNvSpPr/>
            <p:nvPr/>
          </p:nvSpPr>
          <p:spPr>
            <a:xfrm>
              <a:off x="1090057" y="2459840"/>
              <a:ext cx="1319100" cy="6029859"/>
            </a:xfrm>
            <a:custGeom>
              <a:avLst/>
              <a:gdLst/>
              <a:ahLst/>
              <a:cxnLst/>
              <a:rect l="l" t="t" r="r" b="b"/>
              <a:pathLst>
                <a:path w="1435100" h="6560111" extrusionOk="0">
                  <a:moveTo>
                    <a:pt x="622300" y="0"/>
                  </a:moveTo>
                  <a:lnTo>
                    <a:pt x="488950" y="330200"/>
                  </a:lnTo>
                  <a:lnTo>
                    <a:pt x="615950" y="381000"/>
                  </a:lnTo>
                  <a:lnTo>
                    <a:pt x="927100" y="641350"/>
                  </a:lnTo>
                  <a:lnTo>
                    <a:pt x="1435100" y="1054100"/>
                  </a:lnTo>
                  <a:lnTo>
                    <a:pt x="1212850" y="1149350"/>
                  </a:lnTo>
                  <a:lnTo>
                    <a:pt x="971550" y="1276350"/>
                  </a:lnTo>
                  <a:lnTo>
                    <a:pt x="711200" y="1403350"/>
                  </a:lnTo>
                  <a:lnTo>
                    <a:pt x="171450" y="1739900"/>
                  </a:lnTo>
                  <a:lnTo>
                    <a:pt x="0" y="1828800"/>
                  </a:lnTo>
                  <a:lnTo>
                    <a:pt x="69850" y="1943100"/>
                  </a:lnTo>
                  <a:lnTo>
                    <a:pt x="127000" y="2051050"/>
                  </a:lnTo>
                  <a:lnTo>
                    <a:pt x="177800" y="2413000"/>
                  </a:lnTo>
                  <a:lnTo>
                    <a:pt x="323850" y="3314700"/>
                  </a:lnTo>
                  <a:lnTo>
                    <a:pt x="374650" y="3448050"/>
                  </a:lnTo>
                  <a:lnTo>
                    <a:pt x="520700" y="3625850"/>
                  </a:lnTo>
                  <a:lnTo>
                    <a:pt x="730250" y="3841750"/>
                  </a:lnTo>
                  <a:lnTo>
                    <a:pt x="1047750" y="4000500"/>
                  </a:lnTo>
                  <a:lnTo>
                    <a:pt x="1193800" y="4057650"/>
                  </a:lnTo>
                  <a:lnTo>
                    <a:pt x="1143000" y="4318000"/>
                  </a:lnTo>
                  <a:lnTo>
                    <a:pt x="1066800" y="4311650"/>
                  </a:lnTo>
                  <a:lnTo>
                    <a:pt x="955919" y="4388338"/>
                  </a:lnTo>
                  <a:lnTo>
                    <a:pt x="840363" y="4594330"/>
                  </a:lnTo>
                  <a:lnTo>
                    <a:pt x="785097" y="4699838"/>
                  </a:lnTo>
                  <a:lnTo>
                    <a:pt x="629348" y="4840514"/>
                  </a:lnTo>
                  <a:lnTo>
                    <a:pt x="604227" y="4920900"/>
                  </a:lnTo>
                  <a:cubicBezTo>
                    <a:pt x="572407" y="4947696"/>
                    <a:pt x="530539" y="4959418"/>
                    <a:pt x="508767" y="5001287"/>
                  </a:cubicBezTo>
                  <a:lnTo>
                    <a:pt x="453502" y="5192207"/>
                  </a:lnTo>
                  <a:lnTo>
                    <a:pt x="332922" y="5252497"/>
                  </a:lnTo>
                  <a:lnTo>
                    <a:pt x="297752" y="5378101"/>
                  </a:lnTo>
                  <a:lnTo>
                    <a:pt x="232437" y="5448440"/>
                  </a:lnTo>
                  <a:lnTo>
                    <a:pt x="272631" y="5473561"/>
                  </a:lnTo>
                  <a:lnTo>
                    <a:pt x="353018" y="5393174"/>
                  </a:lnTo>
                  <a:lnTo>
                    <a:pt x="428381" y="5378101"/>
                  </a:lnTo>
                  <a:lnTo>
                    <a:pt x="458526" y="5423319"/>
                  </a:lnTo>
                  <a:lnTo>
                    <a:pt x="523840" y="5654431"/>
                  </a:lnTo>
                  <a:lnTo>
                    <a:pt x="569058" y="5739842"/>
                  </a:lnTo>
                  <a:lnTo>
                    <a:pt x="719783" y="5724770"/>
                  </a:lnTo>
                  <a:lnTo>
                    <a:pt x="790122" y="5835301"/>
                  </a:lnTo>
                  <a:lnTo>
                    <a:pt x="890606" y="5940809"/>
                  </a:lnTo>
                  <a:lnTo>
                    <a:pt x="925774" y="6141775"/>
                  </a:lnTo>
                  <a:lnTo>
                    <a:pt x="950895" y="6272404"/>
                  </a:lnTo>
                  <a:lnTo>
                    <a:pt x="950895" y="6282453"/>
                  </a:lnTo>
                  <a:lnTo>
                    <a:pt x="935823" y="6423130"/>
                  </a:lnTo>
                  <a:cubicBezTo>
                    <a:pt x="936029" y="6425516"/>
                    <a:pt x="897723" y="6504925"/>
                    <a:pt x="897929" y="6507311"/>
                  </a:cubicBezTo>
                  <a:lnTo>
                    <a:pt x="985249" y="6560111"/>
                  </a:lnTo>
                </a:path>
              </a:pathLst>
            </a:custGeom>
            <a:no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1" name="Google Shape;381;p50"/>
            <p:cNvSpPr/>
            <p:nvPr/>
          </p:nvSpPr>
          <p:spPr>
            <a:xfrm>
              <a:off x="4479996" y="1632173"/>
              <a:ext cx="1926841" cy="184913"/>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dirty="0">
                  <a:solidFill>
                    <a:schemeClr val="lt1"/>
                  </a:solidFill>
                  <a:latin typeface="Arial"/>
                  <a:ea typeface="Arial"/>
                  <a:cs typeface="Arial"/>
                  <a:sym typeface="Arial"/>
                </a:rPr>
                <a:t>① </a:t>
              </a:r>
              <a:r>
                <a:rPr lang="ja-JP" altLang="en-US" sz="800" b="0" i="0" u="none" strike="noStrike" cap="none" dirty="0">
                  <a:solidFill>
                    <a:schemeClr val="lt1"/>
                  </a:solidFill>
                  <a:latin typeface="Arial"/>
                  <a:ea typeface="Arial"/>
                  <a:cs typeface="Arial"/>
                  <a:sym typeface="Arial"/>
                </a:rPr>
                <a:t>国道</a:t>
              </a:r>
              <a:r>
                <a:rPr lang="en-US" sz="800" b="0" i="0" u="none" strike="noStrike" cap="none" dirty="0">
                  <a:solidFill>
                    <a:schemeClr val="lt1"/>
                  </a:solidFill>
                  <a:latin typeface="Arial"/>
                  <a:ea typeface="Arial"/>
                  <a:cs typeface="Arial"/>
                  <a:sym typeface="Arial"/>
                </a:rPr>
                <a:t>133</a:t>
              </a:r>
              <a:r>
                <a:rPr lang="ja-JP" altLang="en-US" sz="800" b="0" i="0" u="none" strike="noStrike" cap="none" dirty="0">
                  <a:solidFill>
                    <a:schemeClr val="lt1"/>
                  </a:solidFill>
                  <a:latin typeface="Arial"/>
                  <a:ea typeface="Arial"/>
                  <a:cs typeface="Arial"/>
                  <a:sym typeface="Arial"/>
                </a:rPr>
                <a:t>を左折</a:t>
              </a:r>
              <a:r>
                <a:rPr lang="en-US" sz="800" b="0" i="0" u="none" strike="noStrike" cap="none" dirty="0">
                  <a:solidFill>
                    <a:schemeClr val="lt1"/>
                  </a:solidFill>
                  <a:latin typeface="Arial"/>
                  <a:ea typeface="Arial"/>
                  <a:cs typeface="Arial"/>
                  <a:sym typeface="Arial"/>
                </a:rPr>
                <a:t>.</a:t>
              </a:r>
              <a:endParaRPr sz="800" b="0" i="0" u="none" strike="noStrike" cap="none" dirty="0">
                <a:solidFill>
                  <a:schemeClr val="lt1"/>
                </a:solidFill>
                <a:latin typeface="Arial"/>
                <a:ea typeface="Arial"/>
                <a:cs typeface="Arial"/>
                <a:sym typeface="Arial"/>
              </a:endParaRPr>
            </a:p>
          </p:txBody>
        </p:sp>
        <p:sp>
          <p:nvSpPr>
            <p:cNvPr id="382" name="Google Shape;382;p50"/>
            <p:cNvSpPr/>
            <p:nvPr/>
          </p:nvSpPr>
          <p:spPr>
            <a:xfrm>
              <a:off x="2202340" y="3241344"/>
              <a:ext cx="386467" cy="359815"/>
            </a:xfrm>
            <a:prstGeom prst="rect">
              <a:avLst/>
            </a:prstGeom>
            <a:noFill/>
            <a:ln w="190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3" name="Google Shape;383;p50"/>
            <p:cNvSpPr/>
            <p:nvPr/>
          </p:nvSpPr>
          <p:spPr>
            <a:xfrm>
              <a:off x="909674" y="3954311"/>
              <a:ext cx="386467" cy="35981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4" name="Google Shape;384;p50"/>
            <p:cNvSpPr/>
            <p:nvPr/>
          </p:nvSpPr>
          <p:spPr>
            <a:xfrm>
              <a:off x="1989117" y="5979935"/>
              <a:ext cx="386467" cy="359815"/>
            </a:xfrm>
            <a:prstGeom prst="rect">
              <a:avLst/>
            </a:prstGeom>
            <a:noFill/>
            <a:ln w="190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5" name="Google Shape;385;p50"/>
            <p:cNvSpPr/>
            <p:nvPr/>
          </p:nvSpPr>
          <p:spPr>
            <a:xfrm>
              <a:off x="1929148" y="6253127"/>
              <a:ext cx="386467" cy="35981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6" name="Google Shape;386;p50"/>
            <p:cNvSpPr/>
            <p:nvPr/>
          </p:nvSpPr>
          <p:spPr>
            <a:xfrm>
              <a:off x="1149550" y="7292592"/>
              <a:ext cx="386467" cy="359815"/>
            </a:xfrm>
            <a:prstGeom prst="rect">
              <a:avLst/>
            </a:prstGeom>
            <a:noFill/>
            <a:ln w="190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7" name="Google Shape;387;p50"/>
            <p:cNvSpPr/>
            <p:nvPr/>
          </p:nvSpPr>
          <p:spPr>
            <a:xfrm>
              <a:off x="1542681" y="7552458"/>
              <a:ext cx="386467" cy="35981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8" name="Google Shape;388;p50"/>
            <p:cNvSpPr/>
            <p:nvPr/>
          </p:nvSpPr>
          <p:spPr>
            <a:xfrm>
              <a:off x="4479995" y="3818881"/>
              <a:ext cx="1926842" cy="184913"/>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dirty="0">
                  <a:solidFill>
                    <a:schemeClr val="lt1"/>
                  </a:solidFill>
                  <a:latin typeface="Arial"/>
                  <a:ea typeface="Arial"/>
                  <a:cs typeface="Arial"/>
                  <a:sym typeface="Arial"/>
                </a:rPr>
                <a:t>③ </a:t>
              </a:r>
              <a:r>
                <a:rPr lang="ja-JP" altLang="en-US" sz="800" b="0" i="0" u="none" strike="noStrike" cap="none" dirty="0">
                  <a:solidFill>
                    <a:schemeClr val="lt1"/>
                  </a:solidFill>
                  <a:latin typeface="Arial"/>
                  <a:ea typeface="Arial"/>
                  <a:cs typeface="Arial"/>
                  <a:sym typeface="Arial"/>
                </a:rPr>
                <a:t>西の橋を左折</a:t>
              </a:r>
              <a:endParaRPr sz="800" b="0" i="0" u="none" strike="noStrike" cap="none" dirty="0">
                <a:solidFill>
                  <a:schemeClr val="lt1"/>
                </a:solidFill>
                <a:latin typeface="Arial"/>
                <a:ea typeface="Arial"/>
                <a:cs typeface="Arial"/>
                <a:sym typeface="Arial"/>
              </a:endParaRPr>
            </a:p>
          </p:txBody>
        </p:sp>
        <p:sp>
          <p:nvSpPr>
            <p:cNvPr id="389" name="Google Shape;389;p50"/>
            <p:cNvSpPr/>
            <p:nvPr/>
          </p:nvSpPr>
          <p:spPr>
            <a:xfrm>
              <a:off x="3408385" y="4909977"/>
              <a:ext cx="1926842" cy="18491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dirty="0">
                  <a:solidFill>
                    <a:schemeClr val="lt1"/>
                  </a:solidFill>
                  <a:latin typeface="Arial"/>
                  <a:ea typeface="Arial"/>
                  <a:cs typeface="Arial"/>
                  <a:sym typeface="Arial"/>
                </a:rPr>
                <a:t>④</a:t>
              </a:r>
              <a:r>
                <a:rPr lang="ja-JP" altLang="en-US" sz="800" b="0" i="0" u="none" strike="noStrike" cap="none" dirty="0">
                  <a:solidFill>
                    <a:schemeClr val="lt1"/>
                  </a:solidFill>
                  <a:latin typeface="Arial"/>
                  <a:ea typeface="Arial"/>
                  <a:cs typeface="Arial"/>
                  <a:sym typeface="Arial"/>
                </a:rPr>
                <a:t>妙香寺台入口を右折</a:t>
              </a:r>
              <a:endParaRPr sz="800" b="0" i="0" u="none" strike="noStrike" cap="none" dirty="0">
                <a:solidFill>
                  <a:schemeClr val="lt1"/>
                </a:solidFill>
                <a:latin typeface="Arial"/>
                <a:ea typeface="Arial"/>
                <a:cs typeface="Arial"/>
                <a:sym typeface="Arial"/>
              </a:endParaRPr>
            </a:p>
          </p:txBody>
        </p:sp>
        <p:sp>
          <p:nvSpPr>
            <p:cNvPr id="390" name="Google Shape;390;p50"/>
            <p:cNvSpPr/>
            <p:nvPr/>
          </p:nvSpPr>
          <p:spPr>
            <a:xfrm>
              <a:off x="4479995" y="6001073"/>
              <a:ext cx="1926842" cy="184913"/>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dirty="0">
                  <a:solidFill>
                    <a:schemeClr val="lt1"/>
                  </a:solidFill>
                  <a:latin typeface="Arial"/>
                  <a:ea typeface="Arial"/>
                  <a:cs typeface="Arial"/>
                  <a:sym typeface="Arial"/>
                </a:rPr>
                <a:t>⑤</a:t>
              </a:r>
              <a:r>
                <a:rPr lang="ja-JP" altLang="en-US" sz="800" b="0" i="0" u="none" strike="noStrike" cap="none" dirty="0">
                  <a:solidFill>
                    <a:schemeClr val="lt1"/>
                  </a:solidFill>
                  <a:latin typeface="Arial"/>
                  <a:ea typeface="Arial"/>
                  <a:cs typeface="Arial"/>
                  <a:sym typeface="Arial"/>
                </a:rPr>
                <a:t> 右折</a:t>
              </a:r>
              <a:endParaRPr sz="800" b="0" i="0" u="none" strike="noStrike" cap="none" dirty="0">
                <a:solidFill>
                  <a:schemeClr val="lt1"/>
                </a:solidFill>
                <a:latin typeface="Arial"/>
                <a:ea typeface="Arial"/>
                <a:cs typeface="Arial"/>
                <a:sym typeface="Arial"/>
              </a:endParaRPr>
            </a:p>
          </p:txBody>
        </p:sp>
        <p:sp>
          <p:nvSpPr>
            <p:cNvPr id="391" name="Google Shape;391;p50"/>
            <p:cNvSpPr/>
            <p:nvPr/>
          </p:nvSpPr>
          <p:spPr>
            <a:xfrm>
              <a:off x="1355869" y="2580057"/>
              <a:ext cx="386467" cy="35981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2" name="Google Shape;392;p50"/>
            <p:cNvSpPr/>
            <p:nvPr/>
          </p:nvSpPr>
          <p:spPr>
            <a:xfrm>
              <a:off x="965202" y="2480109"/>
              <a:ext cx="216086" cy="217211"/>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①</a:t>
              </a:r>
              <a:endParaRPr/>
            </a:p>
          </p:txBody>
        </p:sp>
        <p:sp>
          <p:nvSpPr>
            <p:cNvPr id="393" name="Google Shape;393;p50"/>
            <p:cNvSpPr/>
            <p:nvPr/>
          </p:nvSpPr>
          <p:spPr>
            <a:xfrm>
              <a:off x="2652785" y="3020824"/>
              <a:ext cx="216086" cy="217211"/>
            </a:xfrm>
            <a:prstGeom prst="rect">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②</a:t>
              </a:r>
              <a:endParaRPr/>
            </a:p>
          </p:txBody>
        </p:sp>
        <p:sp>
          <p:nvSpPr>
            <p:cNvPr id="394" name="Google Shape;394;p50"/>
            <p:cNvSpPr/>
            <p:nvPr/>
          </p:nvSpPr>
          <p:spPr>
            <a:xfrm>
              <a:off x="637853" y="3776425"/>
              <a:ext cx="216086" cy="217211"/>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③</a:t>
              </a:r>
              <a:endParaRPr/>
            </a:p>
          </p:txBody>
        </p:sp>
        <p:sp>
          <p:nvSpPr>
            <p:cNvPr id="395" name="Google Shape;395;p50"/>
            <p:cNvSpPr/>
            <p:nvPr/>
          </p:nvSpPr>
          <p:spPr>
            <a:xfrm>
              <a:off x="1960152" y="5665426"/>
              <a:ext cx="216086" cy="217211"/>
            </a:xfrm>
            <a:prstGeom prst="rect">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④</a:t>
              </a:r>
              <a:endParaRPr/>
            </a:p>
          </p:txBody>
        </p:sp>
        <p:sp>
          <p:nvSpPr>
            <p:cNvPr id="396" name="Google Shape;396;p50"/>
            <p:cNvSpPr/>
            <p:nvPr/>
          </p:nvSpPr>
          <p:spPr>
            <a:xfrm>
              <a:off x="1519386" y="6232127"/>
              <a:ext cx="216086" cy="217211"/>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⑤</a:t>
              </a:r>
              <a:endParaRPr/>
            </a:p>
          </p:txBody>
        </p:sp>
        <p:sp>
          <p:nvSpPr>
            <p:cNvPr id="397" name="Google Shape;397;p50"/>
            <p:cNvSpPr/>
            <p:nvPr/>
          </p:nvSpPr>
          <p:spPr>
            <a:xfrm>
              <a:off x="889719" y="7292592"/>
              <a:ext cx="216086" cy="217211"/>
            </a:xfrm>
            <a:prstGeom prst="rect">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⑥</a:t>
              </a:r>
              <a:endParaRPr/>
            </a:p>
          </p:txBody>
        </p:sp>
        <p:sp>
          <p:nvSpPr>
            <p:cNvPr id="398" name="Google Shape;398;p50"/>
            <p:cNvSpPr/>
            <p:nvPr/>
          </p:nvSpPr>
          <p:spPr>
            <a:xfrm>
              <a:off x="1680522" y="7278463"/>
              <a:ext cx="216086" cy="217211"/>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⑦</a:t>
              </a:r>
              <a:endParaRPr/>
            </a:p>
          </p:txBody>
        </p:sp>
        <p:sp>
          <p:nvSpPr>
            <p:cNvPr id="399" name="Google Shape;399;p50"/>
            <p:cNvSpPr/>
            <p:nvPr/>
          </p:nvSpPr>
          <p:spPr>
            <a:xfrm>
              <a:off x="4479995" y="8183131"/>
              <a:ext cx="1926842" cy="184913"/>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dirty="0">
                  <a:solidFill>
                    <a:schemeClr val="lt1"/>
                  </a:solidFill>
                  <a:latin typeface="Arial"/>
                  <a:ea typeface="Arial"/>
                  <a:cs typeface="Arial"/>
                  <a:sym typeface="Arial"/>
                </a:rPr>
                <a:t>⑦</a:t>
              </a:r>
              <a:r>
                <a:rPr lang="ja-JP" altLang="en-US" sz="800" b="0" i="0" u="none" strike="noStrike" cap="none" dirty="0">
                  <a:solidFill>
                    <a:schemeClr val="lt1"/>
                  </a:solidFill>
                  <a:latin typeface="Arial"/>
                  <a:ea typeface="Arial"/>
                  <a:cs typeface="Arial"/>
                  <a:sym typeface="Arial"/>
                </a:rPr>
                <a:t> </a:t>
              </a:r>
              <a:r>
                <a:rPr lang="en-US" sz="800" b="0" i="0" u="none" strike="noStrike" cap="none" dirty="0">
                  <a:solidFill>
                    <a:schemeClr val="lt1"/>
                  </a:solidFill>
                  <a:latin typeface="Arial"/>
                  <a:ea typeface="Arial"/>
                  <a:cs typeface="Arial"/>
                  <a:sym typeface="Arial"/>
                </a:rPr>
                <a:t>YC&amp;AC</a:t>
              </a:r>
              <a:r>
                <a:rPr lang="ja-JP" altLang="en-US" sz="800" b="0" i="0" u="none" strike="noStrike" cap="none" dirty="0">
                  <a:solidFill>
                    <a:schemeClr val="lt1"/>
                  </a:solidFill>
                  <a:latin typeface="Arial"/>
                  <a:ea typeface="Arial"/>
                  <a:cs typeface="Arial"/>
                  <a:sym typeface="Arial"/>
                </a:rPr>
                <a:t>通りを左折</a:t>
              </a:r>
              <a:endParaRPr sz="800" b="0" i="0" u="none" strike="noStrike" cap="none" dirty="0">
                <a:solidFill>
                  <a:schemeClr val="lt1"/>
                </a:solidFill>
                <a:latin typeface="Arial"/>
                <a:ea typeface="Arial"/>
                <a:cs typeface="Arial"/>
                <a:sym typeface="Arial"/>
              </a:endParaRPr>
            </a:p>
          </p:txBody>
        </p:sp>
        <p:sp>
          <p:nvSpPr>
            <p:cNvPr id="400" name="Google Shape;400;p50"/>
            <p:cNvSpPr/>
            <p:nvPr/>
          </p:nvSpPr>
          <p:spPr>
            <a:xfrm>
              <a:off x="3408385" y="2727784"/>
              <a:ext cx="1926842" cy="18491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dirty="0">
                  <a:solidFill>
                    <a:schemeClr val="lt1"/>
                  </a:solidFill>
                  <a:latin typeface="Arial"/>
                  <a:ea typeface="Arial"/>
                  <a:cs typeface="Arial"/>
                  <a:sym typeface="Arial"/>
                </a:rPr>
                <a:t>② </a:t>
              </a:r>
              <a:r>
                <a:rPr lang="ja-JP" altLang="en-US" sz="800" b="0" i="0" u="none" strike="noStrike" cap="none" dirty="0">
                  <a:solidFill>
                    <a:schemeClr val="lt1"/>
                  </a:solidFill>
                  <a:latin typeface="Arial"/>
                  <a:ea typeface="Arial"/>
                  <a:cs typeface="Arial"/>
                  <a:sym typeface="Arial"/>
                </a:rPr>
                <a:t>谷戸橋を右折</a:t>
              </a:r>
              <a:endParaRPr sz="800" b="0" i="0" u="none" strike="noStrike" cap="none" dirty="0">
                <a:solidFill>
                  <a:schemeClr val="lt1"/>
                </a:solidFill>
                <a:latin typeface="Arial"/>
                <a:ea typeface="Arial"/>
                <a:cs typeface="Arial"/>
                <a:sym typeface="Arial"/>
              </a:endParaRPr>
            </a:p>
          </p:txBody>
        </p:sp>
        <p:sp>
          <p:nvSpPr>
            <p:cNvPr id="401" name="Google Shape;401;p50"/>
            <p:cNvSpPr/>
            <p:nvPr/>
          </p:nvSpPr>
          <p:spPr>
            <a:xfrm rot="5400000">
              <a:off x="4910658" y="3494714"/>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02" name="Google Shape;402;p50"/>
            <p:cNvSpPr/>
            <p:nvPr/>
          </p:nvSpPr>
          <p:spPr>
            <a:xfrm>
              <a:off x="1453838" y="2706620"/>
              <a:ext cx="80514" cy="133265"/>
            </a:xfrm>
            <a:custGeom>
              <a:avLst/>
              <a:gdLst/>
              <a:ahLst/>
              <a:cxnLst/>
              <a:rect l="l" t="t" r="r" b="b"/>
              <a:pathLst>
                <a:path w="92075" h="152400" extrusionOk="0">
                  <a:moveTo>
                    <a:pt x="50800" y="0"/>
                  </a:moveTo>
                  <a:lnTo>
                    <a:pt x="0" y="107950"/>
                  </a:lnTo>
                  <a:lnTo>
                    <a:pt x="92075" y="152400"/>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3" name="Google Shape;403;p50"/>
            <p:cNvSpPr/>
            <p:nvPr/>
          </p:nvSpPr>
          <p:spPr>
            <a:xfrm>
              <a:off x="2397795" y="3328522"/>
              <a:ext cx="133265" cy="158252"/>
            </a:xfrm>
            <a:custGeom>
              <a:avLst/>
              <a:gdLst/>
              <a:ahLst/>
              <a:cxnLst/>
              <a:rect l="l" t="t" r="r" b="b"/>
              <a:pathLst>
                <a:path w="152400" h="180975" extrusionOk="0">
                  <a:moveTo>
                    <a:pt x="25400" y="0"/>
                  </a:moveTo>
                  <a:lnTo>
                    <a:pt x="152400" y="111125"/>
                  </a:lnTo>
                  <a:lnTo>
                    <a:pt x="0" y="180975"/>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4" name="Google Shape;404;p50"/>
            <p:cNvSpPr/>
            <p:nvPr/>
          </p:nvSpPr>
          <p:spPr>
            <a:xfrm>
              <a:off x="1006846" y="4047596"/>
              <a:ext cx="86067" cy="149923"/>
            </a:xfrm>
            <a:custGeom>
              <a:avLst/>
              <a:gdLst/>
              <a:ahLst/>
              <a:cxnLst/>
              <a:rect l="l" t="t" r="r" b="b"/>
              <a:pathLst>
                <a:path w="98425" h="171450" extrusionOk="0">
                  <a:moveTo>
                    <a:pt x="98425" y="0"/>
                  </a:moveTo>
                  <a:lnTo>
                    <a:pt x="0" y="63500"/>
                  </a:lnTo>
                  <a:lnTo>
                    <a:pt x="50800" y="171450"/>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5" name="Google Shape;405;p50"/>
            <p:cNvSpPr/>
            <p:nvPr/>
          </p:nvSpPr>
          <p:spPr>
            <a:xfrm>
              <a:off x="2125713" y="6079883"/>
              <a:ext cx="156170" cy="143676"/>
            </a:xfrm>
            <a:custGeom>
              <a:avLst/>
              <a:gdLst/>
              <a:ahLst/>
              <a:cxnLst/>
              <a:rect l="l" t="t" r="r" b="b"/>
              <a:pathLst>
                <a:path w="178594" h="164306" extrusionOk="0">
                  <a:moveTo>
                    <a:pt x="0" y="0"/>
                  </a:moveTo>
                  <a:lnTo>
                    <a:pt x="178594" y="69056"/>
                  </a:lnTo>
                  <a:lnTo>
                    <a:pt x="157163" y="164306"/>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6" name="Google Shape;406;p50"/>
            <p:cNvSpPr/>
            <p:nvPr/>
          </p:nvSpPr>
          <p:spPr>
            <a:xfrm>
              <a:off x="2125713" y="6396387"/>
              <a:ext cx="104113" cy="104114"/>
            </a:xfrm>
            <a:custGeom>
              <a:avLst/>
              <a:gdLst/>
              <a:ahLst/>
              <a:cxnLst/>
              <a:rect l="l" t="t" r="r" b="b"/>
              <a:pathLst>
                <a:path w="119063" h="119063" extrusionOk="0">
                  <a:moveTo>
                    <a:pt x="119063" y="0"/>
                  </a:moveTo>
                  <a:lnTo>
                    <a:pt x="97631" y="119063"/>
                  </a:lnTo>
                  <a:lnTo>
                    <a:pt x="0" y="109538"/>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7" name="Google Shape;407;p50"/>
            <p:cNvSpPr/>
            <p:nvPr/>
          </p:nvSpPr>
          <p:spPr>
            <a:xfrm rot="-7208475">
              <a:off x="1227549" y="7343197"/>
              <a:ext cx="231638" cy="231639"/>
            </a:xfrm>
            <a:prstGeom prst="arc">
              <a:avLst>
                <a:gd name="adj1" fmla="val 9321774"/>
                <a:gd name="adj2" fmla="val 19793408"/>
              </a:avLst>
            </a:prstGeom>
            <a:noFill/>
            <a:ln w="9525" cap="flat" cmpd="sng">
              <a:solidFill>
                <a:srgbClr val="FF0000"/>
              </a:solidFill>
              <a:prstDash val="solid"/>
              <a:round/>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8" name="Google Shape;408;p50"/>
            <p:cNvSpPr/>
            <p:nvPr/>
          </p:nvSpPr>
          <p:spPr>
            <a:xfrm>
              <a:off x="1673863" y="7637415"/>
              <a:ext cx="170745" cy="89537"/>
            </a:xfrm>
            <a:custGeom>
              <a:avLst/>
              <a:gdLst/>
              <a:ahLst/>
              <a:cxnLst/>
              <a:rect l="l" t="t" r="r" b="b"/>
              <a:pathLst>
                <a:path w="195262" h="102394" extrusionOk="0">
                  <a:moveTo>
                    <a:pt x="0" y="11906"/>
                  </a:moveTo>
                  <a:lnTo>
                    <a:pt x="128587" y="0"/>
                  </a:lnTo>
                  <a:lnTo>
                    <a:pt x="195262" y="102394"/>
                  </a:lnTo>
                </a:path>
              </a:pathLst>
            </a:custGeom>
            <a:noFill/>
            <a:ln w="9525" cap="flat" cmpd="sng">
              <a:solidFill>
                <a:srgbClr val="FF0000"/>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9" name="Google Shape;409;p50"/>
            <p:cNvSpPr/>
            <p:nvPr/>
          </p:nvSpPr>
          <p:spPr>
            <a:xfrm rot="5400000">
              <a:off x="5467684" y="3113936"/>
              <a:ext cx="633031"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0" name="Google Shape;410;p50"/>
            <p:cNvSpPr/>
            <p:nvPr/>
          </p:nvSpPr>
          <p:spPr>
            <a:xfrm rot="5400000">
              <a:off x="5467684" y="5304363"/>
              <a:ext cx="633031"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1" name="Google Shape;411;p50"/>
            <p:cNvSpPr/>
            <p:nvPr/>
          </p:nvSpPr>
          <p:spPr>
            <a:xfrm rot="5400000">
              <a:off x="5467684" y="7487366"/>
              <a:ext cx="633031"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2" name="Google Shape;412;p50"/>
            <p:cNvSpPr/>
            <p:nvPr/>
          </p:nvSpPr>
          <p:spPr>
            <a:xfrm rot="10800000">
              <a:off x="3497228" y="8639674"/>
              <a:ext cx="916194" cy="235341"/>
            </a:xfrm>
            <a:prstGeom prst="stripedRightArrow">
              <a:avLst>
                <a:gd name="adj1" fmla="val 50000"/>
                <a:gd name="adj2" fmla="val 85392"/>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7" name="Google Shape;377;p50"/>
            <p:cNvSpPr/>
            <p:nvPr/>
          </p:nvSpPr>
          <p:spPr>
            <a:xfrm>
              <a:off x="1347635" y="7403232"/>
              <a:ext cx="402327" cy="332502"/>
            </a:xfrm>
            <a:custGeom>
              <a:avLst/>
              <a:gdLst/>
              <a:ahLst/>
              <a:cxnLst/>
              <a:rect l="l" t="t" r="r" b="b"/>
              <a:pathLst>
                <a:path w="437707" h="361741" extrusionOk="0">
                  <a:moveTo>
                    <a:pt x="0" y="83708"/>
                  </a:moveTo>
                  <a:cubicBezTo>
                    <a:pt x="63965" y="17966"/>
                    <a:pt x="77925" y="20340"/>
                    <a:pt x="70524" y="15073"/>
                  </a:cubicBezTo>
                  <a:lnTo>
                    <a:pt x="145887" y="0"/>
                  </a:lnTo>
                  <a:lnTo>
                    <a:pt x="176032" y="45218"/>
                  </a:lnTo>
                  <a:lnTo>
                    <a:pt x="241346" y="276330"/>
                  </a:lnTo>
                  <a:lnTo>
                    <a:pt x="286564" y="361741"/>
                  </a:lnTo>
                  <a:lnTo>
                    <a:pt x="437707" y="348354"/>
                  </a:lnTo>
                </a:path>
              </a:pathLst>
            </a:custGeom>
            <a:noFill/>
            <a:ln w="12700" cap="flat" cmpd="sng">
              <a:solidFill>
                <a:srgbClr val="FFFF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3" name="Google Shape;413;p50"/>
            <p:cNvSpPr/>
            <p:nvPr/>
          </p:nvSpPr>
          <p:spPr>
            <a:xfrm rot="5400000">
              <a:off x="5381629" y="8782757"/>
              <a:ext cx="266595" cy="551311"/>
            </a:xfrm>
            <a:custGeom>
              <a:avLst/>
              <a:gdLst/>
              <a:ahLst/>
              <a:cxnLst/>
              <a:rect l="l" t="t" r="r" b="b"/>
              <a:pathLst>
                <a:path w="401149" h="829573" extrusionOk="0">
                  <a:moveTo>
                    <a:pt x="401149" y="829573"/>
                  </a:moveTo>
                  <a:cubicBezTo>
                    <a:pt x="337058" y="799847"/>
                    <a:pt x="276986" y="789432"/>
                    <a:pt x="31427" y="698169"/>
                  </a:cubicBezTo>
                  <a:lnTo>
                    <a:pt x="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414" name="Google Shape;414;p50"/>
            <p:cNvSpPr/>
            <p:nvPr/>
          </p:nvSpPr>
          <p:spPr>
            <a:xfrm rot="5128901">
              <a:off x="5782301" y="8892563"/>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5" name="Google Shape;415;p50"/>
            <p:cNvSpPr/>
            <p:nvPr/>
          </p:nvSpPr>
          <p:spPr>
            <a:xfrm>
              <a:off x="4063602" y="7820191"/>
              <a:ext cx="560822" cy="260977"/>
            </a:xfrm>
            <a:custGeom>
              <a:avLst/>
              <a:gdLst/>
              <a:ahLst/>
              <a:cxnLst/>
              <a:rect l="l" t="t" r="r" b="b"/>
              <a:pathLst>
                <a:path w="641350" h="298450" extrusionOk="0">
                  <a:moveTo>
                    <a:pt x="641350" y="298450"/>
                  </a:moveTo>
                  <a:lnTo>
                    <a:pt x="374650" y="44450"/>
                  </a:lnTo>
                  <a:lnTo>
                    <a:pt x="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6" name="Google Shape;416;p50"/>
            <p:cNvSpPr/>
            <p:nvPr/>
          </p:nvSpPr>
          <p:spPr>
            <a:xfrm rot="-4918834">
              <a:off x="4038756" y="7790353"/>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7" name="Google Shape;417;p50"/>
            <p:cNvSpPr/>
            <p:nvPr/>
          </p:nvSpPr>
          <p:spPr>
            <a:xfrm>
              <a:off x="5387363" y="6732973"/>
              <a:ext cx="486416" cy="279856"/>
            </a:xfrm>
            <a:custGeom>
              <a:avLst/>
              <a:gdLst/>
              <a:ahLst/>
              <a:cxnLst/>
              <a:rect l="l" t="t" r="r" b="b"/>
              <a:pathLst>
                <a:path w="556260" h="320040" extrusionOk="0">
                  <a:moveTo>
                    <a:pt x="0" y="320040"/>
                  </a:moveTo>
                  <a:lnTo>
                    <a:pt x="60960" y="91440"/>
                  </a:lnTo>
                  <a:lnTo>
                    <a:pt x="55626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8" name="Google Shape;418;p50"/>
            <p:cNvSpPr/>
            <p:nvPr/>
          </p:nvSpPr>
          <p:spPr>
            <a:xfrm rot="4716193">
              <a:off x="5873641" y="6695083"/>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9" name="Google Shape;419;p50"/>
            <p:cNvSpPr/>
            <p:nvPr/>
          </p:nvSpPr>
          <p:spPr>
            <a:xfrm>
              <a:off x="3870646" y="5656027"/>
              <a:ext cx="1053623" cy="237379"/>
            </a:xfrm>
            <a:custGeom>
              <a:avLst/>
              <a:gdLst/>
              <a:ahLst/>
              <a:cxnLst/>
              <a:rect l="l" t="t" r="r" b="b"/>
              <a:pathLst>
                <a:path w="1204913" h="271464" extrusionOk="0">
                  <a:moveTo>
                    <a:pt x="0" y="271464"/>
                  </a:moveTo>
                  <a:lnTo>
                    <a:pt x="142875" y="19050"/>
                  </a:lnTo>
                  <a:lnTo>
                    <a:pt x="1204913"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0" name="Google Shape;420;p50"/>
            <p:cNvSpPr/>
            <p:nvPr/>
          </p:nvSpPr>
          <p:spPr>
            <a:xfrm rot="5172671">
              <a:off x="4923430" y="5625426"/>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21" name="Google Shape;421;p50"/>
            <p:cNvSpPr/>
            <p:nvPr/>
          </p:nvSpPr>
          <p:spPr>
            <a:xfrm>
              <a:off x="5218561" y="4444151"/>
              <a:ext cx="730179" cy="385912"/>
            </a:xfrm>
            <a:custGeom>
              <a:avLst/>
              <a:gdLst/>
              <a:ahLst/>
              <a:cxnLst/>
              <a:rect l="l" t="t" r="r" b="b"/>
              <a:pathLst>
                <a:path w="835025" h="441325" extrusionOk="0">
                  <a:moveTo>
                    <a:pt x="835025" y="441325"/>
                  </a:moveTo>
                  <a:cubicBezTo>
                    <a:pt x="833967" y="297392"/>
                    <a:pt x="832908" y="153458"/>
                    <a:pt x="831850" y="9525"/>
                  </a:cubicBezTo>
                  <a:lnTo>
                    <a:pt x="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2" name="Google Shape;422;p50"/>
            <p:cNvSpPr/>
            <p:nvPr/>
          </p:nvSpPr>
          <p:spPr>
            <a:xfrm rot="-5146054">
              <a:off x="5171299" y="4408557"/>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23" name="Google Shape;423;p50"/>
            <p:cNvSpPr/>
            <p:nvPr/>
          </p:nvSpPr>
          <p:spPr>
            <a:xfrm rot="-5554792">
              <a:off x="1274724" y="5351245"/>
              <a:ext cx="115391" cy="174357"/>
            </a:xfrm>
            <a:prstGeom prst="flowChartDelay">
              <a:avLst/>
            </a:prstGeom>
            <a:solidFill>
              <a:srgbClr val="595959">
                <a:alpha val="63921"/>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4" name="Google Shape;424;p50"/>
            <p:cNvSpPr/>
            <p:nvPr/>
          </p:nvSpPr>
          <p:spPr>
            <a:xfrm>
              <a:off x="1169956" y="4792583"/>
              <a:ext cx="249871" cy="640643"/>
            </a:xfrm>
            <a:custGeom>
              <a:avLst/>
              <a:gdLst/>
              <a:ahLst/>
              <a:cxnLst/>
              <a:rect l="l" t="t" r="r" b="b"/>
              <a:pathLst>
                <a:path w="285750" h="732632" extrusionOk="0">
                  <a:moveTo>
                    <a:pt x="83344" y="732632"/>
                  </a:moveTo>
                  <a:lnTo>
                    <a:pt x="0" y="101601"/>
                  </a:lnTo>
                  <a:cubicBezTo>
                    <a:pt x="32544" y="0"/>
                    <a:pt x="181769" y="31750"/>
                    <a:pt x="197644" y="89694"/>
                  </a:cubicBezTo>
                  <a:lnTo>
                    <a:pt x="285750" y="725488"/>
                  </a:lnTo>
                  <a:cubicBezTo>
                    <a:pt x="215900" y="613569"/>
                    <a:pt x="84138" y="699295"/>
                    <a:pt x="83344" y="732632"/>
                  </a:cubicBezTo>
                  <a:close/>
                </a:path>
              </a:pathLst>
            </a:custGeom>
            <a:solidFill>
              <a:srgbClr val="595959">
                <a:alpha val="63921"/>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5" name="Google Shape;425;p50"/>
            <p:cNvSpPr/>
            <p:nvPr/>
          </p:nvSpPr>
          <p:spPr>
            <a:xfrm rot="-5554792">
              <a:off x="1281523" y="5360490"/>
              <a:ext cx="101788" cy="153805"/>
            </a:xfrm>
            <a:prstGeom prst="flowChartDelay">
              <a:avLst/>
            </a:prstGeom>
            <a:solidFill>
              <a:schemeClr val="dk1">
                <a:alpha val="63921"/>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6" name="Google Shape;426;p50"/>
            <p:cNvSpPr/>
            <p:nvPr/>
          </p:nvSpPr>
          <p:spPr>
            <a:xfrm>
              <a:off x="503435" y="5198114"/>
              <a:ext cx="798470"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8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rPr>
                <a:t>第二山手隧道</a:t>
              </a:r>
              <a:endParaRPr sz="8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p:txBody>
        </p:sp>
        <p:sp>
          <p:nvSpPr>
            <p:cNvPr id="427" name="Google Shape;427;p50"/>
            <p:cNvSpPr/>
            <p:nvPr/>
          </p:nvSpPr>
          <p:spPr>
            <a:xfrm>
              <a:off x="1676087" y="2619952"/>
              <a:ext cx="974482"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a:t>
              </a:r>
              <a:r>
                <a:rPr lang="ja-JP" altLang="en-US"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山下町</a:t>
              </a:r>
              <a:endParaRPr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endParaRPr>
            </a:p>
          </p:txBody>
        </p:sp>
        <p:pic>
          <p:nvPicPr>
            <p:cNvPr id="428" name="Google Shape;428;p50"/>
            <p:cNvPicPr preferRelativeResize="0"/>
            <p:nvPr/>
          </p:nvPicPr>
          <p:blipFill rotWithShape="1">
            <a:blip r:embed="rId11">
              <a:alphaModFix/>
            </a:blip>
            <a:srcRect/>
            <a:stretch/>
          </p:blipFill>
          <p:spPr>
            <a:xfrm>
              <a:off x="2219276" y="1631710"/>
              <a:ext cx="2204246" cy="1079759"/>
            </a:xfrm>
            <a:prstGeom prst="rect">
              <a:avLst/>
            </a:prstGeom>
            <a:noFill/>
            <a:ln>
              <a:noFill/>
            </a:ln>
          </p:spPr>
        </p:pic>
        <p:pic>
          <p:nvPicPr>
            <p:cNvPr id="429" name="Google Shape;429;p50"/>
            <p:cNvPicPr preferRelativeResize="0"/>
            <p:nvPr/>
          </p:nvPicPr>
          <p:blipFill rotWithShape="1">
            <a:blip r:embed="rId12">
              <a:alphaModFix/>
            </a:blip>
            <a:srcRect/>
            <a:stretch/>
          </p:blipFill>
          <p:spPr>
            <a:xfrm>
              <a:off x="778492" y="7840320"/>
              <a:ext cx="739776" cy="739777"/>
            </a:xfrm>
            <a:prstGeom prst="rect">
              <a:avLst/>
            </a:prstGeom>
            <a:noFill/>
            <a:ln>
              <a:noFill/>
            </a:ln>
          </p:spPr>
        </p:pic>
        <p:sp>
          <p:nvSpPr>
            <p:cNvPr id="430" name="Google Shape;430;p50"/>
            <p:cNvSpPr/>
            <p:nvPr/>
          </p:nvSpPr>
          <p:spPr>
            <a:xfrm>
              <a:off x="5239271" y="2227500"/>
              <a:ext cx="202790" cy="322057"/>
            </a:xfrm>
            <a:custGeom>
              <a:avLst/>
              <a:gdLst/>
              <a:ahLst/>
              <a:cxnLst/>
              <a:rect l="l" t="t" r="r" b="b"/>
              <a:pathLst>
                <a:path w="357981" h="368301" extrusionOk="0">
                  <a:moveTo>
                    <a:pt x="123826" y="368301"/>
                  </a:moveTo>
                  <a:lnTo>
                    <a:pt x="357981" y="9525"/>
                  </a:lnTo>
                  <a:lnTo>
                    <a:pt x="0"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1" name="Google Shape;431;p50"/>
            <p:cNvSpPr/>
            <p:nvPr/>
          </p:nvSpPr>
          <p:spPr>
            <a:xfrm rot="-5171918">
              <a:off x="5201995" y="2194634"/>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32" name="Google Shape;432;p50"/>
            <p:cNvSpPr/>
            <p:nvPr/>
          </p:nvSpPr>
          <p:spPr>
            <a:xfrm>
              <a:off x="3422961" y="3517545"/>
              <a:ext cx="1486732" cy="147841"/>
            </a:xfrm>
            <a:custGeom>
              <a:avLst/>
              <a:gdLst/>
              <a:ahLst/>
              <a:cxnLst/>
              <a:rect l="l" t="t" r="r" b="b"/>
              <a:pathLst>
                <a:path w="1700212" h="169069" extrusionOk="0">
                  <a:moveTo>
                    <a:pt x="0" y="169069"/>
                  </a:moveTo>
                  <a:lnTo>
                    <a:pt x="1047750" y="0"/>
                  </a:lnTo>
                  <a:lnTo>
                    <a:pt x="1700212" y="9525"/>
                  </a:lnTo>
                </a:path>
              </a:pathLst>
            </a:cu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3" name="Google Shape;433;p50"/>
            <p:cNvSpPr/>
            <p:nvPr/>
          </p:nvSpPr>
          <p:spPr>
            <a:xfrm>
              <a:off x="2519199" y="3422346"/>
              <a:ext cx="767026"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rPr>
                <a:t>←</a:t>
              </a:r>
              <a:r>
                <a:rPr lang="ja-JP" altLang="en-US"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rPr>
                <a:t>谷戸橋</a:t>
              </a:r>
              <a:endParaRPr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endParaRPr>
            </a:p>
          </p:txBody>
        </p:sp>
        <p:sp>
          <p:nvSpPr>
            <p:cNvPr id="434" name="Google Shape;434;p50"/>
            <p:cNvSpPr/>
            <p:nvPr/>
          </p:nvSpPr>
          <p:spPr>
            <a:xfrm>
              <a:off x="1248530" y="4052548"/>
              <a:ext cx="907198"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a:t>
              </a:r>
              <a:r>
                <a:rPr lang="ja-JP" altLang="en-US"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西の橋</a:t>
              </a:r>
              <a:endParaRPr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endParaRPr>
            </a:p>
          </p:txBody>
        </p:sp>
        <p:sp>
          <p:nvSpPr>
            <p:cNvPr id="435" name="Google Shape;435;p50"/>
            <p:cNvSpPr/>
            <p:nvPr/>
          </p:nvSpPr>
          <p:spPr>
            <a:xfrm>
              <a:off x="2313750" y="5987693"/>
              <a:ext cx="1033355"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rPr>
                <a:t>←</a:t>
              </a:r>
              <a:r>
                <a:rPr lang="ja-JP" altLang="en-US"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rPr>
                <a:t>妙香寺台入口</a:t>
              </a:r>
              <a:endParaRPr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endParaRPr>
            </a:p>
          </p:txBody>
        </p:sp>
        <p:sp>
          <p:nvSpPr>
            <p:cNvPr id="436" name="Google Shape;436;p50"/>
            <p:cNvSpPr/>
            <p:nvPr/>
          </p:nvSpPr>
          <p:spPr>
            <a:xfrm>
              <a:off x="1887089" y="7656248"/>
              <a:ext cx="891780"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←YC＆AC</a:t>
              </a:r>
              <a:r>
                <a:rPr lang="ja-JP" altLang="en-US"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rPr>
                <a:t>通り</a:t>
              </a:r>
              <a:endParaRPr sz="800" b="0" i="0" u="none" strike="noStrike" cap="none" dirty="0">
                <a:solidFill>
                  <a:srgbClr val="FF0000"/>
                </a:solidFill>
                <a:latin typeface="HGP創英角ｺﾞｼｯｸUB" panose="020B0900000000000000" pitchFamily="50" charset="-128"/>
                <a:ea typeface="HGP創英角ｺﾞｼｯｸUB" panose="020B0900000000000000" pitchFamily="50" charset="-128"/>
                <a:sym typeface="Arial"/>
              </a:endParaRPr>
            </a:p>
          </p:txBody>
        </p:sp>
        <p:sp>
          <p:nvSpPr>
            <p:cNvPr id="437" name="Google Shape;437;p50"/>
            <p:cNvSpPr/>
            <p:nvPr/>
          </p:nvSpPr>
          <p:spPr>
            <a:xfrm>
              <a:off x="829514" y="7064095"/>
              <a:ext cx="758041"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rPr>
                <a:t>ふぞく坂</a:t>
              </a:r>
              <a:r>
                <a:rPr lang="en-US"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rPr>
                <a:t>↓</a:t>
              </a:r>
              <a:endParaRPr sz="800" b="0" i="0" u="none" strike="noStrike" cap="none" dirty="0">
                <a:solidFill>
                  <a:srgbClr val="00B0F0"/>
                </a:solidFill>
                <a:latin typeface="HGP創英角ｺﾞｼｯｸUB" panose="020B0900000000000000" pitchFamily="50" charset="-128"/>
                <a:ea typeface="HGP創英角ｺﾞｼｯｸUB" panose="020B0900000000000000" pitchFamily="50" charset="-128"/>
                <a:sym typeface="Arial"/>
              </a:endParaRPr>
            </a:p>
          </p:txBody>
        </p:sp>
        <p:sp>
          <p:nvSpPr>
            <p:cNvPr id="438" name="Google Shape;438;p50"/>
            <p:cNvSpPr/>
            <p:nvPr/>
          </p:nvSpPr>
          <p:spPr>
            <a:xfrm rot="16200000" flipH="1">
              <a:off x="3708929" y="4144936"/>
              <a:ext cx="626492"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9" name="Google Shape;439;p50"/>
            <p:cNvSpPr/>
            <p:nvPr/>
          </p:nvSpPr>
          <p:spPr>
            <a:xfrm rot="16200000" flipH="1">
              <a:off x="3705660" y="6243814"/>
              <a:ext cx="633031" cy="675706"/>
            </a:xfrm>
            <a:prstGeom prst="bentArrow">
              <a:avLst>
                <a:gd name="adj1" fmla="val 14474"/>
                <a:gd name="adj2" fmla="val 15527"/>
                <a:gd name="adj3" fmla="val 24856"/>
                <a:gd name="adj4" fmla="val 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440" name="Google Shape;440;p50"/>
            <p:cNvPicPr preferRelativeResize="0"/>
            <p:nvPr/>
          </p:nvPicPr>
          <p:blipFill rotWithShape="1">
            <a:blip r:embed="rId13">
              <a:alphaModFix/>
            </a:blip>
            <a:srcRect b="11355"/>
            <a:stretch/>
          </p:blipFill>
          <p:spPr>
            <a:xfrm>
              <a:off x="2549091" y="8449099"/>
              <a:ext cx="966168" cy="587132"/>
            </a:xfrm>
            <a:prstGeom prst="rect">
              <a:avLst/>
            </a:prstGeom>
            <a:noFill/>
            <a:ln>
              <a:noFill/>
            </a:ln>
          </p:spPr>
        </p:pic>
        <p:sp>
          <p:nvSpPr>
            <p:cNvPr id="441" name="Google Shape;441;p50"/>
            <p:cNvSpPr/>
            <p:nvPr/>
          </p:nvSpPr>
          <p:spPr>
            <a:xfrm>
              <a:off x="2492191" y="8775255"/>
              <a:ext cx="558045" cy="229049"/>
            </a:xfrm>
            <a:custGeom>
              <a:avLst/>
              <a:gdLst/>
              <a:ahLst/>
              <a:cxnLst/>
              <a:rect l="l" t="t" r="r" b="b"/>
              <a:pathLst>
                <a:path w="638175" h="261938" extrusionOk="0">
                  <a:moveTo>
                    <a:pt x="0" y="261938"/>
                  </a:moveTo>
                  <a:lnTo>
                    <a:pt x="490538" y="209550"/>
                  </a:lnTo>
                  <a:lnTo>
                    <a:pt x="519113" y="57150"/>
                  </a:lnTo>
                  <a:lnTo>
                    <a:pt x="638175" y="0"/>
                  </a:ln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2" name="Google Shape;442;p50"/>
            <p:cNvSpPr/>
            <p:nvPr/>
          </p:nvSpPr>
          <p:spPr>
            <a:xfrm rot="3411732">
              <a:off x="3022615" y="8744029"/>
              <a:ext cx="53357" cy="57985"/>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443" name="Google Shape;443;p50"/>
          <p:cNvSpPr txBox="1"/>
          <p:nvPr/>
        </p:nvSpPr>
        <p:spPr>
          <a:xfrm>
            <a:off x="810456" y="1602408"/>
            <a:ext cx="5868652"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altLang="ja-JP" sz="1050" b="0" i="0" u="sng"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YC&amp;AC</a:t>
            </a:r>
            <a:r>
              <a:rPr lang="ja-JP" altLang="en-US" sz="1050" b="0" i="0" u="sng"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までの自転車ルート</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p:txBody>
      </p:sp>
    </p:spTree>
    <p:extLst>
      <p:ext uri="{BB962C8B-B14F-4D97-AF65-F5344CB8AC3E}">
        <p14:creationId xmlns:p14="http://schemas.microsoft.com/office/powerpoint/2010/main" val="216524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2"/>
          <p:cNvSpPr txBox="1"/>
          <p:nvPr/>
        </p:nvSpPr>
        <p:spPr>
          <a:xfrm>
            <a:off x="810456" y="1602408"/>
            <a:ext cx="5868652" cy="30007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sng" strike="noStrike" cap="none" dirty="0">
                <a:solidFill>
                  <a:schemeClr val="dk1"/>
                </a:solidFill>
                <a:latin typeface="Arial Black"/>
                <a:ea typeface="Arial Black"/>
                <a:cs typeface="Arial Black"/>
                <a:sym typeface="Arial Black"/>
              </a:rPr>
              <a:t>YC&amp;AC  for swim &amp; run training </a:t>
            </a:r>
            <a:r>
              <a:rPr lang="en-US" sz="105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Pool : 25m long, 4 lanes from 10:00 to 16:00 are reserved for training.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Maximum capacity of 30 people per hour.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Book and train from </a:t>
            </a:r>
            <a:r>
              <a:rPr lang="en-US" altLang="ja-JP" sz="1050" b="0" i="0" u="none" strike="noStrike" cap="none" dirty="0">
                <a:solidFill>
                  <a:schemeClr val="dk1"/>
                </a:solidFill>
                <a:latin typeface="Arial"/>
                <a:ea typeface="Arial"/>
                <a:cs typeface="Arial"/>
                <a:sym typeface="Arial"/>
              </a:rPr>
              <a:t>8</a:t>
            </a:r>
            <a:r>
              <a:rPr lang="en-US" sz="1050" b="0" i="0" u="none" strike="noStrike" cap="none" dirty="0">
                <a:solidFill>
                  <a:schemeClr val="dk1"/>
                </a:solidFill>
                <a:latin typeface="Arial"/>
                <a:ea typeface="Arial"/>
                <a:cs typeface="Arial"/>
                <a:sym typeface="Arial"/>
              </a:rPr>
              <a:t> time slots with </a:t>
            </a:r>
            <a:r>
              <a:rPr lang="en-US" altLang="ja-JP" sz="1050" b="0" i="0" u="none" strike="noStrike" cap="none" dirty="0">
                <a:solidFill>
                  <a:schemeClr val="dk1"/>
                </a:solidFill>
                <a:latin typeface="Arial"/>
                <a:ea typeface="Arial"/>
                <a:cs typeface="Arial"/>
                <a:sym typeface="Arial"/>
              </a:rPr>
              <a:t>45minute</a:t>
            </a:r>
            <a:r>
              <a:rPr lang="en-US" sz="1050" b="0" i="0" u="none" strike="noStrike" cap="none" dirty="0">
                <a:solidFill>
                  <a:schemeClr val="dk1"/>
                </a:solidFill>
                <a:latin typeface="Arial"/>
                <a:ea typeface="Arial"/>
                <a:cs typeface="Arial"/>
                <a:sym typeface="Arial"/>
              </a:rPr>
              <a:t> shifts, as below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10:00-1</a:t>
            </a:r>
            <a:r>
              <a:rPr lang="en-US" altLang="ja-JP" sz="1050" b="0" i="0" u="none" strike="noStrike" cap="none" dirty="0">
                <a:solidFill>
                  <a:schemeClr val="dk1"/>
                </a:solidFill>
                <a:latin typeface="Arial"/>
                <a:ea typeface="Arial"/>
                <a:cs typeface="Arial"/>
                <a:sym typeface="Arial"/>
              </a:rPr>
              <a:t>0</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45</a:t>
            </a:r>
            <a:r>
              <a:rPr lang="en-US" sz="1050" b="0" i="0" u="none" strike="noStrike" cap="none" dirty="0">
                <a:solidFill>
                  <a:schemeClr val="dk1"/>
                </a:solidFill>
                <a:latin typeface="Arial"/>
                <a:ea typeface="Arial"/>
                <a:cs typeface="Arial"/>
                <a:sym typeface="Arial"/>
              </a:rPr>
              <a:t>, 1</a:t>
            </a:r>
            <a:r>
              <a:rPr lang="en-US" altLang="ja-JP" sz="1050" b="0" i="0" u="none" strike="noStrike" cap="none" dirty="0">
                <a:solidFill>
                  <a:schemeClr val="dk1"/>
                </a:solidFill>
                <a:latin typeface="Arial"/>
                <a:ea typeface="Arial"/>
                <a:cs typeface="Arial"/>
                <a:sym typeface="Arial"/>
              </a:rPr>
              <a:t>0</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45</a:t>
            </a:r>
            <a:r>
              <a:rPr lang="en-US" sz="1050" b="0" i="0" u="none" strike="noStrike" cap="none" dirty="0">
                <a:solidFill>
                  <a:schemeClr val="dk1"/>
                </a:solidFill>
                <a:latin typeface="Arial"/>
                <a:ea typeface="Arial"/>
                <a:cs typeface="Arial"/>
                <a:sym typeface="Arial"/>
              </a:rPr>
              <a:t>-1</a:t>
            </a:r>
            <a:r>
              <a:rPr lang="en-US" altLang="ja-JP" sz="1050" b="0" i="0" u="none" strike="noStrike" cap="none" dirty="0">
                <a:solidFill>
                  <a:schemeClr val="dk1"/>
                </a:solidFill>
                <a:latin typeface="Arial"/>
                <a:ea typeface="Arial"/>
                <a:cs typeface="Arial"/>
                <a:sym typeface="Arial"/>
              </a:rPr>
              <a:t>1</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3</a:t>
            </a:r>
            <a:r>
              <a:rPr lang="en-US" sz="1050" b="0" i="0" u="none" strike="noStrike" cap="none" dirty="0">
                <a:solidFill>
                  <a:schemeClr val="dk1"/>
                </a:solidFill>
                <a:latin typeface="Arial"/>
                <a:ea typeface="Arial"/>
                <a:cs typeface="Arial"/>
                <a:sym typeface="Arial"/>
              </a:rPr>
              <a:t>0, 1</a:t>
            </a:r>
            <a:r>
              <a:rPr lang="en-US" altLang="ja-JP" sz="1050" b="0" i="0" u="none" strike="noStrike" cap="none" dirty="0">
                <a:solidFill>
                  <a:schemeClr val="dk1"/>
                </a:solidFill>
                <a:latin typeface="Arial"/>
                <a:ea typeface="Arial"/>
                <a:cs typeface="Arial"/>
                <a:sym typeface="Arial"/>
              </a:rPr>
              <a:t>1</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3</a:t>
            </a:r>
            <a:r>
              <a:rPr lang="en-US" sz="1050" b="0" i="0" u="none" strike="noStrike" cap="none" dirty="0">
                <a:solidFill>
                  <a:schemeClr val="dk1"/>
                </a:solidFill>
                <a:latin typeface="Arial"/>
                <a:ea typeface="Arial"/>
                <a:cs typeface="Arial"/>
                <a:sym typeface="Arial"/>
              </a:rPr>
              <a:t>0-1</a:t>
            </a:r>
            <a:r>
              <a:rPr lang="en-US" altLang="ja-JP" sz="1050" b="0" i="0" u="none" strike="noStrike" cap="none" dirty="0">
                <a:solidFill>
                  <a:schemeClr val="dk1"/>
                </a:solidFill>
                <a:latin typeface="Arial"/>
                <a:ea typeface="Arial"/>
                <a:cs typeface="Arial"/>
                <a:sym typeface="Arial"/>
              </a:rPr>
              <a:t>2</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15</a:t>
            </a:r>
            <a:r>
              <a:rPr 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12:15-1</a:t>
            </a:r>
            <a:r>
              <a:rPr lang="en-US" sz="1050" b="0" i="0" u="none" strike="noStrike" cap="none" dirty="0">
                <a:solidFill>
                  <a:schemeClr val="dk1"/>
                </a:solidFill>
                <a:latin typeface="Arial"/>
                <a:ea typeface="Arial"/>
                <a:cs typeface="Arial"/>
                <a:sym typeface="Arial"/>
              </a:rPr>
              <a:t>3:00</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13:00</a:t>
            </a:r>
            <a:r>
              <a:rPr lang="en-US" sz="1050" b="0" i="0" u="none" strike="noStrike" cap="none" dirty="0">
                <a:solidFill>
                  <a:schemeClr val="dk1"/>
                </a:solidFill>
                <a:latin typeface="Arial"/>
                <a:ea typeface="Arial"/>
                <a:cs typeface="Arial"/>
                <a:sym typeface="Arial"/>
              </a:rPr>
              <a:t>-1</a:t>
            </a:r>
            <a:r>
              <a:rPr lang="en-US" altLang="ja-JP" sz="1050" b="0" i="0" u="none" strike="noStrike" cap="none" dirty="0">
                <a:solidFill>
                  <a:schemeClr val="dk1"/>
                </a:solidFill>
                <a:latin typeface="Arial"/>
                <a:ea typeface="Arial"/>
                <a:cs typeface="Arial"/>
                <a:sym typeface="Arial"/>
              </a:rPr>
              <a:t>3</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45</a:t>
            </a:r>
            <a:r>
              <a:rPr lang="en-US" sz="1050" b="0" i="0" u="none" strike="noStrike" cap="none" dirty="0">
                <a:solidFill>
                  <a:schemeClr val="dk1"/>
                </a:solidFill>
                <a:latin typeface="Arial"/>
                <a:ea typeface="Arial"/>
                <a:cs typeface="Arial"/>
                <a:sym typeface="Arial"/>
              </a:rPr>
              <a:t>, 1</a:t>
            </a:r>
            <a:r>
              <a:rPr lang="en-US" altLang="ja-JP" sz="1050" b="0" i="0" u="none" strike="noStrike" cap="none" dirty="0">
                <a:solidFill>
                  <a:schemeClr val="dk1"/>
                </a:solidFill>
                <a:latin typeface="Arial"/>
                <a:ea typeface="Arial"/>
                <a:cs typeface="Arial"/>
                <a:sym typeface="Arial"/>
              </a:rPr>
              <a:t>3:45</a:t>
            </a:r>
            <a:r>
              <a:rPr lang="en-US" sz="1050" b="0" i="0" u="none" strike="noStrike" cap="none" dirty="0">
                <a:solidFill>
                  <a:schemeClr val="dk1"/>
                </a:solidFill>
                <a:latin typeface="Arial"/>
                <a:ea typeface="Arial"/>
                <a:cs typeface="Arial"/>
                <a:sym typeface="Arial"/>
              </a:rPr>
              <a:t>-1</a:t>
            </a:r>
            <a:r>
              <a:rPr lang="en-US" altLang="ja-JP" sz="1050" b="0" i="0" u="none" strike="noStrike" cap="none" dirty="0">
                <a:solidFill>
                  <a:schemeClr val="dk1"/>
                </a:solidFill>
                <a:latin typeface="Arial"/>
                <a:ea typeface="Arial"/>
                <a:cs typeface="Arial"/>
                <a:sym typeface="Arial"/>
              </a:rPr>
              <a:t>4</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3</a:t>
            </a:r>
            <a:r>
              <a:rPr lang="en-US" sz="1050" b="0" i="0" u="none" strike="noStrike" cap="none" dirty="0">
                <a:solidFill>
                  <a:schemeClr val="dk1"/>
                </a:solidFill>
                <a:latin typeface="Arial"/>
                <a:ea typeface="Arial"/>
                <a:cs typeface="Arial"/>
                <a:sym typeface="Arial"/>
              </a:rPr>
              <a:t>0, </a:t>
            </a:r>
            <a:r>
              <a:rPr lang="en-US" altLang="ja-JP" sz="1050" b="0" i="0" u="none" strike="noStrike" cap="none" dirty="0">
                <a:solidFill>
                  <a:schemeClr val="dk1"/>
                </a:solidFill>
                <a:latin typeface="Arial"/>
                <a:ea typeface="Arial"/>
                <a:cs typeface="Arial"/>
                <a:sym typeface="Arial"/>
              </a:rPr>
              <a:t>14:30-15:15,</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15:</a:t>
            </a:r>
            <a:r>
              <a:rPr lang="en-US" altLang="ja-JP" sz="1050" b="0" i="0" u="none" strike="noStrike" cap="none" dirty="0">
                <a:solidFill>
                  <a:schemeClr val="dk1"/>
                </a:solidFill>
                <a:latin typeface="Arial"/>
                <a:ea typeface="Arial"/>
                <a:cs typeface="Arial"/>
                <a:sym typeface="Arial"/>
              </a:rPr>
              <a:t>15</a:t>
            </a:r>
            <a:r>
              <a:rPr lang="en-US" sz="1050" b="0" i="0" u="none" strike="noStrike" cap="none" dirty="0">
                <a:solidFill>
                  <a:schemeClr val="dk1"/>
                </a:solidFill>
                <a:latin typeface="Arial"/>
                <a:ea typeface="Arial"/>
                <a:cs typeface="Arial"/>
                <a:sym typeface="Arial"/>
              </a:rPr>
              <a:t>-16:00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The booking </a:t>
            </a:r>
            <a:r>
              <a:rPr lang="en-US" altLang="ja-JP" sz="1050" b="0" i="0" u="none" strike="noStrike" cap="none" dirty="0">
                <a:solidFill>
                  <a:schemeClr val="dk1"/>
                </a:solidFill>
                <a:latin typeface="Arial"/>
                <a:ea typeface="Arial"/>
                <a:cs typeface="Arial"/>
                <a:sym typeface="Arial"/>
              </a:rPr>
              <a:t>must</a:t>
            </a:r>
            <a:r>
              <a:rPr lang="en-US" sz="1050" b="0" i="0" u="none" strike="noStrike" cap="none" dirty="0">
                <a:solidFill>
                  <a:schemeClr val="dk1"/>
                </a:solidFill>
                <a:latin typeface="Arial"/>
                <a:ea typeface="Arial"/>
                <a:cs typeface="Arial"/>
                <a:sym typeface="Arial"/>
              </a:rPr>
              <a:t> be </a:t>
            </a:r>
            <a:r>
              <a:rPr lang="en-US" altLang="ja-JP" sz="1050" b="0" i="0" u="none" strike="noStrike" cap="none" dirty="0">
                <a:solidFill>
                  <a:schemeClr val="dk1"/>
                </a:solidFill>
                <a:latin typeface="Arial"/>
                <a:ea typeface="Arial"/>
                <a:cs typeface="Arial"/>
                <a:sym typeface="Arial"/>
              </a:rPr>
              <a:t>made</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by</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18:00</a:t>
            </a:r>
            <a:r>
              <a:rPr lang="en-US" sz="1050" b="0" i="0" u="none" strike="noStrike" cap="none" dirty="0">
                <a:solidFill>
                  <a:schemeClr val="dk1"/>
                </a:solidFill>
                <a:latin typeface="Arial"/>
                <a:ea typeface="Arial"/>
                <a:cs typeface="Arial"/>
                <a:sym typeface="Arial"/>
              </a:rPr>
              <a:t> the day before t</a:t>
            </a:r>
            <a:r>
              <a:rPr lang="en-US" altLang="ja-JP" sz="1050" b="0" i="0" u="none" strike="noStrike" cap="none" dirty="0">
                <a:solidFill>
                  <a:schemeClr val="dk1"/>
                </a:solidFill>
                <a:latin typeface="Arial"/>
                <a:ea typeface="Arial"/>
                <a:cs typeface="Arial"/>
                <a:sym typeface="Arial"/>
              </a:rPr>
              <a:t>raining</a:t>
            </a:r>
            <a:r>
              <a:rPr lang="en-US" sz="105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Main Field : FIFA certified all weather pitch.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Running, stretching, or so on available, but no wheel chair permitted.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Feel free to use the field from 11:00 to 16:00.  No booking required.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Only the time for teams classified to “</a:t>
            </a:r>
            <a:r>
              <a:rPr lang="en-US" sz="1050" b="0" i="0" u="none" strike="noStrike" cap="none" dirty="0">
                <a:solidFill>
                  <a:schemeClr val="dk1"/>
                </a:solidFill>
                <a:latin typeface="Arial Black"/>
                <a:ea typeface="Arial Black"/>
                <a:cs typeface="Arial Black"/>
                <a:sym typeface="Arial Black"/>
              </a:rPr>
              <a:t>3-days quarantine</a:t>
            </a:r>
            <a:r>
              <a:rPr lang="en-US" sz="1050" b="0" i="0" u="none" strike="noStrike" cap="none" dirty="0">
                <a:solidFill>
                  <a:schemeClr val="dk1"/>
                </a:solidFill>
                <a:latin typeface="Arial"/>
                <a:ea typeface="Arial"/>
                <a:cs typeface="Arial"/>
                <a:sym typeface="Arial"/>
              </a:rPr>
              <a:t>” will be specified.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Restaurant : Lunch or refreshments available at Mollison’s restaurant.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Pay by cash(Japanese yen) or by credit card.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Another available facility :  Bike racks provided, changing room, and rest space.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Other facilities like fitness center, gymnasium, tennis court are not available.</a:t>
            </a:r>
            <a:endParaRPr sz="1400" b="0" i="0" u="none" strike="noStrike" cap="none" dirty="0">
              <a:solidFill>
                <a:srgbClr val="000000"/>
              </a:solidFill>
              <a:latin typeface="Arial"/>
              <a:ea typeface="Arial"/>
              <a:cs typeface="Arial"/>
              <a:sym typeface="Arial"/>
            </a:endParaRPr>
          </a:p>
        </p:txBody>
      </p:sp>
      <p:pic>
        <p:nvPicPr>
          <p:cNvPr id="450" name="Google Shape;450;p22"/>
          <p:cNvPicPr preferRelativeResize="0"/>
          <p:nvPr/>
        </p:nvPicPr>
        <p:blipFill rotWithShape="1">
          <a:blip r:embed="rId3">
            <a:alphaModFix/>
          </a:blip>
          <a:srcRect/>
          <a:stretch/>
        </p:blipFill>
        <p:spPr>
          <a:xfrm>
            <a:off x="1152739" y="4603189"/>
            <a:ext cx="4716034" cy="540671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2"/>
          <p:cNvSpPr txBox="1"/>
          <p:nvPr/>
        </p:nvSpPr>
        <p:spPr>
          <a:xfrm>
            <a:off x="810456" y="1602408"/>
            <a:ext cx="5868652" cy="321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sng"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YC&amp;AC </a:t>
            </a:r>
            <a:r>
              <a:rPr lang="ja-JP" altLang="en-US" sz="1050" b="0" i="0" u="sng"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でのスイムとランニング練習</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プール </a:t>
            </a:r>
            <a:r>
              <a:rPr lang="en-US" altLang="ja-JP" sz="1050" dirty="0">
                <a:solidFill>
                  <a:schemeClr val="dk1"/>
                </a:solidFill>
                <a:latin typeface="+mn-ea"/>
                <a:ea typeface="+mn-ea"/>
                <a:cs typeface="Arial"/>
                <a:sym typeface="Arial"/>
              </a:rPr>
              <a:t>: 25m</a:t>
            </a:r>
            <a:r>
              <a:rPr lang="ja-JP" altLang="en-US" sz="1050" dirty="0">
                <a:solidFill>
                  <a:schemeClr val="dk1"/>
                </a:solidFill>
                <a:latin typeface="+mn-ea"/>
                <a:ea typeface="+mn-ea"/>
                <a:cs typeface="Arial"/>
                <a:sym typeface="Arial"/>
              </a:rPr>
              <a:t>長</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トレーニング用に</a:t>
            </a:r>
            <a:r>
              <a:rPr lang="en-US" altLang="ja-JP" sz="1050" dirty="0">
                <a:solidFill>
                  <a:schemeClr val="dk1"/>
                </a:solidFill>
                <a:latin typeface="+mn-ea"/>
                <a:ea typeface="+mn-ea"/>
                <a:cs typeface="Arial"/>
                <a:sym typeface="Arial"/>
              </a:rPr>
              <a:t>10:00</a:t>
            </a:r>
            <a:r>
              <a:rPr lang="ja-JP" altLang="en-US" sz="1050" dirty="0">
                <a:solidFill>
                  <a:schemeClr val="dk1"/>
                </a:solidFill>
                <a:latin typeface="+mn-ea"/>
                <a:ea typeface="+mn-ea"/>
                <a:cs typeface="Arial"/>
                <a:sym typeface="Arial"/>
              </a:rPr>
              <a:t>から</a:t>
            </a:r>
            <a:r>
              <a:rPr lang="en-US" altLang="ja-JP" sz="1050" dirty="0">
                <a:solidFill>
                  <a:schemeClr val="dk1"/>
                </a:solidFill>
                <a:latin typeface="+mn-ea"/>
                <a:ea typeface="+mn-ea"/>
                <a:cs typeface="Arial"/>
                <a:sym typeface="Arial"/>
              </a:rPr>
              <a:t>16:00</a:t>
            </a:r>
            <a:r>
              <a:rPr lang="ja-JP" altLang="en-US" sz="1050" dirty="0">
                <a:solidFill>
                  <a:schemeClr val="dk1"/>
                </a:solidFill>
                <a:latin typeface="+mn-ea"/>
                <a:ea typeface="+mn-ea"/>
                <a:cs typeface="Arial"/>
                <a:sym typeface="Arial"/>
              </a:rPr>
              <a:t>まで</a:t>
            </a:r>
            <a:r>
              <a:rPr lang="en-US" altLang="ja-JP" sz="1050" dirty="0">
                <a:solidFill>
                  <a:schemeClr val="dk1"/>
                </a:solidFill>
                <a:latin typeface="+mn-ea"/>
                <a:ea typeface="+mn-ea"/>
                <a:cs typeface="Arial"/>
                <a:sym typeface="Arial"/>
              </a:rPr>
              <a:t>､4</a:t>
            </a:r>
            <a:r>
              <a:rPr lang="ja-JP" altLang="en-US" sz="1050" dirty="0">
                <a:solidFill>
                  <a:schemeClr val="dk1"/>
                </a:solidFill>
                <a:latin typeface="+mn-ea"/>
                <a:ea typeface="+mn-ea"/>
                <a:cs typeface="Arial"/>
                <a:sym typeface="Arial"/>
              </a:rPr>
              <a:t>レーンを予約済み</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1</a:t>
            </a:r>
            <a:r>
              <a:rPr lang="ja-JP" altLang="en-US" sz="1050" dirty="0">
                <a:solidFill>
                  <a:schemeClr val="dk1"/>
                </a:solidFill>
                <a:latin typeface="+mn-ea"/>
                <a:ea typeface="+mn-ea"/>
                <a:cs typeface="Arial"/>
                <a:sym typeface="Arial"/>
              </a:rPr>
              <a:t>時間あたり</a:t>
            </a:r>
            <a:r>
              <a:rPr lang="en-US" altLang="ja-JP" sz="1050" dirty="0">
                <a:solidFill>
                  <a:schemeClr val="dk1"/>
                </a:solidFill>
                <a:latin typeface="+mn-ea"/>
                <a:ea typeface="+mn-ea"/>
                <a:cs typeface="Arial"/>
                <a:sym typeface="Arial"/>
              </a:rPr>
              <a:t>､30</a:t>
            </a:r>
            <a:r>
              <a:rPr lang="ja-JP" altLang="en-US" sz="1050" dirty="0">
                <a:solidFill>
                  <a:schemeClr val="dk1"/>
                </a:solidFill>
                <a:latin typeface="+mn-ea"/>
                <a:ea typeface="+mn-ea"/>
                <a:cs typeface="Arial"/>
                <a:sym typeface="Arial"/>
              </a:rPr>
              <a:t>名まで受入可能</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下記のとおり</a:t>
            </a:r>
            <a:r>
              <a:rPr lang="en-US" altLang="ja-JP" sz="1050" dirty="0">
                <a:solidFill>
                  <a:schemeClr val="dk1"/>
                </a:solidFill>
                <a:latin typeface="+mn-ea"/>
                <a:ea typeface="+mn-ea"/>
                <a:cs typeface="Arial"/>
                <a:sym typeface="Arial"/>
              </a:rPr>
              <a:t>､45</a:t>
            </a:r>
            <a:r>
              <a:rPr lang="ja-JP" altLang="en-US" sz="1050" dirty="0">
                <a:solidFill>
                  <a:schemeClr val="dk1"/>
                </a:solidFill>
                <a:latin typeface="+mn-ea"/>
                <a:ea typeface="+mn-ea"/>
                <a:cs typeface="Arial"/>
                <a:sym typeface="Arial"/>
              </a:rPr>
              <a:t>分間ずつの</a:t>
            </a:r>
            <a:r>
              <a:rPr lang="en-US" altLang="ja-JP" sz="1050" dirty="0">
                <a:solidFill>
                  <a:schemeClr val="dk1"/>
                </a:solidFill>
                <a:latin typeface="+mn-ea"/>
                <a:ea typeface="+mn-ea"/>
                <a:cs typeface="Arial"/>
                <a:sym typeface="Arial"/>
              </a:rPr>
              <a:t>8</a:t>
            </a:r>
            <a:r>
              <a:rPr lang="ja-JP" altLang="en-US" sz="1050" dirty="0">
                <a:solidFill>
                  <a:schemeClr val="dk1"/>
                </a:solidFill>
                <a:latin typeface="+mn-ea"/>
                <a:ea typeface="+mn-ea"/>
                <a:cs typeface="Arial"/>
                <a:sym typeface="Arial"/>
              </a:rPr>
              <a:t>時間枠から予約してトレーニングしてください</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10:00-1</a:t>
            </a:r>
            <a:r>
              <a:rPr lang="en-US" altLang="ja-JP" sz="1050" b="0" i="0" u="none" strike="noStrike" cap="none" dirty="0">
                <a:solidFill>
                  <a:schemeClr val="dk1"/>
                </a:solidFill>
                <a:latin typeface="Arial"/>
                <a:ea typeface="Arial"/>
                <a:cs typeface="Arial"/>
                <a:sym typeface="Arial"/>
              </a:rPr>
              <a:t>0</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45</a:t>
            </a:r>
            <a:r>
              <a:rPr lang="en-US" sz="1050" b="0" i="0" u="none" strike="noStrike" cap="none" dirty="0">
                <a:solidFill>
                  <a:schemeClr val="dk1"/>
                </a:solidFill>
                <a:latin typeface="Arial"/>
                <a:ea typeface="Arial"/>
                <a:cs typeface="Arial"/>
                <a:sym typeface="Arial"/>
              </a:rPr>
              <a:t>, 1</a:t>
            </a:r>
            <a:r>
              <a:rPr lang="en-US" altLang="ja-JP" sz="1050" b="0" i="0" u="none" strike="noStrike" cap="none" dirty="0">
                <a:solidFill>
                  <a:schemeClr val="dk1"/>
                </a:solidFill>
                <a:latin typeface="Arial"/>
                <a:ea typeface="Arial"/>
                <a:cs typeface="Arial"/>
                <a:sym typeface="Arial"/>
              </a:rPr>
              <a:t>0</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45</a:t>
            </a:r>
            <a:r>
              <a:rPr lang="en-US" sz="1050" b="0" i="0" u="none" strike="noStrike" cap="none" dirty="0">
                <a:solidFill>
                  <a:schemeClr val="dk1"/>
                </a:solidFill>
                <a:latin typeface="Arial"/>
                <a:ea typeface="Arial"/>
                <a:cs typeface="Arial"/>
                <a:sym typeface="Arial"/>
              </a:rPr>
              <a:t>-1</a:t>
            </a:r>
            <a:r>
              <a:rPr lang="en-US" altLang="ja-JP" sz="1050" b="0" i="0" u="none" strike="noStrike" cap="none" dirty="0">
                <a:solidFill>
                  <a:schemeClr val="dk1"/>
                </a:solidFill>
                <a:latin typeface="Arial"/>
                <a:ea typeface="Arial"/>
                <a:cs typeface="Arial"/>
                <a:sym typeface="Arial"/>
              </a:rPr>
              <a:t>1</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3</a:t>
            </a:r>
            <a:r>
              <a:rPr lang="en-US" sz="1050" b="0" i="0" u="none" strike="noStrike" cap="none" dirty="0">
                <a:solidFill>
                  <a:schemeClr val="dk1"/>
                </a:solidFill>
                <a:latin typeface="Arial"/>
                <a:ea typeface="Arial"/>
                <a:cs typeface="Arial"/>
                <a:sym typeface="Arial"/>
              </a:rPr>
              <a:t>0, 1</a:t>
            </a:r>
            <a:r>
              <a:rPr lang="en-US" altLang="ja-JP" sz="1050" b="0" i="0" u="none" strike="noStrike" cap="none" dirty="0">
                <a:solidFill>
                  <a:schemeClr val="dk1"/>
                </a:solidFill>
                <a:latin typeface="Arial"/>
                <a:ea typeface="Arial"/>
                <a:cs typeface="Arial"/>
                <a:sym typeface="Arial"/>
              </a:rPr>
              <a:t>1</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3</a:t>
            </a:r>
            <a:r>
              <a:rPr lang="en-US" sz="1050" b="0" i="0" u="none" strike="noStrike" cap="none" dirty="0">
                <a:solidFill>
                  <a:schemeClr val="dk1"/>
                </a:solidFill>
                <a:latin typeface="Arial"/>
                <a:ea typeface="Arial"/>
                <a:cs typeface="Arial"/>
                <a:sym typeface="Arial"/>
              </a:rPr>
              <a:t>0-1</a:t>
            </a:r>
            <a:r>
              <a:rPr lang="en-US" altLang="ja-JP" sz="1050" b="0" i="0" u="none" strike="noStrike" cap="none" dirty="0">
                <a:solidFill>
                  <a:schemeClr val="dk1"/>
                </a:solidFill>
                <a:latin typeface="Arial"/>
                <a:ea typeface="Arial"/>
                <a:cs typeface="Arial"/>
                <a:sym typeface="Arial"/>
              </a:rPr>
              <a:t>2</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15</a:t>
            </a:r>
            <a:r>
              <a:rPr 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12:15-1</a:t>
            </a:r>
            <a:r>
              <a:rPr lang="en-US" sz="1050" b="0" i="0" u="none" strike="noStrike" cap="none" dirty="0">
                <a:solidFill>
                  <a:schemeClr val="dk1"/>
                </a:solidFill>
                <a:latin typeface="Arial"/>
                <a:ea typeface="Arial"/>
                <a:cs typeface="Arial"/>
                <a:sym typeface="Arial"/>
              </a:rPr>
              <a:t>3:00</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13:00</a:t>
            </a:r>
            <a:r>
              <a:rPr lang="en-US" sz="1050" b="0" i="0" u="none" strike="noStrike" cap="none" dirty="0">
                <a:solidFill>
                  <a:schemeClr val="dk1"/>
                </a:solidFill>
                <a:latin typeface="Arial"/>
                <a:ea typeface="Arial"/>
                <a:cs typeface="Arial"/>
                <a:sym typeface="Arial"/>
              </a:rPr>
              <a:t>-1</a:t>
            </a:r>
            <a:r>
              <a:rPr lang="en-US" altLang="ja-JP" sz="1050" b="0" i="0" u="none" strike="noStrike" cap="none" dirty="0">
                <a:solidFill>
                  <a:schemeClr val="dk1"/>
                </a:solidFill>
                <a:latin typeface="Arial"/>
                <a:ea typeface="Arial"/>
                <a:cs typeface="Arial"/>
                <a:sym typeface="Arial"/>
              </a:rPr>
              <a:t>3</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45</a:t>
            </a:r>
            <a:r>
              <a:rPr lang="en-US" sz="1050" b="0" i="0" u="none" strike="noStrike" cap="none" dirty="0">
                <a:solidFill>
                  <a:schemeClr val="dk1"/>
                </a:solidFill>
                <a:latin typeface="Arial"/>
                <a:ea typeface="Arial"/>
                <a:cs typeface="Arial"/>
                <a:sym typeface="Arial"/>
              </a:rPr>
              <a:t>, 1</a:t>
            </a:r>
            <a:r>
              <a:rPr lang="en-US" altLang="ja-JP" sz="1050" b="0" i="0" u="none" strike="noStrike" cap="none" dirty="0">
                <a:solidFill>
                  <a:schemeClr val="dk1"/>
                </a:solidFill>
                <a:latin typeface="Arial"/>
                <a:ea typeface="Arial"/>
                <a:cs typeface="Arial"/>
                <a:sym typeface="Arial"/>
              </a:rPr>
              <a:t>3:45</a:t>
            </a:r>
            <a:r>
              <a:rPr lang="en-US" sz="1050" b="0" i="0" u="none" strike="noStrike" cap="none" dirty="0">
                <a:solidFill>
                  <a:schemeClr val="dk1"/>
                </a:solidFill>
                <a:latin typeface="Arial"/>
                <a:ea typeface="Arial"/>
                <a:cs typeface="Arial"/>
                <a:sym typeface="Arial"/>
              </a:rPr>
              <a:t>-1</a:t>
            </a:r>
            <a:r>
              <a:rPr lang="en-US" altLang="ja-JP" sz="1050" b="0" i="0" u="none" strike="noStrike" cap="none" dirty="0">
                <a:solidFill>
                  <a:schemeClr val="dk1"/>
                </a:solidFill>
                <a:latin typeface="Arial"/>
                <a:ea typeface="Arial"/>
                <a:cs typeface="Arial"/>
                <a:sym typeface="Arial"/>
              </a:rPr>
              <a:t>4</a:t>
            </a:r>
            <a:r>
              <a:rPr lang="en-US" sz="1050" b="0" i="0" u="none" strike="noStrike" cap="none" dirty="0">
                <a:solidFill>
                  <a:schemeClr val="dk1"/>
                </a:solidFill>
                <a:latin typeface="Arial"/>
                <a:ea typeface="Arial"/>
                <a:cs typeface="Arial"/>
                <a:sym typeface="Arial"/>
              </a:rPr>
              <a:t>:</a:t>
            </a:r>
            <a:r>
              <a:rPr lang="en-US" altLang="ja-JP" sz="1050" b="0" i="0" u="none" strike="noStrike" cap="none" dirty="0">
                <a:solidFill>
                  <a:schemeClr val="dk1"/>
                </a:solidFill>
                <a:latin typeface="Arial"/>
                <a:ea typeface="Arial"/>
                <a:cs typeface="Arial"/>
                <a:sym typeface="Arial"/>
              </a:rPr>
              <a:t>3</a:t>
            </a:r>
            <a:r>
              <a:rPr lang="en-US" sz="1050" b="0" i="0" u="none" strike="noStrike" cap="none" dirty="0">
                <a:solidFill>
                  <a:schemeClr val="dk1"/>
                </a:solidFill>
                <a:latin typeface="Arial"/>
                <a:ea typeface="Arial"/>
                <a:cs typeface="Arial"/>
                <a:sym typeface="Arial"/>
              </a:rPr>
              <a:t>0, </a:t>
            </a:r>
            <a:r>
              <a:rPr lang="en-US" altLang="ja-JP" sz="1050" b="0" i="0" u="none" strike="noStrike" cap="none" dirty="0">
                <a:solidFill>
                  <a:schemeClr val="dk1"/>
                </a:solidFill>
                <a:latin typeface="Arial"/>
                <a:ea typeface="Arial"/>
                <a:cs typeface="Arial"/>
                <a:sym typeface="Arial"/>
              </a:rPr>
              <a:t>14:30-15:15,</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15:</a:t>
            </a:r>
            <a:r>
              <a:rPr lang="en-US" altLang="ja-JP" sz="1050" b="0" i="0" u="none" strike="noStrike" cap="none" dirty="0">
                <a:solidFill>
                  <a:schemeClr val="dk1"/>
                </a:solidFill>
                <a:latin typeface="Arial"/>
                <a:ea typeface="Arial"/>
                <a:cs typeface="Arial"/>
                <a:sym typeface="Arial"/>
              </a:rPr>
              <a:t>15</a:t>
            </a:r>
            <a:r>
              <a:rPr lang="en-US" sz="1050" b="0" i="0" u="none" strike="noStrike" cap="none" dirty="0">
                <a:solidFill>
                  <a:schemeClr val="dk1"/>
                </a:solidFill>
                <a:latin typeface="Arial"/>
                <a:ea typeface="Arial"/>
                <a:cs typeface="Arial"/>
                <a:sym typeface="Arial"/>
              </a:rPr>
              <a:t>-16:00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   練習する前の日の</a:t>
            </a:r>
            <a:r>
              <a:rPr lang="en-US" altLang="ja-JP" sz="1050" b="0" i="0" u="none" strike="noStrike" cap="none" dirty="0">
                <a:solidFill>
                  <a:schemeClr val="dk1"/>
                </a:solidFill>
                <a:latin typeface="Arial"/>
                <a:ea typeface="Arial"/>
                <a:cs typeface="Arial"/>
                <a:sym typeface="Arial"/>
              </a:rPr>
              <a:t>18</a:t>
            </a:r>
            <a:r>
              <a:rPr lang="ja-JP" altLang="en-US" sz="1050" b="0" i="0" u="none" strike="noStrike" cap="none" dirty="0">
                <a:solidFill>
                  <a:schemeClr val="dk1"/>
                </a:solidFill>
                <a:latin typeface="Arial"/>
                <a:ea typeface="Arial"/>
                <a:cs typeface="Arial"/>
                <a:sym typeface="Arial"/>
              </a:rPr>
              <a:t>寺までに予約してください</a:t>
            </a:r>
            <a:r>
              <a:rPr lang="en-US" altLang="ja-JP" sz="105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1050" b="0" i="0" u="none" strike="noStrike" cap="none" dirty="0">
                <a:solidFill>
                  <a:schemeClr val="dk1"/>
                </a:solidFill>
                <a:latin typeface="Arial"/>
                <a:ea typeface="Arial"/>
                <a:cs typeface="Arial"/>
                <a:sym typeface="Arial"/>
              </a:rPr>
              <a:t> </a:t>
            </a:r>
            <a:r>
              <a:rPr lang="ja-JP" altLang="en-US" sz="1050" dirty="0">
                <a:solidFill>
                  <a:schemeClr val="dk1"/>
                </a:solidFill>
                <a:latin typeface="+mn-ea"/>
                <a:ea typeface="+mn-ea"/>
                <a:cs typeface="Arial"/>
                <a:sym typeface="Arial"/>
              </a:rPr>
              <a:t>   グラウンド </a:t>
            </a:r>
            <a:r>
              <a:rPr lang="en-US" altLang="ja-JP" sz="1050" dirty="0">
                <a:solidFill>
                  <a:schemeClr val="dk1"/>
                </a:solidFill>
                <a:latin typeface="+mn-ea"/>
                <a:ea typeface="+mn-ea"/>
                <a:cs typeface="Arial"/>
                <a:sym typeface="Arial"/>
              </a:rPr>
              <a:t>: FIFA</a:t>
            </a:r>
            <a:r>
              <a:rPr lang="ja-JP" altLang="en-US" sz="1050" dirty="0">
                <a:solidFill>
                  <a:schemeClr val="dk1"/>
                </a:solidFill>
                <a:latin typeface="+mn-ea"/>
                <a:ea typeface="+mn-ea"/>
                <a:cs typeface="Arial"/>
                <a:sym typeface="Arial"/>
              </a:rPr>
              <a:t>認証済み全天候ピッチ</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ランニング</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ストレッチ</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などに利用可能</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但し</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車イスは不可</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11:00</a:t>
            </a:r>
            <a:r>
              <a:rPr lang="ja-JP" altLang="en-US" sz="1050" dirty="0">
                <a:solidFill>
                  <a:schemeClr val="dk1"/>
                </a:solidFill>
                <a:latin typeface="+mn-ea"/>
                <a:ea typeface="+mn-ea"/>
                <a:cs typeface="Arial"/>
                <a:sym typeface="Arial"/>
              </a:rPr>
              <a:t>から</a:t>
            </a:r>
            <a:r>
              <a:rPr lang="en-US" altLang="ja-JP" sz="1050" dirty="0">
                <a:solidFill>
                  <a:schemeClr val="dk1"/>
                </a:solidFill>
                <a:latin typeface="+mn-ea"/>
                <a:ea typeface="+mn-ea"/>
                <a:cs typeface="Arial"/>
                <a:sym typeface="Arial"/>
              </a:rPr>
              <a:t>16:00</a:t>
            </a:r>
            <a:r>
              <a:rPr lang="ja-JP" altLang="en-US" sz="1050" dirty="0">
                <a:solidFill>
                  <a:schemeClr val="dk1"/>
                </a:solidFill>
                <a:latin typeface="+mn-ea"/>
                <a:ea typeface="+mn-ea"/>
                <a:cs typeface="Arial"/>
                <a:sym typeface="Arial"/>
              </a:rPr>
              <a:t>まで自由に利用可能</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予約不要</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altLang="ja-JP" sz="1050" dirty="0">
                <a:solidFill>
                  <a:schemeClr val="dk1"/>
                </a:solidFill>
                <a:latin typeface="HGP創英角ｺﾞｼｯｸUB" panose="020B0900000000000000" pitchFamily="50" charset="-128"/>
                <a:ea typeface="HGP創英角ｺﾞｼｯｸUB" panose="020B0900000000000000" pitchFamily="50" charset="-128"/>
                <a:sym typeface="Arial"/>
              </a:rPr>
              <a:t>3</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日間 検疫</a:t>
            </a:r>
            <a:r>
              <a:rPr lang="ja-JP" altLang="en-US" sz="1050" dirty="0">
                <a:solidFill>
                  <a:schemeClr val="dk1"/>
                </a:solidFill>
                <a:latin typeface="+mn-ea"/>
                <a:ea typeface="+mn-ea"/>
                <a:cs typeface="Arial"/>
                <a:sym typeface="Arial"/>
              </a:rPr>
              <a:t>に分類されたチームのみ時間指定有り</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レストラン </a:t>
            </a:r>
            <a:r>
              <a:rPr lang="en-US" altLang="ja-JP"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モリソンズ･レストランにて</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ランチ</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又は軽食</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現金</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日本円</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又はクレジットカードで支払</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その他</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利用可能な設備 </a:t>
            </a:r>
            <a:r>
              <a:rPr lang="en-US" altLang="ja-JP"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バイクラック有り</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更衣室</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休憩スペース</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フィットネスセンター</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体育館</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テニスコートなどは利用不可</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450" name="Google Shape;450;p22"/>
          <p:cNvPicPr preferRelativeResize="0"/>
          <p:nvPr/>
        </p:nvPicPr>
        <p:blipFill rotWithShape="1">
          <a:blip r:embed="rId3">
            <a:alphaModFix/>
          </a:blip>
          <a:srcRect/>
          <a:stretch/>
        </p:blipFill>
        <p:spPr>
          <a:xfrm>
            <a:off x="1152739" y="4603189"/>
            <a:ext cx="4716034" cy="5406719"/>
          </a:xfrm>
          <a:prstGeom prst="rect">
            <a:avLst/>
          </a:prstGeom>
          <a:noFill/>
          <a:ln>
            <a:noFill/>
          </a:ln>
        </p:spPr>
      </p:pic>
    </p:spTree>
    <p:extLst>
      <p:ext uri="{BB962C8B-B14F-4D97-AF65-F5344CB8AC3E}">
        <p14:creationId xmlns:p14="http://schemas.microsoft.com/office/powerpoint/2010/main" val="524532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3"/>
          <p:cNvSpPr txBox="1"/>
          <p:nvPr/>
        </p:nvSpPr>
        <p:spPr>
          <a:xfrm>
            <a:off x="810456" y="1602408"/>
            <a:ext cx="5868652" cy="18697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sng" strike="noStrike" cap="none" dirty="0">
                <a:solidFill>
                  <a:schemeClr val="dk1"/>
                </a:solidFill>
                <a:latin typeface="Arial Black"/>
                <a:ea typeface="Arial Black"/>
                <a:cs typeface="Arial Black"/>
                <a:sym typeface="Arial Black"/>
              </a:rPr>
              <a:t>Swim Training booking </a:t>
            </a:r>
            <a:r>
              <a:rPr lang="en-US" sz="105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The</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b</a:t>
            </a:r>
            <a:r>
              <a:rPr lang="en-US" sz="1050" b="0" i="0" u="none" strike="noStrike" cap="none" dirty="0">
                <a:solidFill>
                  <a:schemeClr val="dk1"/>
                </a:solidFill>
                <a:latin typeface="Arial"/>
                <a:ea typeface="Arial"/>
                <a:cs typeface="Arial"/>
                <a:sym typeface="Arial"/>
              </a:rPr>
              <a:t>ooking must be made by </a:t>
            </a:r>
            <a:r>
              <a:rPr lang="en-US" altLang="ja-JP" sz="1050" b="0" i="0" u="none" strike="noStrike" cap="none" dirty="0">
                <a:solidFill>
                  <a:schemeClr val="dk1"/>
                </a:solidFill>
                <a:latin typeface="Arial"/>
                <a:ea typeface="Arial"/>
                <a:cs typeface="Arial"/>
                <a:sym typeface="Arial"/>
              </a:rPr>
              <a:t>18:00</a:t>
            </a:r>
            <a:r>
              <a:rPr lang="en-US" sz="1050" b="0" i="0" u="none" strike="noStrike" cap="none" dirty="0">
                <a:solidFill>
                  <a:schemeClr val="dk1"/>
                </a:solidFill>
                <a:latin typeface="Arial"/>
                <a:ea typeface="Arial"/>
                <a:cs typeface="Arial"/>
                <a:sym typeface="Arial"/>
              </a:rPr>
              <a:t> the day before </a:t>
            </a:r>
            <a:r>
              <a:rPr lang="en-US" altLang="ja-JP" sz="1050" b="0" i="0" u="none" strike="noStrike" cap="none" dirty="0">
                <a:solidFill>
                  <a:schemeClr val="dk1"/>
                </a:solidFill>
                <a:latin typeface="Arial"/>
                <a:ea typeface="Arial"/>
                <a:cs typeface="Arial"/>
                <a:sym typeface="Arial"/>
              </a:rPr>
              <a:t>training</a:t>
            </a:r>
            <a:r>
              <a:rPr lang="en-US" sz="105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Book at Tour desk in Hotel New Grand 2F, in front of LOC room.</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Once you booked, you will get booking ticket, which indicates time-slot, lane and your name.</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Please pass the ticket at reception desk of the swim pool entrance.</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In the lane for Elite athletes, maximum 8 athletes can swim.</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In the lane for Para athletes, maximum 6 athletes can swim.</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p:txBody>
      </p:sp>
      <p:pic>
        <p:nvPicPr>
          <p:cNvPr id="457" name="Google Shape;457;p23"/>
          <p:cNvPicPr preferRelativeResize="0"/>
          <p:nvPr/>
        </p:nvPicPr>
        <p:blipFill rotWithShape="1">
          <a:blip r:embed="rId3">
            <a:alphaModFix/>
          </a:blip>
          <a:srcRect/>
          <a:stretch/>
        </p:blipFill>
        <p:spPr>
          <a:xfrm>
            <a:off x="171201" y="3717379"/>
            <a:ext cx="6679109" cy="4176863"/>
          </a:xfrm>
          <a:prstGeom prst="rect">
            <a:avLst/>
          </a:prstGeom>
          <a:noFill/>
          <a:ln>
            <a:noFill/>
          </a:ln>
        </p:spPr>
      </p:pic>
      <p:sp>
        <p:nvSpPr>
          <p:cNvPr id="458" name="Google Shape;458;p23"/>
          <p:cNvSpPr txBox="1"/>
          <p:nvPr/>
        </p:nvSpPr>
        <p:spPr>
          <a:xfrm>
            <a:off x="4236561" y="6046197"/>
            <a:ext cx="1383189" cy="464185"/>
          </a:xfrm>
          <a:prstGeom prst="rect">
            <a:avLst/>
          </a:prstGeom>
          <a:solidFill>
            <a:schemeClr val="lt1"/>
          </a:solidFill>
          <a:ln w="9525" cap="flat" cmpd="sng">
            <a:solidFill>
              <a:srgbClr val="BABAB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Swim course Fam.</a:t>
            </a:r>
            <a:endParaRPr/>
          </a:p>
          <a:p>
            <a:pPr marL="0" marR="0" lvl="0" indent="0" algn="l"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  Para : 13:00-14:00</a:t>
            </a:r>
            <a:endParaRPr/>
          </a:p>
          <a:p>
            <a:pPr marL="0" marR="0" lvl="0" indent="0" algn="l"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  Elite : 14:30-15:30</a:t>
            </a:r>
            <a:endParaRPr sz="800" b="0" i="0" u="none" strike="noStrike" cap="none">
              <a:solidFill>
                <a:schemeClr val="dk1"/>
              </a:solidFill>
              <a:latin typeface="Arial"/>
              <a:ea typeface="Arial"/>
              <a:cs typeface="Arial"/>
              <a:sym typeface="Arial"/>
            </a:endParaRPr>
          </a:p>
        </p:txBody>
      </p:sp>
      <p:sp>
        <p:nvSpPr>
          <p:cNvPr id="459" name="Google Shape;459;p23"/>
          <p:cNvSpPr txBox="1"/>
          <p:nvPr/>
        </p:nvSpPr>
        <p:spPr>
          <a:xfrm>
            <a:off x="3674586" y="3785922"/>
            <a:ext cx="544989" cy="166953"/>
          </a:xfrm>
          <a:prstGeom prst="rect">
            <a:avLst/>
          </a:prstGeom>
          <a:solidFill>
            <a:srgbClr val="CCFFC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Para</a:t>
            </a:r>
            <a:endParaRPr sz="800" b="0" i="0" u="none" strike="noStrike" cap="none">
              <a:solidFill>
                <a:schemeClr val="dk1"/>
              </a:solidFill>
              <a:latin typeface="Arial"/>
              <a:ea typeface="Arial"/>
              <a:cs typeface="Arial"/>
              <a:sym typeface="Arial"/>
            </a:endParaRPr>
          </a:p>
        </p:txBody>
      </p:sp>
      <p:sp>
        <p:nvSpPr>
          <p:cNvPr id="460" name="Google Shape;460;p23"/>
          <p:cNvSpPr txBox="1"/>
          <p:nvPr/>
        </p:nvSpPr>
        <p:spPr>
          <a:xfrm>
            <a:off x="5074761" y="3785922"/>
            <a:ext cx="868839" cy="166953"/>
          </a:xfrm>
          <a:prstGeom prst="rect">
            <a:avLst/>
          </a:prstGeom>
          <a:solidFill>
            <a:srgbClr val="7F7F7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No Trainnig</a:t>
            </a:r>
            <a:endParaRPr sz="800" b="0" i="0" u="none" strike="noStrike" cap="none">
              <a:solidFill>
                <a:schemeClr val="lt1"/>
              </a:solidFill>
              <a:latin typeface="Arial"/>
              <a:ea typeface="Arial"/>
              <a:cs typeface="Arial"/>
              <a:sym typeface="Arial"/>
            </a:endParaRPr>
          </a:p>
        </p:txBody>
      </p:sp>
      <p:sp>
        <p:nvSpPr>
          <p:cNvPr id="461" name="Google Shape;461;p23"/>
          <p:cNvSpPr txBox="1"/>
          <p:nvPr/>
        </p:nvSpPr>
        <p:spPr>
          <a:xfrm>
            <a:off x="4374673" y="3785922"/>
            <a:ext cx="544989" cy="16695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chemeClr val="dk1"/>
                </a:solidFill>
                <a:latin typeface="Arial"/>
                <a:ea typeface="Arial"/>
                <a:cs typeface="Arial"/>
                <a:sym typeface="Arial"/>
              </a:rPr>
              <a:t>Elite</a:t>
            </a:r>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3" name="図 2">
            <a:extLst>
              <a:ext uri="{FF2B5EF4-FFF2-40B4-BE49-F238E27FC236}">
                <a16:creationId xmlns:a16="http://schemas.microsoft.com/office/drawing/2014/main" id="{51AAE1F9-DCA5-F4F8-D324-4C493B790872}"/>
              </a:ext>
            </a:extLst>
          </p:cNvPr>
          <p:cNvPicPr>
            <a:picLocks noChangeAspect="1"/>
          </p:cNvPicPr>
          <p:nvPr/>
        </p:nvPicPr>
        <p:blipFill>
          <a:blip r:embed="rId3"/>
          <a:stretch>
            <a:fillRect/>
          </a:stretch>
        </p:blipFill>
        <p:spPr>
          <a:xfrm>
            <a:off x="171201" y="3869398"/>
            <a:ext cx="6679109" cy="4036876"/>
          </a:xfrm>
          <a:prstGeom prst="rect">
            <a:avLst/>
          </a:prstGeom>
        </p:spPr>
      </p:pic>
      <p:sp>
        <p:nvSpPr>
          <p:cNvPr id="456" name="Google Shape;456;p23"/>
          <p:cNvSpPr txBox="1"/>
          <p:nvPr/>
        </p:nvSpPr>
        <p:spPr>
          <a:xfrm>
            <a:off x="810456" y="1602408"/>
            <a:ext cx="586865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altLang="en-US" sz="1050" b="0" i="0" u="sng"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スイム練習の予約</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練習する前の日の</a:t>
            </a:r>
            <a:r>
              <a:rPr lang="en-US" altLang="ja-JP" sz="1050" b="0" i="0" u="none" strike="noStrike" cap="none" dirty="0">
                <a:solidFill>
                  <a:schemeClr val="dk1"/>
                </a:solidFill>
                <a:latin typeface="Arial"/>
                <a:ea typeface="Arial"/>
                <a:cs typeface="Arial"/>
                <a:sym typeface="Arial"/>
              </a:rPr>
              <a:t>18</a:t>
            </a:r>
            <a:r>
              <a:rPr lang="ja-JP" altLang="en-US" sz="1050" b="0" i="0" u="none" strike="noStrike" cap="none" dirty="0">
                <a:solidFill>
                  <a:schemeClr val="dk1"/>
                </a:solidFill>
                <a:latin typeface="Arial"/>
                <a:ea typeface="Arial"/>
                <a:cs typeface="Arial"/>
                <a:sym typeface="Arial"/>
              </a:rPr>
              <a:t>寺までに予約してください</a:t>
            </a:r>
            <a:r>
              <a:rPr lang="en-US" altLang="ja-JP" sz="1050" b="0" i="0" u="none" strike="noStrike" cap="none" dirty="0">
                <a:solidFill>
                  <a:schemeClr val="dk1"/>
                </a:solidFill>
                <a:latin typeface="Arial"/>
                <a:ea typeface="Arial"/>
                <a:cs typeface="Arial"/>
                <a:sym typeface="Arial"/>
              </a:rPr>
              <a:t>｡</a:t>
            </a: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予約は</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ホテル・ニューグランド</a:t>
            </a:r>
            <a:r>
              <a:rPr lang="en-US" altLang="ja-JP" sz="1050" b="0" i="0" u="none" strike="noStrike" cap="none" dirty="0">
                <a:solidFill>
                  <a:schemeClr val="dk1"/>
                </a:solidFill>
                <a:latin typeface="Arial"/>
                <a:ea typeface="Arial"/>
                <a:cs typeface="Arial"/>
                <a:sym typeface="Arial"/>
              </a:rPr>
              <a:t>2</a:t>
            </a:r>
            <a:r>
              <a:rPr lang="ja-JP" altLang="en-US" sz="1050" b="0" i="0" u="none" strike="noStrike" cap="none" dirty="0">
                <a:solidFill>
                  <a:schemeClr val="dk1"/>
                </a:solidFill>
                <a:latin typeface="Arial"/>
                <a:ea typeface="Arial"/>
                <a:cs typeface="Arial"/>
                <a:sym typeface="Arial"/>
              </a:rPr>
              <a:t>階の</a:t>
            </a:r>
            <a:r>
              <a:rPr lang="en-US" altLang="ja-JP" sz="1050" b="0" i="0" u="none" strike="noStrike" cap="none" dirty="0">
                <a:solidFill>
                  <a:schemeClr val="dk1"/>
                </a:solidFill>
                <a:latin typeface="Arial"/>
                <a:ea typeface="Arial"/>
                <a:cs typeface="Arial"/>
                <a:sym typeface="Arial"/>
              </a:rPr>
              <a:t>LOC</a:t>
            </a:r>
            <a:r>
              <a:rPr lang="ja-JP" altLang="en-US" sz="1050" b="0" i="0" u="none" strike="noStrike" cap="none" dirty="0">
                <a:solidFill>
                  <a:schemeClr val="dk1"/>
                </a:solidFill>
                <a:latin typeface="Arial"/>
                <a:ea typeface="Arial"/>
                <a:cs typeface="Arial"/>
                <a:sym typeface="Arial"/>
              </a:rPr>
              <a:t>ルーム前のツアーデスクでお願いします</a:t>
            </a:r>
            <a:r>
              <a:rPr lang="en-US" altLang="ja-JP" sz="1050" b="0" i="0" u="none" strike="noStrike" cap="none" dirty="0">
                <a:solidFill>
                  <a:schemeClr val="dk1"/>
                </a:solidFill>
                <a:latin typeface="Arial"/>
                <a:ea typeface="Arial"/>
                <a:cs typeface="Arial"/>
                <a:sym typeface="Arial"/>
              </a:rPr>
              <a:t>｡</a:t>
            </a: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予約すると</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時間枠</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レーンと名前が記入された予約券を渡されます</a:t>
            </a:r>
            <a:r>
              <a:rPr lang="en-US" altLang="ja-JP"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予約券はスイムプール入口の受付デスクで手渡してください</a:t>
            </a:r>
            <a:r>
              <a:rPr lang="en-US" altLang="ja-JP"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エリート選手は</a:t>
            </a:r>
            <a:r>
              <a:rPr lang="en-US" altLang="ja-JP" sz="1050" b="0" i="0" u="none" strike="noStrike" cap="none" dirty="0">
                <a:solidFill>
                  <a:schemeClr val="dk1"/>
                </a:solidFill>
                <a:latin typeface="Arial"/>
                <a:ea typeface="Arial"/>
                <a:cs typeface="Arial"/>
                <a:sym typeface="Arial"/>
              </a:rPr>
              <a:t>､1</a:t>
            </a:r>
            <a:r>
              <a:rPr lang="ja-JP" altLang="en-US" sz="1050" b="0" i="0" u="none" strike="noStrike" cap="none" dirty="0">
                <a:solidFill>
                  <a:schemeClr val="dk1"/>
                </a:solidFill>
                <a:latin typeface="Arial"/>
                <a:ea typeface="Arial"/>
                <a:cs typeface="Arial"/>
                <a:sym typeface="Arial"/>
              </a:rPr>
              <a:t>レーン当たり最大</a:t>
            </a:r>
            <a:r>
              <a:rPr lang="en-US" altLang="ja-JP" sz="1050" b="0" i="0" u="none" strike="noStrike" cap="none" dirty="0">
                <a:solidFill>
                  <a:schemeClr val="dk1"/>
                </a:solidFill>
                <a:latin typeface="Arial"/>
                <a:ea typeface="Arial"/>
                <a:cs typeface="Arial"/>
                <a:sym typeface="Arial"/>
              </a:rPr>
              <a:t>8</a:t>
            </a:r>
            <a:r>
              <a:rPr lang="ja-JP" altLang="en-US" sz="1050" b="0" i="0" u="none" strike="noStrike" cap="none" dirty="0">
                <a:solidFill>
                  <a:schemeClr val="dk1"/>
                </a:solidFill>
                <a:latin typeface="Arial"/>
                <a:ea typeface="Arial"/>
                <a:cs typeface="Arial"/>
                <a:sym typeface="Arial"/>
              </a:rPr>
              <a:t>名まで泳ぎます</a:t>
            </a:r>
            <a:r>
              <a:rPr lang="en-US" altLang="ja-JP"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パラ選手は</a:t>
            </a:r>
            <a:r>
              <a:rPr lang="en-US" altLang="ja-JP" sz="1050" b="0" i="0" u="none" strike="noStrike" cap="none" dirty="0">
                <a:solidFill>
                  <a:schemeClr val="dk1"/>
                </a:solidFill>
                <a:latin typeface="Arial"/>
                <a:ea typeface="Arial"/>
                <a:cs typeface="Arial"/>
                <a:sym typeface="Arial"/>
              </a:rPr>
              <a:t>､1</a:t>
            </a:r>
            <a:r>
              <a:rPr lang="ja-JP" altLang="en-US" sz="1050" b="0" i="0" u="none" strike="noStrike" cap="none" dirty="0">
                <a:solidFill>
                  <a:schemeClr val="dk1"/>
                </a:solidFill>
                <a:latin typeface="Arial"/>
                <a:ea typeface="Arial"/>
                <a:cs typeface="Arial"/>
                <a:sym typeface="Arial"/>
              </a:rPr>
              <a:t>レーン当たり最大</a:t>
            </a:r>
            <a:r>
              <a:rPr lang="en-US" altLang="ja-JP" sz="1050" b="0" i="0" u="none" strike="noStrike" cap="none" dirty="0">
                <a:solidFill>
                  <a:schemeClr val="dk1"/>
                </a:solidFill>
                <a:latin typeface="Arial"/>
                <a:ea typeface="Arial"/>
                <a:cs typeface="Arial"/>
                <a:sym typeface="Arial"/>
              </a:rPr>
              <a:t>6</a:t>
            </a:r>
            <a:r>
              <a:rPr lang="ja-JP" altLang="en-US" sz="1050" b="0" i="0" u="none" strike="noStrike" cap="none" dirty="0">
                <a:solidFill>
                  <a:schemeClr val="dk1"/>
                </a:solidFill>
                <a:latin typeface="Arial"/>
                <a:ea typeface="Arial"/>
                <a:cs typeface="Arial"/>
                <a:sym typeface="Arial"/>
              </a:rPr>
              <a:t>名まで泳ぎます</a:t>
            </a:r>
            <a:r>
              <a:rPr lang="en-US" altLang="ja-JP" sz="1050" b="0" i="0" u="none" strike="noStrike" cap="none" dirty="0">
                <a:solidFill>
                  <a:schemeClr val="dk1"/>
                </a:solidFill>
                <a:latin typeface="Arial"/>
                <a:ea typeface="Arial"/>
                <a:cs typeface="Arial"/>
                <a:sym typeface="Arial"/>
              </a:rPr>
              <a:t>｡</a:t>
            </a:r>
            <a:endParaRPr sz="1050" b="0" i="0" u="none" strike="noStrike" cap="none" dirty="0">
              <a:solidFill>
                <a:schemeClr val="dk1"/>
              </a:solidFill>
              <a:latin typeface="Arial"/>
              <a:ea typeface="Arial"/>
              <a:cs typeface="Arial"/>
              <a:sym typeface="Arial"/>
            </a:endParaRPr>
          </a:p>
        </p:txBody>
      </p:sp>
      <p:sp>
        <p:nvSpPr>
          <p:cNvPr id="458" name="Google Shape;458;p23"/>
          <p:cNvSpPr txBox="1"/>
          <p:nvPr/>
        </p:nvSpPr>
        <p:spPr>
          <a:xfrm>
            <a:off x="4130754" y="6076633"/>
            <a:ext cx="1383189" cy="464185"/>
          </a:xfrm>
          <a:prstGeom prst="rect">
            <a:avLst/>
          </a:prstGeom>
          <a:solidFill>
            <a:schemeClr val="lt1"/>
          </a:solidFill>
          <a:ln w="9525" cap="flat" cmpd="sng">
            <a:solidFill>
              <a:srgbClr val="BABAB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800" b="0" i="0" u="none" strike="noStrike" cap="none" dirty="0">
                <a:solidFill>
                  <a:schemeClr val="dk1"/>
                </a:solidFill>
                <a:latin typeface="Arial"/>
                <a:ea typeface="Arial"/>
                <a:cs typeface="Arial"/>
                <a:sym typeface="Arial"/>
              </a:rPr>
              <a:t>スイムコース試泳</a:t>
            </a:r>
            <a:endParaRPr dirty="0"/>
          </a:p>
          <a:p>
            <a:pPr marL="0" marR="0" lvl="0" indent="0" algn="l" rtl="0">
              <a:lnSpc>
                <a:spcPct val="100000"/>
              </a:lnSpc>
              <a:spcBef>
                <a:spcPts val="0"/>
              </a:spcBef>
              <a:spcAft>
                <a:spcPts val="0"/>
              </a:spcAft>
              <a:buNone/>
            </a:pPr>
            <a:r>
              <a:rPr lang="en-US" sz="800" b="0" i="0" u="none" strike="noStrike" cap="none" dirty="0">
                <a:solidFill>
                  <a:schemeClr val="dk1"/>
                </a:solidFill>
                <a:latin typeface="Arial"/>
                <a:ea typeface="Arial"/>
                <a:cs typeface="Arial"/>
                <a:sym typeface="Arial"/>
              </a:rPr>
              <a:t>  </a:t>
            </a:r>
            <a:r>
              <a:rPr lang="ja-JP" altLang="en-US" sz="800" b="0" i="0" u="none" strike="noStrike" cap="none" dirty="0">
                <a:solidFill>
                  <a:schemeClr val="dk1"/>
                </a:solidFill>
                <a:latin typeface="Arial"/>
                <a:ea typeface="Arial"/>
                <a:cs typeface="Arial"/>
                <a:sym typeface="Arial"/>
              </a:rPr>
              <a:t>パラ       </a:t>
            </a:r>
            <a:r>
              <a:rPr lang="en-US" sz="800" b="0" i="0" u="none" strike="noStrike" cap="none" dirty="0">
                <a:solidFill>
                  <a:schemeClr val="dk1"/>
                </a:solidFill>
                <a:latin typeface="Arial"/>
                <a:ea typeface="Arial"/>
                <a:cs typeface="Arial"/>
                <a:sym typeface="Arial"/>
              </a:rPr>
              <a:t> : 13:00-14:00</a:t>
            </a:r>
            <a:endParaRPr dirty="0"/>
          </a:p>
          <a:p>
            <a:pPr marL="0" marR="0" lvl="0" indent="0" algn="l" rtl="0">
              <a:lnSpc>
                <a:spcPct val="100000"/>
              </a:lnSpc>
              <a:spcBef>
                <a:spcPts val="0"/>
              </a:spcBef>
              <a:spcAft>
                <a:spcPts val="0"/>
              </a:spcAft>
              <a:buNone/>
            </a:pPr>
            <a:r>
              <a:rPr lang="en-US" sz="800" b="0" i="0" u="none" strike="noStrike" cap="none" dirty="0">
                <a:solidFill>
                  <a:schemeClr val="dk1"/>
                </a:solidFill>
                <a:latin typeface="Arial"/>
                <a:ea typeface="Arial"/>
                <a:cs typeface="Arial"/>
                <a:sym typeface="Arial"/>
              </a:rPr>
              <a:t>  </a:t>
            </a:r>
            <a:r>
              <a:rPr lang="ja-JP" altLang="en-US" sz="800" b="0" i="0" u="none" strike="noStrike" cap="none" dirty="0">
                <a:solidFill>
                  <a:schemeClr val="dk1"/>
                </a:solidFill>
                <a:latin typeface="Arial"/>
                <a:ea typeface="Arial"/>
                <a:cs typeface="Arial"/>
                <a:sym typeface="Arial"/>
              </a:rPr>
              <a:t>エリート</a:t>
            </a:r>
            <a:r>
              <a:rPr lang="en-US" sz="800" b="0" i="0" u="none" strike="noStrike" cap="none" dirty="0">
                <a:solidFill>
                  <a:schemeClr val="dk1"/>
                </a:solidFill>
                <a:latin typeface="Arial"/>
                <a:ea typeface="Arial"/>
                <a:cs typeface="Arial"/>
                <a:sym typeface="Arial"/>
              </a:rPr>
              <a:t> : 14:30-15:30</a:t>
            </a:r>
            <a:endParaRPr sz="800" b="0" i="0" u="none" strike="noStrike" cap="none" dirty="0">
              <a:solidFill>
                <a:schemeClr val="dk1"/>
              </a:solidFill>
              <a:latin typeface="Arial"/>
              <a:ea typeface="Arial"/>
              <a:cs typeface="Arial"/>
              <a:sym typeface="Arial"/>
            </a:endParaRPr>
          </a:p>
        </p:txBody>
      </p:sp>
      <p:sp>
        <p:nvSpPr>
          <p:cNvPr id="459" name="Google Shape;459;p23"/>
          <p:cNvSpPr txBox="1"/>
          <p:nvPr/>
        </p:nvSpPr>
        <p:spPr>
          <a:xfrm>
            <a:off x="3674586" y="3785922"/>
            <a:ext cx="544989" cy="166953"/>
          </a:xfrm>
          <a:prstGeom prst="rect">
            <a:avLst/>
          </a:prstGeom>
          <a:solidFill>
            <a:srgbClr val="CCFFC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8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パラ</a:t>
            </a:r>
            <a:endParaRPr sz="8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460" name="Google Shape;460;p23"/>
          <p:cNvSpPr txBox="1"/>
          <p:nvPr/>
        </p:nvSpPr>
        <p:spPr>
          <a:xfrm>
            <a:off x="5079524" y="3785922"/>
            <a:ext cx="868839" cy="166953"/>
          </a:xfrm>
          <a:prstGeom prst="rect">
            <a:avLst/>
          </a:prstGeom>
          <a:solidFill>
            <a:srgbClr val="7F7F7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8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ﾄﾚｰﾆﾝｸﾞ無し</a:t>
            </a:r>
            <a:endParaRPr sz="8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endParaRPr>
          </a:p>
        </p:txBody>
      </p:sp>
      <p:sp>
        <p:nvSpPr>
          <p:cNvPr id="461" name="Google Shape;461;p23"/>
          <p:cNvSpPr txBox="1"/>
          <p:nvPr/>
        </p:nvSpPr>
        <p:spPr>
          <a:xfrm>
            <a:off x="4374673" y="3785922"/>
            <a:ext cx="544989" cy="16695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8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ｴﾘｰﾄ</a:t>
            </a:r>
            <a:endParaRPr sz="8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Tree>
    <p:extLst>
      <p:ext uri="{BB962C8B-B14F-4D97-AF65-F5344CB8AC3E}">
        <p14:creationId xmlns:p14="http://schemas.microsoft.com/office/powerpoint/2010/main" val="2901477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1"/>
          <p:cNvSpPr txBox="1"/>
          <p:nvPr/>
        </p:nvSpPr>
        <p:spPr>
          <a:xfrm>
            <a:off x="810455" y="1479972"/>
            <a:ext cx="608467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(2) Cycling (only for Para athletes)</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Location of the training site :  Specially prepared site, on the north of Red Brick Warehouse</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000000"/>
                </a:solidFill>
                <a:latin typeface="Arial"/>
                <a:ea typeface="Arial"/>
                <a:cs typeface="Arial"/>
                <a:sym typeface="Arial"/>
              </a:rPr>
              <a:t>         Date &amp; Time :  Wed. 10 May, &amp; Thu. 11 May,   09:00 – 11:00 on both days.</a:t>
            </a:r>
            <a:endParaRPr sz="1050" b="0" i="0" u="none" strike="noStrike" cap="none" dirty="0">
              <a:solidFill>
                <a:srgbClr val="000000"/>
              </a:solidFill>
              <a:latin typeface="Arial"/>
              <a:ea typeface="Arial"/>
              <a:cs typeface="Arial"/>
              <a:sym typeface="Arial"/>
            </a:endParaRPr>
          </a:p>
        </p:txBody>
      </p:sp>
      <p:pic>
        <p:nvPicPr>
          <p:cNvPr id="468" name="Google Shape;468;p51"/>
          <p:cNvPicPr preferRelativeResize="0"/>
          <p:nvPr/>
        </p:nvPicPr>
        <p:blipFill rotWithShape="1">
          <a:blip r:embed="rId3">
            <a:alphaModFix/>
          </a:blip>
          <a:srcRect/>
          <a:stretch/>
        </p:blipFill>
        <p:spPr>
          <a:xfrm>
            <a:off x="981075" y="2321337"/>
            <a:ext cx="4810126" cy="5730463"/>
          </a:xfrm>
          <a:prstGeom prst="rect">
            <a:avLst/>
          </a:prstGeom>
          <a:noFill/>
          <a:ln>
            <a:noFill/>
          </a:ln>
        </p:spPr>
      </p:pic>
      <p:sp>
        <p:nvSpPr>
          <p:cNvPr id="470" name="Google Shape;470;p51"/>
          <p:cNvSpPr/>
          <p:nvPr/>
        </p:nvSpPr>
        <p:spPr>
          <a:xfrm>
            <a:off x="2109788" y="3002820"/>
            <a:ext cx="804862" cy="916718"/>
          </a:xfrm>
          <a:custGeom>
            <a:avLst/>
            <a:gdLst/>
            <a:ahLst/>
            <a:cxnLst/>
            <a:rect l="l" t="t" r="r" b="b"/>
            <a:pathLst>
              <a:path w="1016000" h="1231900" extrusionOk="0">
                <a:moveTo>
                  <a:pt x="1016000" y="1231900"/>
                </a:moveTo>
                <a:lnTo>
                  <a:pt x="914400" y="673100"/>
                </a:lnTo>
                <a:lnTo>
                  <a:pt x="0" y="0"/>
                </a:lnTo>
              </a:path>
            </a:pathLst>
          </a:custGeom>
          <a:noFill/>
          <a:ln w="5715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71" name="Google Shape;471;p51"/>
          <p:cNvCxnSpPr>
            <a:cxnSpLocks/>
          </p:cNvCxnSpPr>
          <p:nvPr/>
        </p:nvCxnSpPr>
        <p:spPr>
          <a:xfrm flipV="1">
            <a:off x="2521746" y="2764695"/>
            <a:ext cx="348782" cy="527780"/>
          </a:xfrm>
          <a:prstGeom prst="straightConnector1">
            <a:avLst/>
          </a:prstGeom>
          <a:noFill/>
          <a:ln w="57150" cap="rnd" cmpd="sng">
            <a:solidFill>
              <a:srgbClr val="FF0000"/>
            </a:solidFill>
            <a:prstDash val="solid"/>
            <a:round/>
            <a:headEnd type="none" w="sm" len="sm"/>
            <a:tailEnd type="none" w="sm" len="sm"/>
          </a:ln>
        </p:spPr>
      </p:cxnSp>
      <p:sp>
        <p:nvSpPr>
          <p:cNvPr id="472" name="Google Shape;472;p51"/>
          <p:cNvSpPr/>
          <p:nvPr/>
        </p:nvSpPr>
        <p:spPr>
          <a:xfrm>
            <a:off x="4766865" y="6527800"/>
            <a:ext cx="1389855" cy="2540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8510" y="142500"/>
                </a:moveTo>
                <a:lnTo>
                  <a:pt x="21984" y="627000"/>
                </a:lnTo>
              </a:path>
            </a:pathLst>
          </a:custGeom>
          <a:solidFill>
            <a:srgbClr val="FFCCCC"/>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rgbClr val="FF0000"/>
                </a:solidFill>
                <a:latin typeface="Arial Black"/>
                <a:ea typeface="Arial Black"/>
                <a:cs typeface="Arial Black"/>
                <a:sym typeface="Arial Black"/>
              </a:rPr>
              <a:t>Hotel New Grand</a:t>
            </a:r>
            <a:endParaRPr sz="1000" b="0" i="0" u="none" strike="noStrike" cap="none">
              <a:solidFill>
                <a:srgbClr val="FF0000"/>
              </a:solidFill>
              <a:latin typeface="Arial Black"/>
              <a:ea typeface="Arial Black"/>
              <a:cs typeface="Arial Black"/>
              <a:sym typeface="Arial Black"/>
            </a:endParaRPr>
          </a:p>
        </p:txBody>
      </p:sp>
      <p:sp>
        <p:nvSpPr>
          <p:cNvPr id="473" name="Google Shape;473;p51"/>
          <p:cNvSpPr/>
          <p:nvPr/>
        </p:nvSpPr>
        <p:spPr>
          <a:xfrm>
            <a:off x="2057400" y="4245704"/>
            <a:ext cx="2908299" cy="3590195"/>
          </a:xfrm>
          <a:custGeom>
            <a:avLst/>
            <a:gdLst/>
            <a:ahLst/>
            <a:cxnLst/>
            <a:rect l="l" t="t" r="r" b="b"/>
            <a:pathLst>
              <a:path w="3352800" h="4140200" extrusionOk="0">
                <a:moveTo>
                  <a:pt x="3352800" y="4140200"/>
                </a:moveTo>
                <a:lnTo>
                  <a:pt x="1511300" y="2743200"/>
                </a:lnTo>
                <a:lnTo>
                  <a:pt x="1066800" y="2806700"/>
                </a:lnTo>
                <a:lnTo>
                  <a:pt x="152400" y="2235200"/>
                </a:lnTo>
                <a:lnTo>
                  <a:pt x="304800" y="1968500"/>
                </a:lnTo>
                <a:lnTo>
                  <a:pt x="317500" y="1739900"/>
                </a:lnTo>
                <a:lnTo>
                  <a:pt x="127000" y="1409700"/>
                </a:lnTo>
                <a:lnTo>
                  <a:pt x="0" y="495300"/>
                </a:lnTo>
                <a:lnTo>
                  <a:pt x="203200" y="482600"/>
                </a:lnTo>
                <a:lnTo>
                  <a:pt x="444500" y="469900"/>
                </a:lnTo>
                <a:lnTo>
                  <a:pt x="393700" y="177800"/>
                </a:lnTo>
                <a:lnTo>
                  <a:pt x="1003300" y="0"/>
                </a:lnTo>
              </a:path>
            </a:pathLst>
          </a:custGeom>
          <a:noFill/>
          <a:ln w="28575" cap="rnd" cmpd="sng">
            <a:solidFill>
              <a:srgbClr val="FF0000"/>
            </a:solidFill>
            <a:prstDash val="dot"/>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51"/>
          <p:cNvSpPr/>
          <p:nvPr/>
        </p:nvSpPr>
        <p:spPr>
          <a:xfrm>
            <a:off x="3386138" y="2748820"/>
            <a:ext cx="2761455" cy="2540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8510" y="142500"/>
                </a:moveTo>
                <a:lnTo>
                  <a:pt x="-22096" y="498000"/>
                </a:lnTo>
              </a:path>
            </a:pathLst>
          </a:custGeom>
          <a:solidFill>
            <a:srgbClr val="FFCCCC"/>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dirty="0">
                <a:solidFill>
                  <a:srgbClr val="FF0000"/>
                </a:solidFill>
                <a:latin typeface="Arial Black"/>
                <a:ea typeface="Arial Black"/>
                <a:cs typeface="Arial Black"/>
                <a:sym typeface="Arial Black"/>
              </a:rPr>
              <a:t>Specially prepared Bike Training site</a:t>
            </a:r>
            <a:endParaRPr sz="1000" b="0" i="0" u="none" strike="noStrike" cap="none" dirty="0">
              <a:solidFill>
                <a:srgbClr val="FF0000"/>
              </a:solidFill>
              <a:latin typeface="Arial Black"/>
              <a:ea typeface="Arial Black"/>
              <a:cs typeface="Arial Black"/>
              <a:sym typeface="Arial Black"/>
            </a:endParaRPr>
          </a:p>
        </p:txBody>
      </p:sp>
      <p:sp>
        <p:nvSpPr>
          <p:cNvPr id="475" name="Google Shape;475;p51"/>
          <p:cNvSpPr txBox="1"/>
          <p:nvPr/>
        </p:nvSpPr>
        <p:spPr>
          <a:xfrm>
            <a:off x="810455" y="8203314"/>
            <a:ext cx="6084677" cy="17619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a:t>
            </a:r>
            <a:r>
              <a:rPr lang="en-US" sz="1050" b="0" i="0" u="none" strike="noStrike" cap="none" dirty="0">
                <a:solidFill>
                  <a:schemeClr val="dk1"/>
                </a:solidFill>
                <a:latin typeface="Arial Black" panose="020B0A04020102020204" pitchFamily="34" charset="0"/>
                <a:sym typeface="Arial"/>
              </a:rPr>
              <a:t>For PTWC athletes </a:t>
            </a:r>
            <a:r>
              <a:rPr lang="en-US" sz="1050" b="0" i="0" u="none" strike="noStrike" cap="none" dirty="0">
                <a:solidFill>
                  <a:schemeClr val="dk1"/>
                </a:solidFill>
                <a:latin typeface="Arial"/>
                <a:ea typeface="Arial"/>
                <a:cs typeface="Arial"/>
                <a:sym typeface="Arial"/>
              </a:rPr>
              <a:t>】			</a:t>
            </a:r>
            <a:r>
              <a:rPr lang="ja-JP" altLang="en-US" sz="14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 </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Updated</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 </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meeting</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 </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time.</a:t>
            </a:r>
            <a:endParaRPr sz="900"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Since</a:t>
            </a:r>
            <a:r>
              <a:rPr 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both</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Handcycle </a:t>
            </a:r>
            <a:r>
              <a:rPr lang="en-US" altLang="ja-JP" sz="1050" b="0" i="0" u="none" strike="noStrike" cap="none" dirty="0">
                <a:solidFill>
                  <a:schemeClr val="dk1"/>
                </a:solidFill>
                <a:latin typeface="Arial"/>
                <a:ea typeface="Arial"/>
                <a:cs typeface="Arial"/>
                <a:sym typeface="Arial"/>
              </a:rPr>
              <a:t>and</a:t>
            </a:r>
            <a:r>
              <a:rPr lang="en-US" sz="1050" b="0" i="0" u="none" strike="noStrike" cap="none" dirty="0">
                <a:solidFill>
                  <a:schemeClr val="dk1"/>
                </a:solidFill>
                <a:latin typeface="Arial"/>
                <a:ea typeface="Arial"/>
                <a:cs typeface="Arial"/>
                <a:sym typeface="Arial"/>
              </a:rPr>
              <a:t> Competitive Wheelchair </a:t>
            </a:r>
            <a:r>
              <a:rPr lang="en-US" altLang="ja-JP" sz="1050" b="0" i="0" u="none" strike="noStrike" cap="none" dirty="0">
                <a:solidFill>
                  <a:schemeClr val="dk1"/>
                </a:solidFill>
                <a:latin typeface="Arial"/>
                <a:ea typeface="Arial"/>
                <a:cs typeface="Arial"/>
                <a:sym typeface="Arial"/>
              </a:rPr>
              <a:t>are</a:t>
            </a:r>
            <a:r>
              <a:rPr lang="en-US" sz="1050" b="0" i="0" u="none" strike="noStrike" cap="none" dirty="0">
                <a:solidFill>
                  <a:schemeClr val="dk1"/>
                </a:solidFill>
                <a:latin typeface="Arial"/>
                <a:ea typeface="Arial"/>
                <a:cs typeface="Arial"/>
                <a:sym typeface="Arial"/>
              </a:rPr>
              <a:t> not allowed on public road, local TO staff will escort you from Hotel New Grand to the site and back, in order to keep you safe from public traffic.</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Meeting time :	</a:t>
            </a:r>
            <a:r>
              <a:rPr lang="en-US" sz="1000" b="0" i="0" u="none" strike="noStrike" cap="none" dirty="0">
                <a:solidFill>
                  <a:schemeClr val="dk1"/>
                </a:solidFill>
                <a:latin typeface="Arial Black" panose="020B0A04020102020204" pitchFamily="34" charset="0"/>
                <a:sym typeface="Arial"/>
              </a:rPr>
              <a:t>0</a:t>
            </a:r>
            <a:r>
              <a:rPr lang="en-US" altLang="ja-JP" sz="1000" b="0" i="0" u="none" strike="noStrike" cap="none" dirty="0">
                <a:solidFill>
                  <a:schemeClr val="dk1"/>
                </a:solidFill>
                <a:latin typeface="Arial Black" panose="020B0A04020102020204" pitchFamily="34" charset="0"/>
                <a:sym typeface="Arial"/>
              </a:rPr>
              <a:t>8</a:t>
            </a:r>
            <a:r>
              <a:rPr lang="en-US" sz="1000" b="0" i="0" u="none" strike="noStrike" cap="none" dirty="0">
                <a:solidFill>
                  <a:schemeClr val="dk1"/>
                </a:solidFill>
                <a:latin typeface="Arial Black" panose="020B0A04020102020204" pitchFamily="34" charset="0"/>
                <a:sym typeface="Arial"/>
              </a:rPr>
              <a:t>:</a:t>
            </a:r>
            <a:r>
              <a:rPr lang="en-US" altLang="ja-JP" sz="1000" b="0" i="0" u="none" strike="noStrike" cap="none" dirty="0">
                <a:solidFill>
                  <a:schemeClr val="dk1"/>
                </a:solidFill>
                <a:latin typeface="Arial Black" panose="020B0A04020102020204" pitchFamily="34" charset="0"/>
                <a:sym typeface="Arial"/>
              </a:rPr>
              <a:t>5</a:t>
            </a:r>
            <a:r>
              <a:rPr lang="en-US" sz="1000" b="0" i="0" u="none" strike="noStrike" cap="none" dirty="0">
                <a:solidFill>
                  <a:schemeClr val="dk1"/>
                </a:solidFill>
                <a:latin typeface="Arial Black" panose="020B0A04020102020204" pitchFamily="34" charset="0"/>
                <a:sym typeface="Arial"/>
              </a:rPr>
              <a:t>0</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for</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training</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from</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9:00</a:t>
            </a:r>
            <a:r>
              <a:rPr lang="en-US" sz="1050" b="0" i="0" u="none" strike="noStrike" cap="none" dirty="0">
                <a:solidFill>
                  <a:schemeClr val="dk1"/>
                </a:solidFill>
                <a:latin typeface="Arial"/>
                <a:ea typeface="Arial"/>
                <a:cs typeface="Arial"/>
                <a:sym typeface="Arial"/>
              </a:rPr>
              <a:t>, </a:t>
            </a:r>
            <a:r>
              <a:rPr lang="en-US" altLang="ja-JP" sz="1000" b="0" i="0" u="none" strike="noStrike" cap="none" dirty="0">
                <a:solidFill>
                  <a:schemeClr val="dk1"/>
                </a:solidFill>
                <a:latin typeface="Arial Black" panose="020B0A04020102020204" pitchFamily="34" charset="0"/>
                <a:sym typeface="Arial"/>
              </a:rPr>
              <a:t>or</a:t>
            </a:r>
          </a:p>
          <a:p>
            <a:pPr marL="0" marR="0" lvl="0" indent="0" algn="l" rtl="0">
              <a:lnSpc>
                <a:spcPct val="100000"/>
              </a:lnSpc>
              <a:spcBef>
                <a:spcPts val="0"/>
              </a:spcBef>
              <a:spcAft>
                <a:spcPts val="0"/>
              </a:spcAft>
              <a:buClr>
                <a:srgbClr val="000000"/>
              </a:buClr>
              <a:buSzPts val="1050"/>
              <a:buFont typeface="Arial"/>
              <a:buNone/>
            </a:pPr>
            <a:r>
              <a:rPr lang="en-US" altLang="ja-JP" sz="1000" dirty="0">
                <a:solidFill>
                  <a:schemeClr val="dk1"/>
                </a:solidFill>
                <a:latin typeface="Arial Black" panose="020B0A04020102020204" pitchFamily="34" charset="0"/>
              </a:rPr>
              <a:t>	</a:t>
            </a:r>
            <a:r>
              <a:rPr lang="en-US" altLang="ja-JP" sz="1000" b="0" i="0" u="none" strike="noStrike" cap="none" dirty="0">
                <a:solidFill>
                  <a:schemeClr val="dk1"/>
                </a:solidFill>
                <a:latin typeface="Arial Black" panose="020B0A04020102020204" pitchFamily="34" charset="0"/>
                <a:sym typeface="Arial"/>
              </a:rPr>
              <a:t>09:50</a:t>
            </a:r>
            <a:r>
              <a:rPr lang="ja-JP" altLang="en-US" sz="1000" b="0" i="0" u="none" strike="noStrike" cap="none" dirty="0">
                <a:solidFill>
                  <a:schemeClr val="dk1"/>
                </a:solidFill>
                <a:latin typeface="Arial Black" panose="020B0A04020102020204" pitchFamily="34" charset="0"/>
                <a:sym typeface="Arial"/>
              </a:rPr>
              <a:t> </a:t>
            </a:r>
            <a:r>
              <a:rPr lang="en-US" altLang="ja-JP" sz="1050" b="0" i="0" u="none" strike="noStrike" cap="none" dirty="0">
                <a:solidFill>
                  <a:schemeClr val="dk1"/>
                </a:solidFill>
                <a:latin typeface="Arial"/>
                <a:ea typeface="Arial"/>
                <a:cs typeface="Arial"/>
                <a:sym typeface="Arial"/>
              </a:rPr>
              <a:t>for</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training</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from</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10:00</a:t>
            </a:r>
            <a:r>
              <a:rPr lang="en-US" altLang="ja-JP" sz="105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Meeting</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location</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On</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the</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side</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of</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the</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intersection</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in</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front</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of</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Hotel</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New</a:t>
            </a: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Grand</a:t>
            </a:r>
            <a:r>
              <a:rPr lang="en-US" sz="1050" b="0" i="0" u="none" strike="noStrike" cap="none" dirty="0">
                <a:solidFill>
                  <a:schemeClr val="dk1"/>
                </a:solidFill>
                <a:latin typeface="Arial"/>
                <a:ea typeface="Arial"/>
                <a:cs typeface="Arial"/>
                <a:sym typeface="Arial"/>
              </a:rPr>
              <a:t>.</a:t>
            </a: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rgbClr val="000000"/>
                </a:solidFill>
                <a:latin typeface="Arial"/>
                <a:ea typeface="Arial"/>
                <a:cs typeface="Arial"/>
                <a:sym typeface="Arial"/>
              </a:rPr>
              <a:t> </a:t>
            </a:r>
            <a:r>
              <a:rPr lang="en-US" altLang="ja-JP" sz="1050" b="0" i="0" u="none" strike="noStrike" cap="none" dirty="0">
                <a:solidFill>
                  <a:srgbClr val="000000"/>
                </a:solidFill>
                <a:latin typeface="Arial"/>
                <a:ea typeface="Arial"/>
                <a:cs typeface="Arial"/>
                <a:sym typeface="Arial"/>
              </a:rPr>
              <a:t>Please note that </a:t>
            </a:r>
            <a:r>
              <a:rPr lang="en-US" altLang="ja-JP" sz="1050" b="0" i="0" u="none" strike="noStrike" cap="none" dirty="0">
                <a:solidFill>
                  <a:srgbClr val="FF0000"/>
                </a:solidFill>
                <a:latin typeface="Arial"/>
                <a:ea typeface="Arial"/>
                <a:cs typeface="Arial"/>
                <a:sym typeface="Arial"/>
              </a:rPr>
              <a:t>you will not be able to go to the training venue, if you are late</a:t>
            </a:r>
            <a:r>
              <a:rPr lang="en-US" altLang="ja-JP" sz="1050" b="0" i="0" u="none" strike="noStrike" cap="none" dirty="0">
                <a:solidFill>
                  <a:srgbClr val="000000"/>
                </a:solidFill>
                <a:latin typeface="Arial"/>
                <a:ea typeface="Arial"/>
                <a:cs typeface="Arial"/>
                <a:sym typeface="Arial"/>
              </a:rPr>
              <a:t>.</a:t>
            </a:r>
            <a:endParaRPr sz="1050" b="0" i="0" u="none" strike="noStrike" cap="none" dirty="0">
              <a:solidFill>
                <a:srgbClr val="000000"/>
              </a:solidFill>
              <a:latin typeface="Arial"/>
              <a:ea typeface="Arial"/>
              <a:cs typeface="Arial"/>
              <a:sym typeface="Arial"/>
            </a:endParaRPr>
          </a:p>
        </p:txBody>
      </p:sp>
      <p:pic>
        <p:nvPicPr>
          <p:cNvPr id="5" name="図 4">
            <a:extLst>
              <a:ext uri="{FF2B5EF4-FFF2-40B4-BE49-F238E27FC236}">
                <a16:creationId xmlns:a16="http://schemas.microsoft.com/office/drawing/2014/main" id="{151634BA-F4A2-F8A1-BC6C-03FDFB4C3815}"/>
              </a:ext>
            </a:extLst>
          </p:cNvPr>
          <p:cNvPicPr>
            <a:picLocks noChangeAspect="1"/>
          </p:cNvPicPr>
          <p:nvPr/>
        </p:nvPicPr>
        <p:blipFill>
          <a:blip r:embed="rId4"/>
          <a:stretch>
            <a:fillRect/>
          </a:stretch>
        </p:blipFill>
        <p:spPr>
          <a:xfrm>
            <a:off x="3466567" y="5100965"/>
            <a:ext cx="3384376" cy="1154804"/>
          </a:xfrm>
          <a:prstGeom prst="rect">
            <a:avLst/>
          </a:prstGeom>
        </p:spPr>
      </p:pic>
      <p:sp>
        <p:nvSpPr>
          <p:cNvPr id="6" name="テキスト ボックス 5">
            <a:extLst>
              <a:ext uri="{FF2B5EF4-FFF2-40B4-BE49-F238E27FC236}">
                <a16:creationId xmlns:a16="http://schemas.microsoft.com/office/drawing/2014/main" id="{296898AB-76D6-8889-2C59-9835184BAF25}"/>
              </a:ext>
            </a:extLst>
          </p:cNvPr>
          <p:cNvSpPr txBox="1"/>
          <p:nvPr/>
        </p:nvSpPr>
        <p:spPr>
          <a:xfrm>
            <a:off x="5461792" y="5678367"/>
            <a:ext cx="1082041" cy="276999"/>
          </a:xfrm>
          <a:prstGeom prst="rect">
            <a:avLst/>
          </a:prstGeom>
          <a:noFill/>
        </p:spPr>
        <p:txBody>
          <a:bodyPr wrap="square" rtlCol="0">
            <a:spAutoFit/>
          </a:bodyPr>
          <a:lstStyle/>
          <a:p>
            <a:r>
              <a:rPr kumimoji="1" lang="en-US" altLang="ja-JP" sz="1200" dirty="0">
                <a:solidFill>
                  <a:srgbClr val="FFFF00"/>
                </a:solidFill>
                <a:latin typeface="Arial Black" panose="020B0A04020102020204" pitchFamily="34" charset="0"/>
              </a:rPr>
              <a:t>Meet</a:t>
            </a:r>
            <a:r>
              <a:rPr kumimoji="1" lang="ja-JP" altLang="en-US" sz="1200" dirty="0">
                <a:solidFill>
                  <a:srgbClr val="FFFF00"/>
                </a:solidFill>
                <a:latin typeface="Arial Black" panose="020B0A04020102020204" pitchFamily="34" charset="0"/>
              </a:rPr>
              <a:t> </a:t>
            </a:r>
            <a:r>
              <a:rPr kumimoji="1" lang="en-US" altLang="ja-JP" sz="1200" dirty="0">
                <a:solidFill>
                  <a:srgbClr val="FFFF00"/>
                </a:solidFill>
                <a:latin typeface="Arial Black" panose="020B0A04020102020204" pitchFamily="34" charset="0"/>
              </a:rPr>
              <a:t>here</a:t>
            </a:r>
            <a:endParaRPr kumimoji="1" lang="ja-JP" altLang="en-US" sz="1200" dirty="0">
              <a:solidFill>
                <a:srgbClr val="FFFF00"/>
              </a:solidFill>
              <a:latin typeface="Arial Black" panose="020B0A04020102020204" pitchFamily="34" charset="0"/>
            </a:endParaRPr>
          </a:p>
        </p:txBody>
      </p:sp>
      <p:sp>
        <p:nvSpPr>
          <p:cNvPr id="7" name="楕円 6">
            <a:extLst>
              <a:ext uri="{FF2B5EF4-FFF2-40B4-BE49-F238E27FC236}">
                <a16:creationId xmlns:a16="http://schemas.microsoft.com/office/drawing/2014/main" id="{1E489706-D34C-4592-FBB3-7F32D20FCF70}"/>
              </a:ext>
            </a:extLst>
          </p:cNvPr>
          <p:cNvSpPr/>
          <p:nvPr/>
        </p:nvSpPr>
        <p:spPr>
          <a:xfrm>
            <a:off x="4766865" y="5678367"/>
            <a:ext cx="384255" cy="112833"/>
          </a:xfrm>
          <a:prstGeom prst="ellips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DCA64249-254F-5E58-A51B-A7F948BA4165}"/>
              </a:ext>
            </a:extLst>
          </p:cNvPr>
          <p:cNvCxnSpPr>
            <a:stCxn id="6" idx="1"/>
            <a:endCxn id="7" idx="6"/>
          </p:cNvCxnSpPr>
          <p:nvPr/>
        </p:nvCxnSpPr>
        <p:spPr>
          <a:xfrm flipH="1" flipV="1">
            <a:off x="5151120" y="5734784"/>
            <a:ext cx="310672" cy="8208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690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8" name="Google Shape;468;p51"/>
          <p:cNvPicPr preferRelativeResize="0"/>
          <p:nvPr/>
        </p:nvPicPr>
        <p:blipFill rotWithShape="1">
          <a:blip r:embed="rId3">
            <a:alphaModFix/>
          </a:blip>
          <a:srcRect/>
          <a:stretch/>
        </p:blipFill>
        <p:spPr>
          <a:xfrm>
            <a:off x="981075" y="2321337"/>
            <a:ext cx="4810126" cy="5730463"/>
          </a:xfrm>
          <a:prstGeom prst="rect">
            <a:avLst/>
          </a:prstGeom>
          <a:noFill/>
          <a:ln>
            <a:noFill/>
          </a:ln>
        </p:spPr>
      </p:pic>
      <p:sp>
        <p:nvSpPr>
          <p:cNvPr id="470" name="Google Shape;470;p51"/>
          <p:cNvSpPr/>
          <p:nvPr/>
        </p:nvSpPr>
        <p:spPr>
          <a:xfrm>
            <a:off x="2109788" y="3002820"/>
            <a:ext cx="804862" cy="916718"/>
          </a:xfrm>
          <a:custGeom>
            <a:avLst/>
            <a:gdLst/>
            <a:ahLst/>
            <a:cxnLst/>
            <a:rect l="l" t="t" r="r" b="b"/>
            <a:pathLst>
              <a:path w="1016000" h="1231900" extrusionOk="0">
                <a:moveTo>
                  <a:pt x="1016000" y="1231900"/>
                </a:moveTo>
                <a:lnTo>
                  <a:pt x="914400" y="673100"/>
                </a:lnTo>
                <a:lnTo>
                  <a:pt x="0" y="0"/>
                </a:lnTo>
              </a:path>
            </a:pathLst>
          </a:custGeom>
          <a:noFill/>
          <a:ln w="5715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71" name="Google Shape;471;p51"/>
          <p:cNvCxnSpPr>
            <a:cxnSpLocks/>
          </p:cNvCxnSpPr>
          <p:nvPr/>
        </p:nvCxnSpPr>
        <p:spPr>
          <a:xfrm flipV="1">
            <a:off x="2521746" y="2764695"/>
            <a:ext cx="348782" cy="527780"/>
          </a:xfrm>
          <a:prstGeom prst="straightConnector1">
            <a:avLst/>
          </a:prstGeom>
          <a:noFill/>
          <a:ln w="57150" cap="rnd" cmpd="sng">
            <a:solidFill>
              <a:srgbClr val="FF0000"/>
            </a:solidFill>
            <a:prstDash val="solid"/>
            <a:round/>
            <a:headEnd type="none" w="sm" len="sm"/>
            <a:tailEnd type="none" w="sm" len="sm"/>
          </a:ln>
        </p:spPr>
      </p:cxnSp>
      <p:sp>
        <p:nvSpPr>
          <p:cNvPr id="472" name="Google Shape;472;p51"/>
          <p:cNvSpPr/>
          <p:nvPr/>
        </p:nvSpPr>
        <p:spPr>
          <a:xfrm>
            <a:off x="4766865" y="6527800"/>
            <a:ext cx="1389855" cy="2540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8510" y="142500"/>
                </a:moveTo>
                <a:lnTo>
                  <a:pt x="21984" y="627000"/>
                </a:lnTo>
              </a:path>
            </a:pathLst>
          </a:custGeom>
          <a:solidFill>
            <a:srgbClr val="FFCCCC"/>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ホテル・ニューグランド</a:t>
            </a:r>
          </a:p>
        </p:txBody>
      </p:sp>
      <p:sp>
        <p:nvSpPr>
          <p:cNvPr id="473" name="Google Shape;473;p51"/>
          <p:cNvSpPr/>
          <p:nvPr/>
        </p:nvSpPr>
        <p:spPr>
          <a:xfrm>
            <a:off x="2057400" y="4245704"/>
            <a:ext cx="2908299" cy="3590195"/>
          </a:xfrm>
          <a:custGeom>
            <a:avLst/>
            <a:gdLst/>
            <a:ahLst/>
            <a:cxnLst/>
            <a:rect l="l" t="t" r="r" b="b"/>
            <a:pathLst>
              <a:path w="3352800" h="4140200" extrusionOk="0">
                <a:moveTo>
                  <a:pt x="3352800" y="4140200"/>
                </a:moveTo>
                <a:lnTo>
                  <a:pt x="1511300" y="2743200"/>
                </a:lnTo>
                <a:lnTo>
                  <a:pt x="1066800" y="2806700"/>
                </a:lnTo>
                <a:lnTo>
                  <a:pt x="152400" y="2235200"/>
                </a:lnTo>
                <a:lnTo>
                  <a:pt x="304800" y="1968500"/>
                </a:lnTo>
                <a:lnTo>
                  <a:pt x="317500" y="1739900"/>
                </a:lnTo>
                <a:lnTo>
                  <a:pt x="127000" y="1409700"/>
                </a:lnTo>
                <a:lnTo>
                  <a:pt x="0" y="495300"/>
                </a:lnTo>
                <a:lnTo>
                  <a:pt x="203200" y="482600"/>
                </a:lnTo>
                <a:lnTo>
                  <a:pt x="444500" y="469900"/>
                </a:lnTo>
                <a:lnTo>
                  <a:pt x="393700" y="177800"/>
                </a:lnTo>
                <a:lnTo>
                  <a:pt x="1003300" y="0"/>
                </a:lnTo>
              </a:path>
            </a:pathLst>
          </a:custGeom>
          <a:noFill/>
          <a:ln w="28575" cap="rnd" cmpd="sng">
            <a:solidFill>
              <a:srgbClr val="FF0000"/>
            </a:solidFill>
            <a:prstDash val="dot"/>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51"/>
          <p:cNvSpPr/>
          <p:nvPr/>
        </p:nvSpPr>
        <p:spPr>
          <a:xfrm>
            <a:off x="3386138" y="2748820"/>
            <a:ext cx="2761455" cy="2540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8510" y="142500"/>
                </a:moveTo>
                <a:lnTo>
                  <a:pt x="-22096" y="498000"/>
                </a:lnTo>
              </a:path>
            </a:pathLst>
          </a:custGeom>
          <a:solidFill>
            <a:srgbClr val="FFCCCC"/>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rgbClr val="FF0000"/>
                </a:solidFill>
                <a:latin typeface="HGP創英角ｺﾞｼｯｸUB" panose="020B0900000000000000" pitchFamily="50" charset="-128"/>
                <a:ea typeface="HGP創英角ｺﾞｼｯｸUB" panose="020B0900000000000000" pitchFamily="50" charset="-128"/>
                <a:cs typeface="Arial Black"/>
                <a:sym typeface="Arial Black"/>
              </a:rPr>
              <a:t>特設の自転車練習会場</a:t>
            </a:r>
          </a:p>
        </p:txBody>
      </p:sp>
      <p:pic>
        <p:nvPicPr>
          <p:cNvPr id="5" name="図 4">
            <a:extLst>
              <a:ext uri="{FF2B5EF4-FFF2-40B4-BE49-F238E27FC236}">
                <a16:creationId xmlns:a16="http://schemas.microsoft.com/office/drawing/2014/main" id="{151634BA-F4A2-F8A1-BC6C-03FDFB4C3815}"/>
              </a:ext>
            </a:extLst>
          </p:cNvPr>
          <p:cNvPicPr>
            <a:picLocks noChangeAspect="1"/>
          </p:cNvPicPr>
          <p:nvPr/>
        </p:nvPicPr>
        <p:blipFill>
          <a:blip r:embed="rId4"/>
          <a:stretch>
            <a:fillRect/>
          </a:stretch>
        </p:blipFill>
        <p:spPr>
          <a:xfrm>
            <a:off x="3466567" y="5100965"/>
            <a:ext cx="3384376" cy="1154804"/>
          </a:xfrm>
          <a:prstGeom prst="rect">
            <a:avLst/>
          </a:prstGeom>
        </p:spPr>
      </p:pic>
      <p:sp>
        <p:nvSpPr>
          <p:cNvPr id="6" name="テキスト ボックス 5">
            <a:extLst>
              <a:ext uri="{FF2B5EF4-FFF2-40B4-BE49-F238E27FC236}">
                <a16:creationId xmlns:a16="http://schemas.microsoft.com/office/drawing/2014/main" id="{296898AB-76D6-8889-2C59-9835184BAF25}"/>
              </a:ext>
            </a:extLst>
          </p:cNvPr>
          <p:cNvSpPr txBox="1"/>
          <p:nvPr/>
        </p:nvSpPr>
        <p:spPr>
          <a:xfrm>
            <a:off x="5461792" y="5678367"/>
            <a:ext cx="1082041" cy="276999"/>
          </a:xfrm>
          <a:prstGeom prst="rect">
            <a:avLst/>
          </a:prstGeom>
          <a:noFill/>
        </p:spPr>
        <p:txBody>
          <a:bodyPr wrap="square" rtlCol="0">
            <a:spAutoFit/>
          </a:bodyPr>
          <a:lstStyle/>
          <a:p>
            <a:r>
              <a:rPr kumimoji="1" lang="ja-JP" altLang="en-US" sz="1200" dirty="0">
                <a:solidFill>
                  <a:srgbClr val="FFFF00"/>
                </a:solidFill>
                <a:latin typeface="HGP創英角ｺﾞｼｯｸUB" panose="020B0900000000000000" pitchFamily="50" charset="-128"/>
                <a:ea typeface="HGP創英角ｺﾞｼｯｸUB" panose="020B0900000000000000" pitchFamily="50" charset="-128"/>
              </a:rPr>
              <a:t>ここに集合</a:t>
            </a:r>
          </a:p>
        </p:txBody>
      </p:sp>
      <p:sp>
        <p:nvSpPr>
          <p:cNvPr id="7" name="楕円 6">
            <a:extLst>
              <a:ext uri="{FF2B5EF4-FFF2-40B4-BE49-F238E27FC236}">
                <a16:creationId xmlns:a16="http://schemas.microsoft.com/office/drawing/2014/main" id="{1E489706-D34C-4592-FBB3-7F32D20FCF70}"/>
              </a:ext>
            </a:extLst>
          </p:cNvPr>
          <p:cNvSpPr/>
          <p:nvPr/>
        </p:nvSpPr>
        <p:spPr>
          <a:xfrm>
            <a:off x="4766865" y="5678367"/>
            <a:ext cx="384255" cy="112833"/>
          </a:xfrm>
          <a:prstGeom prst="ellips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DCA64249-254F-5E58-A51B-A7F948BA4165}"/>
              </a:ext>
            </a:extLst>
          </p:cNvPr>
          <p:cNvCxnSpPr>
            <a:stCxn id="6" idx="1"/>
            <a:endCxn id="7" idx="6"/>
          </p:cNvCxnSpPr>
          <p:nvPr/>
        </p:nvCxnSpPr>
        <p:spPr>
          <a:xfrm flipH="1" flipV="1">
            <a:off x="5151120" y="5734784"/>
            <a:ext cx="310672" cy="8208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Google Shape;467;p51">
            <a:extLst>
              <a:ext uri="{FF2B5EF4-FFF2-40B4-BE49-F238E27FC236}">
                <a16:creationId xmlns:a16="http://schemas.microsoft.com/office/drawing/2014/main" id="{CE281C2E-B9ED-9ADE-46B7-B9A7437F8491}"/>
              </a:ext>
            </a:extLst>
          </p:cNvPr>
          <p:cNvSpPr txBox="1"/>
          <p:nvPr/>
        </p:nvSpPr>
        <p:spPr>
          <a:xfrm>
            <a:off x="810455" y="1479972"/>
            <a:ext cx="608467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(2) </a:t>
            </a:r>
            <a:r>
              <a:rPr lang="ja-JP" altLang="en-US" sz="1050" b="0" i="0" u="none" strike="noStrike" cap="none" dirty="0">
                <a:solidFill>
                  <a:schemeClr val="dk1"/>
                </a:solidFill>
                <a:latin typeface="Arial"/>
                <a:ea typeface="Arial"/>
                <a:cs typeface="Arial"/>
                <a:sym typeface="Arial"/>
              </a:rPr>
              <a:t>自転車</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パラ選手のみ</a:t>
            </a:r>
            <a:r>
              <a:rPr lang="en-US"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練習会場の場所</a:t>
            </a:r>
            <a:r>
              <a:rPr lang="en-US" sz="1050" b="0" i="0" u="none" strike="noStrike" cap="none" dirty="0">
                <a:solidFill>
                  <a:schemeClr val="dk1"/>
                </a:solidFill>
                <a:latin typeface="Arial"/>
                <a:ea typeface="Arial"/>
                <a:cs typeface="Arial"/>
                <a:sym typeface="Arial"/>
              </a:rPr>
              <a:t> :  </a:t>
            </a:r>
            <a:r>
              <a:rPr lang="ja-JP" altLang="en-US" sz="1050" b="0" i="0" u="none" strike="noStrike" cap="none" dirty="0">
                <a:solidFill>
                  <a:schemeClr val="dk1"/>
                </a:solidFill>
                <a:latin typeface="Arial"/>
                <a:ea typeface="Arial"/>
                <a:cs typeface="Arial"/>
                <a:sym typeface="Arial"/>
              </a:rPr>
              <a:t>赤レンガ倉庫の北側の特設会場</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000000"/>
                </a:solidFill>
                <a:latin typeface="Arial"/>
                <a:ea typeface="Arial"/>
                <a:cs typeface="Arial"/>
                <a:sym typeface="Arial"/>
              </a:rPr>
              <a:t>         </a:t>
            </a:r>
            <a:r>
              <a:rPr lang="ja-JP" altLang="en-US" sz="1050" b="0" i="0" u="none" strike="noStrike" cap="none" dirty="0">
                <a:solidFill>
                  <a:srgbClr val="000000"/>
                </a:solidFill>
                <a:latin typeface="Arial"/>
                <a:ea typeface="Arial"/>
                <a:cs typeface="Arial"/>
                <a:sym typeface="Arial"/>
              </a:rPr>
              <a:t>日時                  </a:t>
            </a:r>
            <a:r>
              <a:rPr lang="en-US" sz="1050" b="0" i="0" u="none" strike="noStrike" cap="none" dirty="0">
                <a:solidFill>
                  <a:srgbClr val="000000"/>
                </a:solidFill>
                <a:latin typeface="Arial"/>
                <a:ea typeface="Arial"/>
                <a:cs typeface="Arial"/>
                <a:sym typeface="Arial"/>
              </a:rPr>
              <a:t> :  </a:t>
            </a:r>
            <a:r>
              <a:rPr lang="en-US" altLang="ja-JP" sz="1050" b="0" i="0" u="none" strike="noStrike" cap="none" dirty="0">
                <a:solidFill>
                  <a:srgbClr val="000000"/>
                </a:solidFill>
                <a:latin typeface="Arial"/>
                <a:ea typeface="Arial"/>
                <a:cs typeface="Arial"/>
                <a:sym typeface="Arial"/>
              </a:rPr>
              <a:t>5</a:t>
            </a:r>
            <a:r>
              <a:rPr lang="ja-JP" altLang="en-US" sz="1050" b="0" i="0" u="none" strike="noStrike" cap="none" dirty="0">
                <a:solidFill>
                  <a:srgbClr val="000000"/>
                </a:solidFill>
                <a:latin typeface="Arial"/>
                <a:ea typeface="Arial"/>
                <a:cs typeface="Arial"/>
                <a:sym typeface="Arial"/>
              </a:rPr>
              <a:t>月</a:t>
            </a:r>
            <a:r>
              <a:rPr lang="en-US" altLang="ja-JP" sz="1050" b="0" i="0" u="none" strike="noStrike" cap="none" dirty="0">
                <a:solidFill>
                  <a:srgbClr val="000000"/>
                </a:solidFill>
                <a:latin typeface="Arial"/>
                <a:ea typeface="Arial"/>
                <a:cs typeface="Arial"/>
                <a:sym typeface="Arial"/>
              </a:rPr>
              <a:t>10</a:t>
            </a:r>
            <a:r>
              <a:rPr lang="ja-JP" altLang="en-US" sz="1050" b="0" i="0" u="none" strike="noStrike" cap="none" dirty="0">
                <a:solidFill>
                  <a:srgbClr val="000000"/>
                </a:solidFill>
                <a:latin typeface="Arial"/>
                <a:ea typeface="Arial"/>
                <a:cs typeface="Arial"/>
                <a:sym typeface="Arial"/>
              </a:rPr>
              <a:t>日</a:t>
            </a:r>
            <a:r>
              <a:rPr lang="en-US" altLang="ja-JP" sz="1050" b="0" i="0" u="none" strike="noStrike" cap="none" dirty="0">
                <a:solidFill>
                  <a:srgbClr val="000000"/>
                </a:solidFill>
                <a:latin typeface="Arial"/>
                <a:ea typeface="Arial"/>
                <a:cs typeface="Arial"/>
                <a:sym typeface="Arial"/>
              </a:rPr>
              <a:t>(</a:t>
            </a:r>
            <a:r>
              <a:rPr lang="ja-JP" altLang="en-US" sz="1050" b="0" i="0" u="none" strike="noStrike" cap="none" dirty="0">
                <a:solidFill>
                  <a:srgbClr val="000000"/>
                </a:solidFill>
                <a:latin typeface="Arial"/>
                <a:ea typeface="Arial"/>
                <a:cs typeface="Arial"/>
                <a:sym typeface="Arial"/>
              </a:rPr>
              <a:t>水</a:t>
            </a:r>
            <a:r>
              <a:rPr lang="en-US" altLang="ja-JP" sz="1050" b="0" i="0" u="none" strike="noStrike" cap="none" dirty="0">
                <a:solidFill>
                  <a:srgbClr val="000000"/>
                </a:solidFill>
                <a:latin typeface="Arial"/>
                <a:ea typeface="Arial"/>
                <a:cs typeface="Arial"/>
                <a:sym typeface="Arial"/>
              </a:rPr>
              <a:t>)､5</a:t>
            </a:r>
            <a:r>
              <a:rPr lang="ja-JP" altLang="en-US" sz="1050" b="0" i="0" u="none" strike="noStrike" cap="none" dirty="0">
                <a:solidFill>
                  <a:srgbClr val="000000"/>
                </a:solidFill>
                <a:latin typeface="Arial"/>
                <a:ea typeface="Arial"/>
                <a:cs typeface="Arial"/>
                <a:sym typeface="Arial"/>
              </a:rPr>
              <a:t>月</a:t>
            </a:r>
            <a:r>
              <a:rPr lang="en-US" altLang="ja-JP" sz="1050" b="0" i="0" u="none" strike="noStrike" cap="none" dirty="0">
                <a:solidFill>
                  <a:srgbClr val="000000"/>
                </a:solidFill>
                <a:latin typeface="Arial"/>
                <a:ea typeface="Arial"/>
                <a:cs typeface="Arial"/>
                <a:sym typeface="Arial"/>
              </a:rPr>
              <a:t>11</a:t>
            </a:r>
            <a:r>
              <a:rPr lang="ja-JP" altLang="en-US" sz="1050" b="0" i="0" u="none" strike="noStrike" cap="none" dirty="0">
                <a:solidFill>
                  <a:srgbClr val="000000"/>
                </a:solidFill>
                <a:latin typeface="Arial"/>
                <a:ea typeface="Arial"/>
                <a:cs typeface="Arial"/>
                <a:sym typeface="Arial"/>
              </a:rPr>
              <a:t>日</a:t>
            </a:r>
            <a:r>
              <a:rPr lang="en-US" altLang="ja-JP" sz="1050" b="0" i="0" u="none" strike="noStrike" cap="none" dirty="0">
                <a:solidFill>
                  <a:srgbClr val="000000"/>
                </a:solidFill>
                <a:latin typeface="Arial"/>
                <a:ea typeface="Arial"/>
                <a:cs typeface="Arial"/>
                <a:sym typeface="Arial"/>
              </a:rPr>
              <a:t>(</a:t>
            </a:r>
            <a:r>
              <a:rPr lang="ja-JP" altLang="en-US" sz="1050" b="0" i="0" u="none" strike="noStrike" cap="none" dirty="0">
                <a:solidFill>
                  <a:srgbClr val="000000"/>
                </a:solidFill>
                <a:latin typeface="Arial"/>
                <a:ea typeface="Arial"/>
                <a:cs typeface="Arial"/>
                <a:sym typeface="Arial"/>
              </a:rPr>
              <a:t>木</a:t>
            </a:r>
            <a:r>
              <a:rPr lang="en-US" altLang="ja-JP" sz="1050" b="0" i="0" u="none" strike="noStrike" cap="none" dirty="0">
                <a:solidFill>
                  <a:srgbClr val="000000"/>
                </a:solidFill>
                <a:latin typeface="Arial"/>
                <a:ea typeface="Arial"/>
                <a:cs typeface="Arial"/>
                <a:sym typeface="Arial"/>
              </a:rPr>
              <a:t>)､</a:t>
            </a:r>
            <a:r>
              <a:rPr lang="en-US" sz="1050" b="0" i="0" u="none" strike="noStrike" cap="none" dirty="0">
                <a:solidFill>
                  <a:srgbClr val="000000"/>
                </a:solidFill>
                <a:latin typeface="Arial"/>
                <a:ea typeface="Arial"/>
                <a:cs typeface="Arial"/>
                <a:sym typeface="Arial"/>
              </a:rPr>
              <a:t>  </a:t>
            </a:r>
            <a:r>
              <a:rPr lang="ja-JP" altLang="en-US" sz="1050" b="0" i="0" u="none" strike="noStrike" cap="none" dirty="0">
                <a:solidFill>
                  <a:srgbClr val="000000"/>
                </a:solidFill>
                <a:latin typeface="Arial"/>
                <a:ea typeface="Arial"/>
                <a:cs typeface="Arial"/>
                <a:sym typeface="Arial"/>
              </a:rPr>
              <a:t>両日とも</a:t>
            </a:r>
            <a:r>
              <a:rPr lang="en-US" sz="1050" b="0" i="0" u="none" strike="noStrike" cap="none" dirty="0">
                <a:solidFill>
                  <a:srgbClr val="000000"/>
                </a:solidFill>
                <a:latin typeface="Arial"/>
                <a:ea typeface="Arial"/>
                <a:cs typeface="Arial"/>
                <a:sym typeface="Arial"/>
              </a:rPr>
              <a:t> 09:00 – 11:00</a:t>
            </a:r>
            <a:endParaRPr sz="1050" b="0" i="0" u="none" strike="noStrike" cap="none" dirty="0">
              <a:solidFill>
                <a:srgbClr val="000000"/>
              </a:solidFill>
              <a:latin typeface="Arial"/>
              <a:ea typeface="Arial"/>
              <a:cs typeface="Arial"/>
              <a:sym typeface="Arial"/>
            </a:endParaRPr>
          </a:p>
        </p:txBody>
      </p:sp>
      <p:sp>
        <p:nvSpPr>
          <p:cNvPr id="3" name="Google Shape;475;p51">
            <a:extLst>
              <a:ext uri="{FF2B5EF4-FFF2-40B4-BE49-F238E27FC236}">
                <a16:creationId xmlns:a16="http://schemas.microsoft.com/office/drawing/2014/main" id="{96E16903-0865-C393-0645-878365759089}"/>
              </a:ext>
            </a:extLst>
          </p:cNvPr>
          <p:cNvSpPr txBox="1"/>
          <p:nvPr/>
        </p:nvSpPr>
        <p:spPr>
          <a:xfrm>
            <a:off x="810455" y="8246432"/>
            <a:ext cx="6084677" cy="15465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【PTWC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選手へ</a:t>
            </a:r>
            <a:r>
              <a:rPr 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ja-JP" altLang="en-US" sz="900" b="0" i="0" u="none" strike="noStrike" cap="none" dirty="0">
                <a:solidFill>
                  <a:srgbClr val="FF0000"/>
                </a:solidFill>
                <a:latin typeface="ＭＳ ゴシック" panose="020B0609070205080204" pitchFamily="49" charset="-128"/>
                <a:ea typeface="ＭＳ ゴシック" panose="020B0609070205080204" pitchFamily="49" charset="-128"/>
                <a:sym typeface="Arial"/>
              </a:rPr>
              <a:t>* 集合時刻を更新</a:t>
            </a:r>
            <a:endParaRPr sz="900" dirty="0">
              <a:solidFill>
                <a:srgbClr val="FF0000"/>
              </a:solidFill>
              <a:latin typeface="ＭＳ ゴシック" panose="020B0609070205080204" pitchFamily="49" charset="-128"/>
              <a:ea typeface="ＭＳ ゴシック" panose="020B0609070205080204" pitchFamily="49" charset="-128"/>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 </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ハンドサイクル</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及び競技用車イスは公道を走行できないので</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一般交通から安全を確保するため</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現地の</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TO</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がホテル・ニューグランドから会場までの往復を誘導します</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a:t>
            </a:r>
            <a:endPar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集合時刻 </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 </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9</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時</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00</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分からの練習には  </a:t>
            </a:r>
            <a:r>
              <a:rPr lang="en-US" altLang="ja-JP"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8</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時</a:t>
            </a:r>
            <a:r>
              <a:rPr lang="en-US" altLang="ja-JP"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50</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分</a:t>
            </a:r>
            <a:r>
              <a:rPr lang="en-US" altLang="ja-JP"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又は</a:t>
            </a:r>
          </a:p>
          <a:p>
            <a:pPr marL="0" marR="0" lvl="0" indent="0" algn="l" rtl="0">
              <a:lnSpc>
                <a:spcPct val="100000"/>
              </a:lnSpc>
              <a:spcBef>
                <a:spcPts val="0"/>
              </a:spcBef>
              <a:spcAft>
                <a:spcPts val="0"/>
              </a:spcAft>
              <a:buClr>
                <a:srgbClr val="000000"/>
              </a:buClr>
              <a:buSzPts val="1050"/>
              <a:buFont typeface="Arial"/>
              <a:buNone/>
            </a:pPr>
            <a:r>
              <a:rPr lang="ja-JP" altLang="en-US" sz="1050" dirty="0">
                <a:solidFill>
                  <a:schemeClr val="dk1"/>
                </a:solidFill>
                <a:latin typeface="ＭＳ ゴシック" panose="020B0609070205080204" pitchFamily="49" charset="-128"/>
                <a:ea typeface="ＭＳ ゴシック" panose="020B0609070205080204" pitchFamily="49" charset="-128"/>
              </a:rPr>
              <a:t>           </a:t>
            </a:r>
            <a:r>
              <a:rPr lang="en-US" altLang="ja-JP" sz="1050" dirty="0">
                <a:solidFill>
                  <a:schemeClr val="dk1"/>
                </a:solidFill>
                <a:latin typeface="ＭＳ ゴシック" panose="020B0609070205080204" pitchFamily="49" charset="-128"/>
                <a:ea typeface="ＭＳ ゴシック" panose="020B0609070205080204" pitchFamily="49" charset="-128"/>
              </a:rPr>
              <a:t>10</a:t>
            </a:r>
            <a:r>
              <a:rPr lang="ja-JP" altLang="en-US" sz="1050" dirty="0">
                <a:solidFill>
                  <a:schemeClr val="dk1"/>
                </a:solidFill>
                <a:latin typeface="ＭＳ ゴシック" panose="020B0609070205080204" pitchFamily="49" charset="-128"/>
                <a:ea typeface="ＭＳ ゴシック" panose="020B0609070205080204" pitchFamily="49" charset="-128"/>
              </a:rPr>
              <a:t>時</a:t>
            </a:r>
            <a:r>
              <a:rPr lang="en-US" altLang="ja-JP" sz="1050" dirty="0">
                <a:solidFill>
                  <a:schemeClr val="dk1"/>
                </a:solidFill>
                <a:latin typeface="ＭＳ ゴシック" panose="020B0609070205080204" pitchFamily="49" charset="-128"/>
                <a:ea typeface="ＭＳ ゴシック" panose="020B0609070205080204" pitchFamily="49" charset="-128"/>
              </a:rPr>
              <a:t>00</a:t>
            </a:r>
            <a:r>
              <a:rPr lang="ja-JP" altLang="en-US" sz="1050" dirty="0">
                <a:solidFill>
                  <a:schemeClr val="dk1"/>
                </a:solidFill>
                <a:latin typeface="ＭＳ ゴシック" panose="020B0609070205080204" pitchFamily="49" charset="-128"/>
                <a:ea typeface="ＭＳ ゴシック" panose="020B0609070205080204" pitchFamily="49" charset="-128"/>
              </a:rPr>
              <a:t>分からの練習には </a:t>
            </a:r>
            <a:r>
              <a:rPr lang="en-US" altLang="ja-JP" sz="1050" dirty="0">
                <a:solidFill>
                  <a:schemeClr val="dk1"/>
                </a:solidFill>
                <a:latin typeface="HGP創英角ｺﾞｼｯｸUB" panose="020B0900000000000000" pitchFamily="50" charset="-128"/>
                <a:ea typeface="HGP創英角ｺﾞｼｯｸUB" panose="020B0900000000000000" pitchFamily="50" charset="-128"/>
              </a:rPr>
              <a:t>9</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rPr>
              <a:t>時</a:t>
            </a:r>
            <a:r>
              <a:rPr lang="en-US" altLang="ja-JP" sz="1050" dirty="0">
                <a:solidFill>
                  <a:schemeClr val="dk1"/>
                </a:solidFill>
                <a:latin typeface="HGP創英角ｺﾞｼｯｸUB" panose="020B0900000000000000" pitchFamily="50" charset="-128"/>
                <a:ea typeface="HGP創英角ｺﾞｼｯｸUB" panose="020B0900000000000000" pitchFamily="50" charset="-128"/>
              </a:rPr>
              <a:t>50</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rPr>
              <a:t>分</a:t>
            </a:r>
            <a:r>
              <a:rPr lang="ja-JP" altLang="en-US" sz="1050" dirty="0">
                <a:solidFill>
                  <a:schemeClr val="dk1"/>
                </a:solidFill>
                <a:latin typeface="ＭＳ ゴシック" panose="020B0609070205080204" pitchFamily="49" charset="-128"/>
                <a:ea typeface="ＭＳ ゴシック" panose="020B0609070205080204" pitchFamily="49" charset="-128"/>
              </a:rPr>
              <a:t>	</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 </a:t>
            </a:r>
            <a:r>
              <a:rPr 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 </a:t>
            </a:r>
            <a:endPar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集合場所</a:t>
            </a:r>
            <a:r>
              <a:rPr 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 : </a:t>
            </a:r>
            <a:r>
              <a:rPr lang="ja-JP" altLang="en-US" sz="1050" b="0" i="0" u="none" strike="noStrike" cap="none" dirty="0">
                <a:solidFill>
                  <a:schemeClr val="dk1"/>
                </a:solidFill>
                <a:latin typeface="ＭＳ ゴシック" panose="020B0609070205080204" pitchFamily="49" charset="-128"/>
                <a:ea typeface="ＭＳ ゴシック" panose="020B0609070205080204" pitchFamily="49" charset="-128"/>
                <a:sym typeface="Arial"/>
              </a:rPr>
              <a:t>ホテル･ニューグランド前の交差点側</a:t>
            </a:r>
          </a:p>
          <a:p>
            <a:pPr marL="0" marR="0" lvl="0" indent="0" algn="l" rtl="0">
              <a:lnSpc>
                <a:spcPct val="100000"/>
              </a:lnSpc>
              <a:spcBef>
                <a:spcPts val="0"/>
              </a:spcBef>
              <a:spcAft>
                <a:spcPts val="0"/>
              </a:spcAft>
              <a:buClr>
                <a:srgbClr val="000000"/>
              </a:buClr>
              <a:buSzPts val="1050"/>
              <a:buFont typeface="Arial"/>
              <a:buNone/>
            </a:pPr>
            <a:endParaRPr lang="ja-JP" altLang="en-US" sz="1050" dirty="0">
              <a:solidFill>
                <a:schemeClr val="dk1"/>
              </a:solidFill>
              <a:latin typeface="ＭＳ ゴシック" panose="020B0609070205080204" pitchFamily="49" charset="-128"/>
              <a:ea typeface="ＭＳ ゴシック" panose="020B0609070205080204" pitchFamily="49" charset="-128"/>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rgbClr val="FF0000"/>
                </a:solidFill>
                <a:latin typeface="ＭＳ ゴシック" panose="020B0609070205080204" pitchFamily="49" charset="-128"/>
                <a:ea typeface="ＭＳ ゴシック" panose="020B0609070205080204" pitchFamily="49" charset="-128"/>
                <a:sym typeface="Arial"/>
              </a:rPr>
              <a:t>遅れると練習会場に行けなくなる</a:t>
            </a:r>
            <a:r>
              <a:rPr lang="ja-JP" altLang="en-US" sz="1050" b="0" i="0" u="none" strike="noStrike" cap="none" dirty="0">
                <a:solidFill>
                  <a:srgbClr val="000000"/>
                </a:solidFill>
                <a:latin typeface="ＭＳ ゴシック" panose="020B0609070205080204" pitchFamily="49" charset="-128"/>
                <a:ea typeface="ＭＳ ゴシック" panose="020B0609070205080204" pitchFamily="49" charset="-128"/>
                <a:sym typeface="Arial"/>
              </a:rPr>
              <a:t>ので</a:t>
            </a:r>
            <a:r>
              <a:rPr lang="en-US" altLang="ja-JP" sz="1050" b="0" i="0" u="none" strike="noStrike" cap="none" dirty="0">
                <a:solidFill>
                  <a:srgbClr val="000000"/>
                </a:solidFill>
                <a:latin typeface="ＭＳ ゴシック" panose="020B0609070205080204" pitchFamily="49" charset="-128"/>
                <a:ea typeface="ＭＳ ゴシック" panose="020B0609070205080204" pitchFamily="49" charset="-128"/>
                <a:sym typeface="Arial"/>
              </a:rPr>
              <a:t>､</a:t>
            </a:r>
            <a:r>
              <a:rPr lang="ja-JP" altLang="en-US" sz="1050" b="0" i="0" u="none" strike="noStrike" cap="none" dirty="0">
                <a:solidFill>
                  <a:srgbClr val="000000"/>
                </a:solidFill>
                <a:latin typeface="ＭＳ ゴシック" panose="020B0609070205080204" pitchFamily="49" charset="-128"/>
                <a:ea typeface="ＭＳ ゴシック" panose="020B0609070205080204" pitchFamily="49" charset="-128"/>
                <a:sym typeface="Arial"/>
              </a:rPr>
              <a:t>ご注意ください</a:t>
            </a:r>
            <a:r>
              <a:rPr lang="en-US" altLang="ja-JP" sz="1050" b="0" i="0" u="none" strike="noStrike" cap="none" dirty="0">
                <a:solidFill>
                  <a:srgbClr val="000000"/>
                </a:solidFill>
                <a:latin typeface="ＭＳ ゴシック" panose="020B0609070205080204" pitchFamily="49" charset="-128"/>
                <a:ea typeface="ＭＳ ゴシック" panose="020B0609070205080204" pitchFamily="49" charset="-128"/>
                <a:sym typeface="Arial"/>
              </a:rPr>
              <a:t>｡</a:t>
            </a:r>
            <a:endParaRPr sz="1050" b="0" i="0" u="none" strike="noStrike" cap="none" dirty="0">
              <a:solidFill>
                <a:srgbClr val="000000"/>
              </a:solidFill>
              <a:latin typeface="ＭＳ ゴシック" panose="020B0609070205080204" pitchFamily="49" charset="-128"/>
              <a:ea typeface="ＭＳ ゴシック" panose="020B0609070205080204" pitchFamily="49" charset="-128"/>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7"/>
          <p:cNvSpPr txBox="1"/>
          <p:nvPr/>
        </p:nvSpPr>
        <p:spPr>
          <a:xfrm>
            <a:off x="810455" y="1242368"/>
            <a:ext cx="6084677" cy="64633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Black"/>
                <a:ea typeface="Arial Black"/>
                <a:cs typeface="Arial Black"/>
                <a:sym typeface="Arial Black"/>
              </a:rPr>
              <a:t>COURSE FAMILIARIZATION</a:t>
            </a:r>
            <a:br>
              <a:rPr lang="en-US" sz="800" b="0" i="0" u="none" strike="noStrike" cap="none" dirty="0">
                <a:solidFill>
                  <a:schemeClr val="dk1"/>
                </a:solidFill>
                <a:latin typeface="Arial"/>
                <a:ea typeface="Arial"/>
                <a:cs typeface="Arial"/>
                <a:sym typeface="Arial"/>
              </a:rPr>
            </a:b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Black"/>
                <a:ea typeface="Arial Black"/>
                <a:cs typeface="Arial Black"/>
                <a:sym typeface="Arial Black"/>
              </a:rPr>
              <a:t>  (1) Swim</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For </a:t>
            </a:r>
            <a:r>
              <a:rPr lang="en-US" sz="1050" b="0" i="0" u="none" strike="noStrike" cap="none" dirty="0">
                <a:solidFill>
                  <a:schemeClr val="dk1"/>
                </a:solidFill>
                <a:latin typeface="Arial Black"/>
                <a:ea typeface="Arial Black"/>
                <a:cs typeface="Arial Black"/>
                <a:sym typeface="Arial Black"/>
              </a:rPr>
              <a:t>Elite</a:t>
            </a:r>
            <a:r>
              <a:rPr lang="en-US" sz="1050" b="0" i="0" u="none" strike="noStrike" cap="none" dirty="0">
                <a:solidFill>
                  <a:schemeClr val="dk1"/>
                </a:solidFill>
                <a:latin typeface="Arial"/>
                <a:ea typeface="Arial"/>
                <a:cs typeface="Arial"/>
                <a:sym typeface="Arial"/>
              </a:rPr>
              <a:t> athletes,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Date :  Friday, 12</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May 2023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Time : 14:30 – 15:30 (JST, Tokyo time)</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Location :Swim Course / Yamashita Koen(Park)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For </a:t>
            </a:r>
            <a:r>
              <a:rPr lang="en-US" sz="1050" b="0" i="0" u="none" strike="noStrike" cap="none" dirty="0">
                <a:solidFill>
                  <a:schemeClr val="dk1"/>
                </a:solidFill>
                <a:latin typeface="Arial Black"/>
                <a:ea typeface="Arial Black"/>
                <a:cs typeface="Arial Black"/>
                <a:sym typeface="Arial Black"/>
              </a:rPr>
              <a:t>Para</a:t>
            </a:r>
            <a:r>
              <a:rPr lang="en-US" sz="1050" b="0" i="0" u="none" strike="noStrike" cap="none" dirty="0">
                <a:solidFill>
                  <a:schemeClr val="dk1"/>
                </a:solidFill>
                <a:latin typeface="Arial"/>
                <a:ea typeface="Arial"/>
                <a:cs typeface="Arial"/>
                <a:sym typeface="Arial"/>
              </a:rPr>
              <a:t> athletes,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Date :  Friday, 12</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May 2023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Time : 13:00 – 14:00 (JST, Tokyo time)</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Location :Swim Course / Yamashita Koen(Park)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Black"/>
                <a:ea typeface="Arial Black"/>
                <a:cs typeface="Arial Black"/>
                <a:sym typeface="Arial Black"/>
              </a:rPr>
              <a:t> (2) Bike &amp; Para Run</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p:txBody>
      </p:sp>
      <p:graphicFrame>
        <p:nvGraphicFramePr>
          <p:cNvPr id="482" name="Google Shape;482;p27"/>
          <p:cNvGraphicFramePr/>
          <p:nvPr/>
        </p:nvGraphicFramePr>
        <p:xfrm>
          <a:off x="839198" y="7357432"/>
          <a:ext cx="5675400" cy="2021900"/>
        </p:xfrm>
        <a:graphic>
          <a:graphicData uri="http://schemas.openxmlformats.org/drawingml/2006/table">
            <a:tbl>
              <a:tblPr firstRow="1" bandRow="1">
                <a:noFill/>
                <a:tableStyleId>{40A26DBE-2A98-4ADA-8247-AA9CED82B4DD}</a:tableStyleId>
              </a:tblPr>
              <a:tblGrid>
                <a:gridCol w="2393400">
                  <a:extLst>
                    <a:ext uri="{9D8B030D-6E8A-4147-A177-3AD203B41FA5}">
                      <a16:colId xmlns:a16="http://schemas.microsoft.com/office/drawing/2014/main" val="20000"/>
                    </a:ext>
                  </a:extLst>
                </a:gridCol>
                <a:gridCol w="1390200">
                  <a:extLst>
                    <a:ext uri="{9D8B030D-6E8A-4147-A177-3AD203B41FA5}">
                      <a16:colId xmlns:a16="http://schemas.microsoft.com/office/drawing/2014/main" val="20001"/>
                    </a:ext>
                  </a:extLst>
                </a:gridCol>
                <a:gridCol w="1891800">
                  <a:extLst>
                    <a:ext uri="{9D8B030D-6E8A-4147-A177-3AD203B41FA5}">
                      <a16:colId xmlns:a16="http://schemas.microsoft.com/office/drawing/2014/main" val="20002"/>
                    </a:ext>
                  </a:extLst>
                </a:gridCol>
              </a:tblGrid>
              <a:tr h="370850">
                <a:tc gridSpan="3">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Black"/>
                          <a:ea typeface="Arial Black"/>
                          <a:cs typeface="Arial Black"/>
                          <a:sym typeface="Arial Black"/>
                        </a:rPr>
                        <a:t>Friday 12th May</a:t>
                      </a:r>
                      <a:endParaRPr sz="1400" b="0" u="none" strike="noStrike" cap="none">
                        <a:latin typeface="Arial Black"/>
                        <a:ea typeface="Arial Black"/>
                        <a:cs typeface="Arial Black"/>
                        <a:sym typeface="Arial Black"/>
                      </a:endParaRPr>
                    </a:p>
                  </a:txBody>
                  <a:tcPr marL="91450" marR="91450" marT="45725" marB="45725">
                    <a:solidFill>
                      <a:srgbClr val="2250E3"/>
                    </a:solidFill>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Familiarization</a:t>
                      </a:r>
                      <a:endParaRPr sz="1400" u="none" strike="noStrike" cap="none">
                        <a:latin typeface="Arial"/>
                        <a:ea typeface="Arial"/>
                        <a:cs typeface="Arial"/>
                        <a:sym typeface="Arial"/>
                      </a:endParaRPr>
                    </a:p>
                  </a:txBody>
                  <a:tcPr marL="91450" marR="91450" marT="45725" marB="45725">
                    <a:solidFill>
                      <a:srgbClr val="7FEEB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Estimated time</a:t>
                      </a:r>
                      <a:endParaRPr sz="1400" u="none" strike="noStrike" cap="none">
                        <a:latin typeface="Arial"/>
                        <a:ea typeface="Arial"/>
                        <a:cs typeface="Arial"/>
                        <a:sym typeface="Arial"/>
                      </a:endParaRPr>
                    </a:p>
                  </a:txBody>
                  <a:tcPr marL="91450" marR="91450" marT="45725" marB="45725">
                    <a:solidFill>
                      <a:srgbClr val="7FEEB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Location</a:t>
                      </a:r>
                      <a:endParaRPr sz="1400" u="none" strike="noStrike" cap="none">
                        <a:latin typeface="Arial"/>
                        <a:ea typeface="Arial"/>
                        <a:cs typeface="Arial"/>
                        <a:sym typeface="Arial"/>
                      </a:endParaRPr>
                    </a:p>
                  </a:txBody>
                  <a:tcPr marL="91450" marR="91450" marT="45725" marB="45725">
                    <a:solidFill>
                      <a:srgbClr val="7FEEB2"/>
                    </a:solidFill>
                  </a:tcPr>
                </a:tc>
                <a:extLst>
                  <a:ext uri="{0D108BD9-81ED-4DB2-BD59-A6C34878D82A}">
                    <a16:rowId xmlns:a16="http://schemas.microsoft.com/office/drawing/2014/main" val="10001"/>
                  </a:ext>
                </a:extLst>
              </a:tr>
              <a:tr h="1705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(1) Elite Para, Bike </a:t>
                      </a:r>
                      <a:endParaRPr sz="1400" u="none" strike="noStrike" cap="none"/>
                    </a:p>
                  </a:txBody>
                  <a:tcPr marL="91450" marR="91450" marT="45725" marB="45725">
                    <a:solidFill>
                      <a:srgbClr val="CCEC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6:00 – 6:24</a:t>
                      </a:r>
                      <a:endParaRPr sz="1200" u="none" strike="noStrike" cap="none">
                        <a:latin typeface="Arial"/>
                        <a:ea typeface="Arial"/>
                        <a:cs typeface="Arial"/>
                        <a:sym typeface="Arial"/>
                      </a:endParaRPr>
                    </a:p>
                  </a:txBody>
                  <a:tcPr marL="91450" marR="91450" marT="45725" marB="45725">
                    <a:solidFill>
                      <a:srgbClr val="CCECFF"/>
                    </a:solidFill>
                  </a:tcPr>
                </a:tc>
                <a:tc rowSpan="3">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Yamashita Park, Minato Mirai 21 Area, Red Brick Warehouse, and surrounding road.</a:t>
                      </a:r>
                      <a:endParaRPr sz="1200" u="none" strike="noStrike" cap="none">
                        <a:latin typeface="Arial"/>
                        <a:ea typeface="Arial"/>
                        <a:cs typeface="Arial"/>
                        <a:sym typeface="Arial"/>
                      </a:endParaRPr>
                    </a:p>
                  </a:txBody>
                  <a:tcPr marL="91450" marR="91450" marT="45725" marB="45725">
                    <a:solidFill>
                      <a:srgbClr val="CCECFF"/>
                    </a:solidFill>
                  </a:tcPr>
                </a:tc>
                <a:extLst>
                  <a:ext uri="{0D108BD9-81ED-4DB2-BD59-A6C34878D82A}">
                    <a16:rowId xmlns:a16="http://schemas.microsoft.com/office/drawing/2014/main" val="10002"/>
                  </a:ext>
                </a:extLst>
              </a:tr>
              <a:tr h="2563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(2) Elite, Bike</a:t>
                      </a:r>
                      <a:endParaRPr sz="1200" u="none" strike="noStrike" cap="none">
                        <a:latin typeface="Arial"/>
                        <a:ea typeface="Arial"/>
                        <a:cs typeface="Arial"/>
                        <a:sym typeface="Arial"/>
                      </a:endParaRPr>
                    </a:p>
                  </a:txBody>
                  <a:tcPr marL="91450" marR="91450" marT="45725" marB="45725">
                    <a:solidFill>
                      <a:srgbClr val="99CC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6:25 – 6:41</a:t>
                      </a:r>
                      <a:endParaRPr sz="1200" u="none" strike="noStrike" cap="none">
                        <a:latin typeface="Arial"/>
                        <a:ea typeface="Arial"/>
                        <a:cs typeface="Arial"/>
                        <a:sym typeface="Arial"/>
                      </a:endParaRPr>
                    </a:p>
                  </a:txBody>
                  <a:tcPr marL="91450" marR="91450" marT="45725" marB="45725">
                    <a:solidFill>
                      <a:srgbClr val="99CCFF"/>
                    </a:solidFill>
                  </a:tcPr>
                </a:tc>
                <a:tc vMerge="1">
                  <a:txBody>
                    <a:bodyPr/>
                    <a:lstStyle/>
                    <a:p>
                      <a:endParaRPr lang="ja-JP"/>
                    </a:p>
                  </a:txBody>
                  <a:tcPr/>
                </a:tc>
                <a:extLst>
                  <a:ext uri="{0D108BD9-81ED-4DB2-BD59-A6C34878D82A}">
                    <a16:rowId xmlns:a16="http://schemas.microsoft.com/office/drawing/2014/main" val="10003"/>
                  </a:ext>
                </a:extLst>
              </a:tr>
              <a:tr h="2150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(3) Elite Para (PTWC), Run</a:t>
                      </a:r>
                      <a:endParaRPr sz="1200" u="none" strike="noStrike" cap="none">
                        <a:latin typeface="Arial"/>
                        <a:ea typeface="Arial"/>
                        <a:cs typeface="Arial"/>
                        <a:sym typeface="Arial"/>
                      </a:endParaRPr>
                    </a:p>
                  </a:txBody>
                  <a:tcPr marL="91450" marR="91450" marT="45725" marB="45725">
                    <a:solidFill>
                      <a:srgbClr val="CCEC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6:42 – 6:56</a:t>
                      </a:r>
                      <a:endParaRPr sz="1200" u="none" strike="noStrike" cap="none">
                        <a:latin typeface="Arial"/>
                        <a:ea typeface="Arial"/>
                        <a:cs typeface="Arial"/>
                        <a:sym typeface="Arial"/>
                      </a:endParaRPr>
                    </a:p>
                  </a:txBody>
                  <a:tcPr marL="91450" marR="91450" marT="45725" marB="45725">
                    <a:solidFill>
                      <a:srgbClr val="CCECFF"/>
                    </a:solidFill>
                  </a:tcPr>
                </a:tc>
                <a:tc vMerge="1">
                  <a:txBody>
                    <a:bodyPr/>
                    <a:lstStyle/>
                    <a:p>
                      <a:endParaRPr lang="ja-JP"/>
                    </a:p>
                  </a:txBody>
                  <a:tcPr/>
                </a:tc>
                <a:extLst>
                  <a:ext uri="{0D108BD9-81ED-4DB2-BD59-A6C34878D82A}">
                    <a16:rowId xmlns:a16="http://schemas.microsoft.com/office/drawing/2014/main" val="10004"/>
                  </a:ext>
                </a:extLst>
              </a:tr>
              <a:tr h="1397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(4) Elite Para (PTS,PTVI), Run</a:t>
                      </a:r>
                      <a:endParaRPr sz="1400" u="none" strike="noStrike" cap="none"/>
                    </a:p>
                  </a:txBody>
                  <a:tcPr marL="91450" marR="91450" marT="45725" marB="45725">
                    <a:solidFill>
                      <a:srgbClr val="99CC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7:00 – 7:20</a:t>
                      </a:r>
                      <a:endParaRPr sz="1200" u="none" strike="noStrike" cap="none">
                        <a:latin typeface="Arial"/>
                        <a:ea typeface="Arial"/>
                        <a:cs typeface="Arial"/>
                        <a:sym typeface="Arial"/>
                      </a:endParaRPr>
                    </a:p>
                  </a:txBody>
                  <a:tcPr marL="91450" marR="91450" marT="45725" marB="45725">
                    <a:solidFill>
                      <a:srgbClr val="99CC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Yamashita Park, and surrounding road</a:t>
                      </a:r>
                      <a:endParaRPr sz="1200" u="none" strike="noStrike" cap="none">
                        <a:latin typeface="Arial"/>
                        <a:ea typeface="Arial"/>
                        <a:cs typeface="Arial"/>
                        <a:sym typeface="Arial"/>
                      </a:endParaRPr>
                    </a:p>
                  </a:txBody>
                  <a:tcPr marL="91450" marR="91450" marT="45725" marB="45725">
                    <a:solidFill>
                      <a:srgbClr val="99CCFF"/>
                    </a:solidFill>
                  </a:tcPr>
                </a:tc>
                <a:extLst>
                  <a:ext uri="{0D108BD9-81ED-4DB2-BD59-A6C34878D82A}">
                    <a16:rowId xmlns:a16="http://schemas.microsoft.com/office/drawing/2014/main" val="10005"/>
                  </a:ext>
                </a:extLst>
              </a:tr>
            </a:tbl>
          </a:graphicData>
        </a:graphic>
      </p:graphicFrame>
      <p:pic>
        <p:nvPicPr>
          <p:cNvPr id="483" name="Google Shape;483;p27"/>
          <p:cNvPicPr preferRelativeResize="0"/>
          <p:nvPr/>
        </p:nvPicPr>
        <p:blipFill rotWithShape="1">
          <a:blip r:embed="rId3">
            <a:alphaModFix/>
          </a:blip>
          <a:srcRect/>
          <a:stretch/>
        </p:blipFill>
        <p:spPr>
          <a:xfrm>
            <a:off x="354714" y="3834656"/>
            <a:ext cx="6540418" cy="2772041"/>
          </a:xfrm>
          <a:prstGeom prst="rect">
            <a:avLst/>
          </a:prstGeom>
          <a:noFill/>
          <a:ln>
            <a:noFill/>
          </a:ln>
        </p:spPr>
      </p:pic>
      <p:sp>
        <p:nvSpPr>
          <p:cNvPr id="484" name="Google Shape;484;p27"/>
          <p:cNvSpPr/>
          <p:nvPr/>
        </p:nvSpPr>
        <p:spPr>
          <a:xfrm>
            <a:off x="2089150" y="4984750"/>
            <a:ext cx="3219450" cy="1082154"/>
          </a:xfrm>
          <a:custGeom>
            <a:avLst/>
            <a:gdLst/>
            <a:ahLst/>
            <a:cxnLst/>
            <a:rect l="l" t="t" r="r" b="b"/>
            <a:pathLst>
              <a:path w="3219450" h="1066800" extrusionOk="0">
                <a:moveTo>
                  <a:pt x="2679700" y="1066800"/>
                </a:moveTo>
                <a:lnTo>
                  <a:pt x="3219450" y="1047750"/>
                </a:lnTo>
                <a:lnTo>
                  <a:pt x="3181350" y="209550"/>
                </a:lnTo>
                <a:lnTo>
                  <a:pt x="171450" y="215900"/>
                </a:lnTo>
                <a:lnTo>
                  <a:pt x="0" y="0"/>
                </a:lnTo>
              </a:path>
            </a:pathLst>
          </a:custGeom>
          <a:noFill/>
          <a:ln w="47625" cap="flat" cmpd="sng">
            <a:solidFill>
              <a:srgbClr val="FFFF00"/>
            </a:solidFill>
            <a:prstDash val="solid"/>
            <a:round/>
            <a:headEnd type="none" w="sm" len="sm"/>
            <a:tailEnd type="stealth" w="med" len="med"/>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5" name="Google Shape;485;p27"/>
          <p:cNvSpPr txBox="1"/>
          <p:nvPr/>
        </p:nvSpPr>
        <p:spPr>
          <a:xfrm>
            <a:off x="2574652" y="4443975"/>
            <a:ext cx="2952328" cy="415498"/>
          </a:xfrm>
          <a:prstGeom prst="rect">
            <a:avLst/>
          </a:prstGeom>
          <a:solidFill>
            <a:srgbClr val="CCFF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From Athletes’ Lounge to the pontoon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through Transition area, follow the yellow line.</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3" name="Google Shape;483;p27"/>
          <p:cNvPicPr preferRelativeResize="0"/>
          <p:nvPr/>
        </p:nvPicPr>
        <p:blipFill rotWithShape="1">
          <a:blip r:embed="rId3">
            <a:alphaModFix/>
          </a:blip>
          <a:srcRect/>
          <a:stretch/>
        </p:blipFill>
        <p:spPr>
          <a:xfrm>
            <a:off x="354714" y="3834656"/>
            <a:ext cx="6540418" cy="2772041"/>
          </a:xfrm>
          <a:prstGeom prst="rect">
            <a:avLst/>
          </a:prstGeom>
          <a:noFill/>
          <a:ln>
            <a:noFill/>
          </a:ln>
        </p:spPr>
      </p:pic>
      <p:sp>
        <p:nvSpPr>
          <p:cNvPr id="481" name="Google Shape;481;p27"/>
          <p:cNvSpPr txBox="1"/>
          <p:nvPr/>
        </p:nvSpPr>
        <p:spPr>
          <a:xfrm>
            <a:off x="810455" y="1242368"/>
            <a:ext cx="6084677" cy="63478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lang="ja-JP" altLang="en-US" dirty="0">
              <a:solidFill>
                <a:schemeClr val="dk1"/>
              </a:solidFill>
              <a:latin typeface="Arial Black"/>
              <a:ea typeface="HGP創英角ｺﾞｼｯｸUB" panose="020B0900000000000000" pitchFamily="50" charset="-128"/>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コース試泳･試走</a:t>
            </a:r>
            <a:br>
              <a:rPr lang="en-US" sz="800" b="0" i="0" u="none" strike="noStrike" cap="none" dirty="0">
                <a:solidFill>
                  <a:schemeClr val="dk1"/>
                </a:solidFill>
                <a:latin typeface="Arial"/>
                <a:ea typeface="Arial"/>
                <a:cs typeface="Arial"/>
                <a:sym typeface="Arial"/>
              </a:rPr>
            </a:b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(1) </a:t>
            </a: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スイム</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エリート</a:t>
            </a:r>
            <a:r>
              <a:rPr lang="ja-JP" altLang="en-US" sz="1050" dirty="0">
                <a:solidFill>
                  <a:schemeClr val="dk1"/>
                </a:solidFill>
                <a:latin typeface="Arial"/>
                <a:ea typeface="Arial"/>
                <a:cs typeface="Arial"/>
                <a:sym typeface="Arial"/>
              </a:rPr>
              <a:t>選手 </a:t>
            </a:r>
            <a:r>
              <a:rPr lang="en-US" altLang="ja-JP" sz="1050" dirty="0">
                <a:solidFill>
                  <a:schemeClr val="dk1"/>
                </a:solidFill>
                <a:latin typeface="Arial"/>
                <a:ea typeface="Arial"/>
                <a:cs typeface="Arial"/>
                <a:sym typeface="Arial"/>
              </a:rPr>
              <a:t>:</a:t>
            </a:r>
            <a:endParaRPr lang="ja-JP" altLang="en-US" sz="1050" dirty="0"/>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実施日 </a:t>
            </a:r>
            <a:r>
              <a:rPr lang="en-US" altLang="ja-JP" sz="1050" dirty="0">
                <a:solidFill>
                  <a:schemeClr val="dk1"/>
                </a:solidFill>
                <a:latin typeface="Arial"/>
                <a:ea typeface="Arial"/>
                <a:cs typeface="Arial"/>
                <a:sym typeface="Arial"/>
              </a:rPr>
              <a:t>:  2022</a:t>
            </a:r>
            <a:r>
              <a:rPr lang="ja-JP" altLang="en-US" sz="1050" dirty="0">
                <a:solidFill>
                  <a:schemeClr val="dk1"/>
                </a:solidFill>
                <a:latin typeface="Arial"/>
                <a:ea typeface="Arial"/>
                <a:cs typeface="Arial"/>
                <a:sym typeface="Arial"/>
              </a:rPr>
              <a:t>年 </a:t>
            </a:r>
            <a:r>
              <a:rPr lang="en-US" altLang="ja-JP" sz="1050" dirty="0">
                <a:solidFill>
                  <a:schemeClr val="dk1"/>
                </a:solidFill>
                <a:latin typeface="Arial"/>
                <a:ea typeface="Arial"/>
                <a:cs typeface="Arial"/>
                <a:sym typeface="Arial"/>
              </a:rPr>
              <a:t>5</a:t>
            </a:r>
            <a:r>
              <a:rPr lang="ja-JP" altLang="en-US" sz="1050" dirty="0">
                <a:solidFill>
                  <a:schemeClr val="dk1"/>
                </a:solidFill>
                <a:latin typeface="Arial"/>
                <a:ea typeface="Arial"/>
                <a:cs typeface="Arial"/>
                <a:sym typeface="Arial"/>
              </a:rPr>
              <a:t>月 </a:t>
            </a:r>
            <a:r>
              <a:rPr lang="en-US" altLang="ja-JP" sz="1050" dirty="0">
                <a:solidFill>
                  <a:schemeClr val="dk1"/>
                </a:solidFill>
                <a:latin typeface="Arial"/>
                <a:ea typeface="Arial"/>
                <a:cs typeface="Arial"/>
                <a:sym typeface="Arial"/>
              </a:rPr>
              <a:t>12</a:t>
            </a:r>
            <a:r>
              <a:rPr lang="ja-JP" altLang="en-US" sz="1050" dirty="0">
                <a:solidFill>
                  <a:schemeClr val="dk1"/>
                </a:solidFill>
                <a:latin typeface="Arial"/>
                <a:ea typeface="Arial"/>
                <a:cs typeface="Arial"/>
                <a:sym typeface="Arial"/>
              </a:rPr>
              <a:t>日</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金</a:t>
            </a:r>
            <a:r>
              <a:rPr lang="en-US" altLang="ja-JP" sz="1050" dirty="0">
                <a:solidFill>
                  <a:schemeClr val="dk1"/>
                </a:solidFill>
                <a:latin typeface="Arial"/>
                <a:ea typeface="Arial"/>
                <a:cs typeface="Arial"/>
                <a:sym typeface="Arial"/>
              </a:rPr>
              <a:t>)</a:t>
            </a:r>
            <a:endParaRPr lang="ja-JP" altLang="en-US" sz="1050" dirty="0"/>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時間 </a:t>
            </a:r>
            <a:r>
              <a:rPr lang="en-US" altLang="ja-JP" sz="1050" dirty="0">
                <a:solidFill>
                  <a:schemeClr val="dk1"/>
                </a:solidFill>
                <a:latin typeface="Arial"/>
                <a:ea typeface="Arial"/>
                <a:cs typeface="Arial"/>
                <a:sym typeface="Arial"/>
              </a:rPr>
              <a:t>: 14:30 – 15:30 (JST, </a:t>
            </a:r>
            <a:r>
              <a:rPr lang="ja-JP" altLang="en-US" sz="1050" dirty="0">
                <a:solidFill>
                  <a:schemeClr val="dk1"/>
                </a:solidFill>
                <a:latin typeface="Arial"/>
                <a:ea typeface="Arial"/>
                <a:cs typeface="Arial"/>
                <a:sym typeface="Arial"/>
              </a:rPr>
              <a:t>東京時間</a:t>
            </a:r>
            <a:r>
              <a:rPr lang="en-US" altLang="ja-JP" sz="1050" dirty="0">
                <a:solidFill>
                  <a:schemeClr val="dk1"/>
                </a:solidFill>
                <a:latin typeface="Arial"/>
                <a:ea typeface="Arial"/>
                <a:cs typeface="Arial"/>
                <a:sym typeface="Arial"/>
              </a:rPr>
              <a:t>)</a:t>
            </a:r>
            <a:endParaRPr lang="ja-JP" altLang="en-US" sz="105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場所 </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 スイムコース </a:t>
            </a:r>
            <a:r>
              <a:rPr lang="en-US" altLang="ja-JP" sz="1050" dirty="0">
                <a:solidFill>
                  <a:schemeClr val="dk1"/>
                </a:solidFill>
                <a:latin typeface="Arial"/>
                <a:ea typeface="Arial"/>
                <a:cs typeface="Arial"/>
                <a:sym typeface="Arial"/>
              </a:rPr>
              <a:t>/ </a:t>
            </a:r>
            <a:r>
              <a:rPr lang="ja-JP" altLang="en-US" sz="1050" dirty="0">
                <a:solidFill>
                  <a:schemeClr val="dk1"/>
                </a:solidFill>
                <a:latin typeface="Arial"/>
                <a:ea typeface="Arial"/>
                <a:cs typeface="Arial"/>
                <a:sym typeface="Arial"/>
              </a:rPr>
              <a:t>山下公園</a:t>
            </a:r>
            <a:endParaRPr lang="ja-JP" altLang="en-US" sz="1050" dirty="0"/>
          </a:p>
          <a:p>
            <a:pPr marL="0" marR="0" lvl="0" indent="0" algn="l" rtl="0">
              <a:spcBef>
                <a:spcPts val="0"/>
              </a:spcBef>
              <a:spcAft>
                <a:spcPts val="0"/>
              </a:spcAft>
              <a:buNone/>
            </a:pPr>
            <a:endParaRPr lang="ja-JP" altLang="en-US" sz="105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パラ</a:t>
            </a:r>
            <a:r>
              <a:rPr lang="ja-JP" altLang="en-US" sz="1050" dirty="0">
                <a:solidFill>
                  <a:schemeClr val="dk1"/>
                </a:solidFill>
                <a:latin typeface="Arial"/>
                <a:ea typeface="Arial"/>
                <a:cs typeface="Arial"/>
                <a:sym typeface="Arial"/>
              </a:rPr>
              <a:t>選手 </a:t>
            </a:r>
            <a:r>
              <a:rPr lang="en-US" altLang="ja-JP" sz="1050" dirty="0">
                <a:solidFill>
                  <a:schemeClr val="dk1"/>
                </a:solidFill>
                <a:latin typeface="Arial"/>
                <a:ea typeface="Arial"/>
                <a:cs typeface="Arial"/>
                <a:sym typeface="Arial"/>
              </a:rPr>
              <a:t>:</a:t>
            </a:r>
            <a:endParaRPr lang="ja-JP" altLang="en-US" sz="1050" dirty="0"/>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実施日 </a:t>
            </a:r>
            <a:r>
              <a:rPr lang="en-US" altLang="ja-JP" sz="1050" dirty="0">
                <a:solidFill>
                  <a:schemeClr val="dk1"/>
                </a:solidFill>
                <a:latin typeface="Arial"/>
                <a:ea typeface="Arial"/>
                <a:cs typeface="Arial"/>
                <a:sym typeface="Arial"/>
              </a:rPr>
              <a:t>:  2022</a:t>
            </a:r>
            <a:r>
              <a:rPr lang="ja-JP" altLang="en-US" sz="1050" dirty="0">
                <a:solidFill>
                  <a:schemeClr val="dk1"/>
                </a:solidFill>
                <a:latin typeface="Arial"/>
                <a:ea typeface="Arial"/>
                <a:cs typeface="Arial"/>
                <a:sym typeface="Arial"/>
              </a:rPr>
              <a:t>年 </a:t>
            </a:r>
            <a:r>
              <a:rPr lang="en-US" altLang="ja-JP" sz="1050" dirty="0">
                <a:solidFill>
                  <a:schemeClr val="dk1"/>
                </a:solidFill>
                <a:latin typeface="Arial"/>
                <a:ea typeface="Arial"/>
                <a:cs typeface="Arial"/>
                <a:sym typeface="Arial"/>
              </a:rPr>
              <a:t>5</a:t>
            </a:r>
            <a:r>
              <a:rPr lang="ja-JP" altLang="en-US" sz="1050" dirty="0">
                <a:solidFill>
                  <a:schemeClr val="dk1"/>
                </a:solidFill>
                <a:latin typeface="Arial"/>
                <a:ea typeface="Arial"/>
                <a:cs typeface="Arial"/>
                <a:sym typeface="Arial"/>
              </a:rPr>
              <a:t>月 </a:t>
            </a:r>
            <a:r>
              <a:rPr lang="en-US" altLang="ja-JP" sz="1050" dirty="0">
                <a:solidFill>
                  <a:schemeClr val="dk1"/>
                </a:solidFill>
                <a:latin typeface="Arial"/>
                <a:ea typeface="Arial"/>
                <a:cs typeface="Arial"/>
                <a:sym typeface="Arial"/>
              </a:rPr>
              <a:t>12</a:t>
            </a:r>
            <a:r>
              <a:rPr lang="ja-JP" altLang="en-US" sz="1050" dirty="0">
                <a:solidFill>
                  <a:schemeClr val="dk1"/>
                </a:solidFill>
                <a:latin typeface="Arial"/>
                <a:ea typeface="Arial"/>
                <a:cs typeface="Arial"/>
                <a:sym typeface="Arial"/>
              </a:rPr>
              <a:t>日</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金</a:t>
            </a:r>
            <a:r>
              <a:rPr lang="en-US" altLang="ja-JP" sz="1050" dirty="0">
                <a:solidFill>
                  <a:schemeClr val="dk1"/>
                </a:solidFill>
                <a:latin typeface="Arial"/>
                <a:ea typeface="Arial"/>
                <a:cs typeface="Arial"/>
                <a:sym typeface="Arial"/>
              </a:rPr>
              <a:t>)</a:t>
            </a:r>
            <a:endParaRPr lang="ja-JP" altLang="en-US" sz="1050" dirty="0"/>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時間 </a:t>
            </a:r>
            <a:r>
              <a:rPr lang="en-US" altLang="ja-JP" sz="1050" dirty="0">
                <a:solidFill>
                  <a:schemeClr val="dk1"/>
                </a:solidFill>
                <a:latin typeface="Arial"/>
                <a:ea typeface="Arial"/>
                <a:cs typeface="Arial"/>
                <a:sym typeface="Arial"/>
              </a:rPr>
              <a:t>: 13:00 – 14:00 (JST, </a:t>
            </a:r>
            <a:r>
              <a:rPr lang="ja-JP" altLang="en-US" sz="1050" dirty="0">
                <a:solidFill>
                  <a:schemeClr val="dk1"/>
                </a:solidFill>
                <a:latin typeface="Arial"/>
                <a:ea typeface="Arial"/>
                <a:cs typeface="Arial"/>
                <a:sym typeface="Arial"/>
              </a:rPr>
              <a:t>東京時間</a:t>
            </a:r>
            <a:r>
              <a:rPr lang="en-US" altLang="ja-JP" sz="1050" dirty="0">
                <a:solidFill>
                  <a:schemeClr val="dk1"/>
                </a:solidFill>
                <a:latin typeface="Arial"/>
                <a:ea typeface="Arial"/>
                <a:cs typeface="Arial"/>
                <a:sym typeface="Arial"/>
              </a:rPr>
              <a:t>)</a:t>
            </a:r>
            <a:endParaRPr lang="ja-JP" altLang="en-US" sz="105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場所 </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 スイムコース </a:t>
            </a:r>
            <a:r>
              <a:rPr lang="en-US" altLang="ja-JP" sz="1050" dirty="0">
                <a:solidFill>
                  <a:schemeClr val="dk1"/>
                </a:solidFill>
                <a:latin typeface="Arial"/>
                <a:ea typeface="Arial"/>
                <a:cs typeface="Arial"/>
                <a:sym typeface="Arial"/>
              </a:rPr>
              <a:t>/ </a:t>
            </a:r>
            <a:r>
              <a:rPr lang="ja-JP" altLang="en-US" sz="1050" dirty="0">
                <a:solidFill>
                  <a:schemeClr val="dk1"/>
                </a:solidFill>
                <a:latin typeface="Arial"/>
                <a:ea typeface="Arial"/>
                <a:cs typeface="Arial"/>
                <a:sym typeface="Arial"/>
              </a:rPr>
              <a:t>山下</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(2) </a:t>
            </a: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バイク</a:t>
            </a:r>
            <a:r>
              <a:rPr lang="en-US" altLang="ja-JP"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2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パラ・ラン</a:t>
            </a:r>
            <a:br>
              <a:rPr 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br>
            <a:endParaRPr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p:txBody>
      </p:sp>
      <p:graphicFrame>
        <p:nvGraphicFramePr>
          <p:cNvPr id="482" name="Google Shape;482;p27"/>
          <p:cNvGraphicFramePr/>
          <p:nvPr>
            <p:extLst>
              <p:ext uri="{D42A27DB-BD31-4B8C-83A1-F6EECF244321}">
                <p14:modId xmlns:p14="http://schemas.microsoft.com/office/powerpoint/2010/main" val="3082911565"/>
              </p:ext>
            </p:extLst>
          </p:nvPr>
        </p:nvGraphicFramePr>
        <p:xfrm>
          <a:off x="839198" y="7357432"/>
          <a:ext cx="5675400" cy="2021900"/>
        </p:xfrm>
        <a:graphic>
          <a:graphicData uri="http://schemas.openxmlformats.org/drawingml/2006/table">
            <a:tbl>
              <a:tblPr firstRow="1" bandRow="1">
                <a:noFill/>
                <a:tableStyleId>{40A26DBE-2A98-4ADA-8247-AA9CED82B4DD}</a:tableStyleId>
              </a:tblPr>
              <a:tblGrid>
                <a:gridCol w="2570752">
                  <a:extLst>
                    <a:ext uri="{9D8B030D-6E8A-4147-A177-3AD203B41FA5}">
                      <a16:colId xmlns:a16="http://schemas.microsoft.com/office/drawing/2014/main" val="20000"/>
                    </a:ext>
                  </a:extLst>
                </a:gridCol>
                <a:gridCol w="1212848">
                  <a:extLst>
                    <a:ext uri="{9D8B030D-6E8A-4147-A177-3AD203B41FA5}">
                      <a16:colId xmlns:a16="http://schemas.microsoft.com/office/drawing/2014/main" val="20001"/>
                    </a:ext>
                  </a:extLst>
                </a:gridCol>
                <a:gridCol w="1891800">
                  <a:extLst>
                    <a:ext uri="{9D8B030D-6E8A-4147-A177-3AD203B41FA5}">
                      <a16:colId xmlns:a16="http://schemas.microsoft.com/office/drawing/2014/main" val="20002"/>
                    </a:ext>
                  </a:extLst>
                </a:gridCol>
              </a:tblGrid>
              <a:tr h="370850">
                <a:tc gridSpan="3">
                  <a:txBody>
                    <a:bodyPr/>
                    <a:lstStyle/>
                    <a:p>
                      <a:pPr marL="0" marR="0" lvl="0" indent="0" algn="ctr" rtl="0">
                        <a:lnSpc>
                          <a:spcPct val="100000"/>
                        </a:lnSpc>
                        <a:spcBef>
                          <a:spcPts val="0"/>
                        </a:spcBef>
                        <a:spcAft>
                          <a:spcPts val="0"/>
                        </a:spcAft>
                        <a:buClr>
                          <a:srgbClr val="000000"/>
                        </a:buClr>
                        <a:buSzPts val="1400"/>
                        <a:buFont typeface="Arial"/>
                        <a:buNone/>
                      </a:pPr>
                      <a:r>
                        <a:rPr lang="en-US" altLang="ja-JP" sz="14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5</a:t>
                      </a:r>
                      <a:r>
                        <a:rPr lang="ja-JP" altLang="en-US" sz="14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月</a:t>
                      </a:r>
                      <a:r>
                        <a:rPr lang="en-US" altLang="ja-JP" sz="14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12</a:t>
                      </a:r>
                      <a:r>
                        <a:rPr lang="ja-JP" altLang="en-US" sz="14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日</a:t>
                      </a:r>
                      <a:r>
                        <a:rPr lang="en-US" altLang="ja-JP" sz="14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4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金</a:t>
                      </a:r>
                      <a:r>
                        <a:rPr lang="en-US" altLang="ja-JP" sz="14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a:t>
                      </a:r>
                      <a:endParaRPr sz="14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solidFill>
                      <a:srgbClr val="2250E3"/>
                    </a:solidFill>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u="none" strike="noStrike" cap="none" dirty="0">
                          <a:latin typeface="ＭＳ ゴシック" panose="020B0609070205080204" pitchFamily="49" charset="-128"/>
                          <a:ea typeface="ＭＳ ゴシック" panose="020B0609070205080204" pitchFamily="49" charset="-128"/>
                          <a:cs typeface="Arial"/>
                          <a:sym typeface="Arial"/>
                        </a:rPr>
                        <a:t>試走</a:t>
                      </a:r>
                      <a:endParaRPr sz="1400" u="none" strike="noStrike" cap="none" dirty="0">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7FEEB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u="none" strike="noStrike" cap="none" dirty="0">
                          <a:latin typeface="ＭＳ ゴシック" panose="020B0609070205080204" pitchFamily="49" charset="-128"/>
                          <a:ea typeface="ＭＳ ゴシック" panose="020B0609070205080204" pitchFamily="49" charset="-128"/>
                          <a:cs typeface="Arial"/>
                          <a:sym typeface="Arial"/>
                        </a:rPr>
                        <a:t>予定時刻</a:t>
                      </a:r>
                      <a:endParaRPr sz="1400" u="none" strike="noStrike" cap="none" dirty="0">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7FEEB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u="none" strike="noStrike" cap="none" dirty="0">
                          <a:latin typeface="ＭＳ ゴシック" panose="020B0609070205080204" pitchFamily="49" charset="-128"/>
                          <a:ea typeface="ＭＳ ゴシック" panose="020B0609070205080204" pitchFamily="49" charset="-128"/>
                          <a:cs typeface="Arial"/>
                          <a:sym typeface="Arial"/>
                        </a:rPr>
                        <a:t>場所</a:t>
                      </a:r>
                      <a:endParaRPr sz="1400" u="none" strike="noStrike" cap="none" dirty="0">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7FEEB2"/>
                    </a:solidFill>
                  </a:tcPr>
                </a:tc>
                <a:extLst>
                  <a:ext uri="{0D108BD9-81ED-4DB2-BD59-A6C34878D82A}">
                    <a16:rowId xmlns:a16="http://schemas.microsoft.com/office/drawing/2014/main" val="10001"/>
                  </a:ext>
                </a:extLst>
              </a:tr>
              <a:tr h="1705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ＭＳ ゴシック" panose="020B0609070205080204" pitchFamily="49" charset="-128"/>
                          <a:ea typeface="ＭＳ ゴシック" panose="020B0609070205080204" pitchFamily="49" charset="-128"/>
                          <a:cs typeface="Arial"/>
                          <a:sym typeface="Arial"/>
                        </a:rPr>
                        <a:t>(1) </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エリートパラ</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バイク</a:t>
                      </a:r>
                      <a:endParaRPr sz="1400" u="none" strike="noStrike" cap="none" dirty="0">
                        <a:latin typeface="ＭＳ ゴシック" panose="020B0609070205080204" pitchFamily="49" charset="-128"/>
                        <a:ea typeface="ＭＳ ゴシック" panose="020B0609070205080204" pitchFamily="49" charset="-128"/>
                      </a:endParaRPr>
                    </a:p>
                  </a:txBody>
                  <a:tcPr marL="91450" marR="91450" marT="45725" marB="45725">
                    <a:solidFill>
                      <a:srgbClr val="CCEC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ＭＳ ゴシック" panose="020B0609070205080204" pitchFamily="49" charset="-128"/>
                          <a:ea typeface="ＭＳ ゴシック" panose="020B0609070205080204" pitchFamily="49" charset="-128"/>
                          <a:cs typeface="Arial"/>
                          <a:sym typeface="Arial"/>
                        </a:rPr>
                        <a:t>6:00 – 6:24</a:t>
                      </a:r>
                      <a:endParaRPr sz="1200" u="none" strike="noStrike" cap="none">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CCECFF"/>
                    </a:solidFill>
                  </a:tcPr>
                </a:tc>
                <a:tc rowSpan="3">
                  <a:txBody>
                    <a:bodyPr/>
                    <a:lstStyle/>
                    <a:p>
                      <a:pPr marL="0" marR="0" lvl="0" indent="0" algn="l" rtl="0">
                        <a:lnSpc>
                          <a:spcPct val="100000"/>
                        </a:lnSpc>
                        <a:spcBef>
                          <a:spcPts val="0"/>
                        </a:spcBef>
                        <a:spcAft>
                          <a:spcPts val="0"/>
                        </a:spcAft>
                        <a:buClr>
                          <a:srgbClr val="000000"/>
                        </a:buClr>
                        <a:buSzPts val="1200"/>
                        <a:buFont typeface="Arial"/>
                        <a:buNone/>
                      </a:pP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山下公園</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a:t>
                      </a:r>
                      <a:endParaRPr lang="ja-JP" altLang="en-US" sz="1200" u="none" strike="noStrike" cap="none" dirty="0">
                        <a:latin typeface="ＭＳ ゴシック" panose="020B0609070205080204" pitchFamily="49" charset="-128"/>
                        <a:ea typeface="ＭＳ ゴシック" panose="020B0609070205080204" pitchFamily="49" charset="-128"/>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みなとみらい</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21</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地区</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a:t>
                      </a:r>
                      <a:endParaRPr lang="ja-JP" altLang="en-US" sz="1200" u="none" strike="noStrike" cap="none" dirty="0">
                        <a:latin typeface="ＭＳ ゴシック" panose="020B0609070205080204" pitchFamily="49" charset="-128"/>
                        <a:ea typeface="ＭＳ ゴシック" panose="020B0609070205080204" pitchFamily="49" charset="-128"/>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赤レンガ倉庫</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及び</a:t>
                      </a:r>
                    </a:p>
                    <a:p>
                      <a:pPr marL="0" marR="0" lvl="0" indent="0" algn="l" rtl="0">
                        <a:lnSpc>
                          <a:spcPct val="100000"/>
                        </a:lnSpc>
                        <a:spcBef>
                          <a:spcPts val="0"/>
                        </a:spcBef>
                        <a:spcAft>
                          <a:spcPts val="0"/>
                        </a:spcAft>
                        <a:buClr>
                          <a:srgbClr val="000000"/>
                        </a:buClr>
                        <a:buSzPts val="1200"/>
                        <a:buFont typeface="Arial"/>
                        <a:buNone/>
                      </a:pP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周辺道路</a:t>
                      </a:r>
                      <a:endParaRPr sz="1200" u="none" strike="noStrike" cap="none" dirty="0">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CCECFF"/>
                    </a:solidFill>
                  </a:tcPr>
                </a:tc>
                <a:extLst>
                  <a:ext uri="{0D108BD9-81ED-4DB2-BD59-A6C34878D82A}">
                    <a16:rowId xmlns:a16="http://schemas.microsoft.com/office/drawing/2014/main" val="10002"/>
                  </a:ext>
                </a:extLst>
              </a:tr>
              <a:tr h="2563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ＭＳ ゴシック" panose="020B0609070205080204" pitchFamily="49" charset="-128"/>
                          <a:ea typeface="ＭＳ ゴシック" panose="020B0609070205080204" pitchFamily="49" charset="-128"/>
                          <a:cs typeface="Arial"/>
                          <a:sym typeface="Arial"/>
                        </a:rPr>
                        <a:t>(2) </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エリート</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バイク</a:t>
                      </a:r>
                      <a:endParaRPr sz="1200" u="none" strike="noStrike" cap="none" dirty="0">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99CC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ＭＳ ゴシック" panose="020B0609070205080204" pitchFamily="49" charset="-128"/>
                          <a:ea typeface="ＭＳ ゴシック" panose="020B0609070205080204" pitchFamily="49" charset="-128"/>
                          <a:cs typeface="Arial"/>
                          <a:sym typeface="Arial"/>
                        </a:rPr>
                        <a:t>6:25 – 6:41</a:t>
                      </a:r>
                      <a:endParaRPr sz="1200" u="none" strike="noStrike" cap="none">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99CCFF"/>
                    </a:solidFill>
                  </a:tcPr>
                </a:tc>
                <a:tc vMerge="1">
                  <a:txBody>
                    <a:bodyPr/>
                    <a:lstStyle/>
                    <a:p>
                      <a:endParaRPr lang="ja-JP"/>
                    </a:p>
                  </a:txBody>
                  <a:tcPr/>
                </a:tc>
                <a:extLst>
                  <a:ext uri="{0D108BD9-81ED-4DB2-BD59-A6C34878D82A}">
                    <a16:rowId xmlns:a16="http://schemas.microsoft.com/office/drawing/2014/main" val="10003"/>
                  </a:ext>
                </a:extLst>
              </a:tr>
              <a:tr h="2150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ＭＳ ゴシック" panose="020B0609070205080204" pitchFamily="49" charset="-128"/>
                          <a:ea typeface="ＭＳ ゴシック" panose="020B0609070205080204" pitchFamily="49" charset="-128"/>
                          <a:cs typeface="Arial"/>
                          <a:sym typeface="Arial"/>
                        </a:rPr>
                        <a:t>(3) </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エリートパラ</a:t>
                      </a:r>
                      <a:r>
                        <a:rPr lang="en-US" sz="1200" u="none" strike="noStrike" cap="none" dirty="0">
                          <a:latin typeface="ＭＳ ゴシック" panose="020B0609070205080204" pitchFamily="49" charset="-128"/>
                          <a:ea typeface="ＭＳ ゴシック" panose="020B0609070205080204" pitchFamily="49" charset="-128"/>
                          <a:cs typeface="Arial"/>
                          <a:sym typeface="Arial"/>
                        </a:rPr>
                        <a:t>(PTWC)</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ラン</a:t>
                      </a:r>
                      <a:endParaRPr sz="1200" u="none" strike="noStrike" cap="none" dirty="0">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CCEC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ＭＳ ゴシック" panose="020B0609070205080204" pitchFamily="49" charset="-128"/>
                          <a:ea typeface="ＭＳ ゴシック" panose="020B0609070205080204" pitchFamily="49" charset="-128"/>
                          <a:cs typeface="Arial"/>
                          <a:sym typeface="Arial"/>
                        </a:rPr>
                        <a:t>6:42 – 6:56</a:t>
                      </a:r>
                      <a:endParaRPr sz="1200" u="none" strike="noStrike" cap="none">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CCECFF"/>
                    </a:solidFill>
                  </a:tcPr>
                </a:tc>
                <a:tc vMerge="1">
                  <a:txBody>
                    <a:bodyPr/>
                    <a:lstStyle/>
                    <a:p>
                      <a:endParaRPr lang="ja-JP"/>
                    </a:p>
                  </a:txBody>
                  <a:tcPr/>
                </a:tc>
                <a:extLst>
                  <a:ext uri="{0D108BD9-81ED-4DB2-BD59-A6C34878D82A}">
                    <a16:rowId xmlns:a16="http://schemas.microsoft.com/office/drawing/2014/main" val="10004"/>
                  </a:ext>
                </a:extLst>
              </a:tr>
              <a:tr h="1397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ＭＳ ゴシック" panose="020B0609070205080204" pitchFamily="49" charset="-128"/>
                          <a:ea typeface="ＭＳ ゴシック" panose="020B0609070205080204" pitchFamily="49" charset="-128"/>
                          <a:cs typeface="Arial"/>
                          <a:sym typeface="Arial"/>
                        </a:rPr>
                        <a:t>(4) </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エリートパラ</a:t>
                      </a:r>
                      <a:r>
                        <a:rPr lang="en-US" sz="1200" u="none" strike="noStrike" cap="none" dirty="0">
                          <a:latin typeface="ＭＳ ゴシック" panose="020B0609070205080204" pitchFamily="49" charset="-128"/>
                          <a:ea typeface="ＭＳ ゴシック" panose="020B0609070205080204" pitchFamily="49" charset="-128"/>
                          <a:cs typeface="Arial"/>
                          <a:sym typeface="Arial"/>
                        </a:rPr>
                        <a:t>(PTS,PTVI)</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ラン</a:t>
                      </a:r>
                      <a:endParaRPr sz="1400" u="none" strike="noStrike" cap="none" dirty="0">
                        <a:latin typeface="ＭＳ ゴシック" panose="020B0609070205080204" pitchFamily="49" charset="-128"/>
                        <a:ea typeface="ＭＳ ゴシック" panose="020B0609070205080204" pitchFamily="49" charset="-128"/>
                      </a:endParaRPr>
                    </a:p>
                  </a:txBody>
                  <a:tcPr marL="91450" marR="91450" marT="45725" marB="45725">
                    <a:solidFill>
                      <a:srgbClr val="99CC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ＭＳ ゴシック" panose="020B0609070205080204" pitchFamily="49" charset="-128"/>
                          <a:ea typeface="ＭＳ ゴシック" panose="020B0609070205080204" pitchFamily="49" charset="-128"/>
                          <a:cs typeface="Arial"/>
                          <a:sym typeface="Arial"/>
                        </a:rPr>
                        <a:t>7:00 – 7:20</a:t>
                      </a:r>
                      <a:endParaRPr sz="1200" u="none" strike="noStrike" cap="none">
                        <a:latin typeface="ＭＳ ゴシック" panose="020B0609070205080204" pitchFamily="49" charset="-128"/>
                        <a:ea typeface="ＭＳ ゴシック" panose="020B0609070205080204" pitchFamily="49" charset="-128"/>
                        <a:cs typeface="Arial"/>
                        <a:sym typeface="Arial"/>
                      </a:endParaRPr>
                    </a:p>
                  </a:txBody>
                  <a:tcPr marL="91450" marR="91450" marT="45725" marB="45725">
                    <a:solidFill>
                      <a:srgbClr val="99CC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山下公園</a:t>
                      </a:r>
                      <a:r>
                        <a:rPr lang="en-US" altLang="ja-JP" sz="1200" u="none" strike="noStrike" cap="none" dirty="0">
                          <a:latin typeface="ＭＳ ゴシック" panose="020B0609070205080204" pitchFamily="49" charset="-128"/>
                          <a:ea typeface="ＭＳ ゴシック" panose="020B0609070205080204" pitchFamily="49" charset="-128"/>
                          <a:cs typeface="Arial"/>
                          <a:sym typeface="Arial"/>
                        </a:rPr>
                        <a:t>､</a:t>
                      </a: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及び</a:t>
                      </a:r>
                    </a:p>
                    <a:p>
                      <a:pPr marL="0" marR="0" lvl="0" indent="0" algn="l" rtl="0">
                        <a:lnSpc>
                          <a:spcPct val="100000"/>
                        </a:lnSpc>
                        <a:spcBef>
                          <a:spcPts val="0"/>
                        </a:spcBef>
                        <a:spcAft>
                          <a:spcPts val="0"/>
                        </a:spcAft>
                        <a:buClr>
                          <a:srgbClr val="000000"/>
                        </a:buClr>
                        <a:buSzPts val="1200"/>
                        <a:buFont typeface="Arial"/>
                        <a:buNone/>
                      </a:pPr>
                      <a:r>
                        <a:rPr lang="ja-JP" altLang="en-US" sz="1200" u="none" strike="noStrike" cap="none" dirty="0">
                          <a:latin typeface="ＭＳ ゴシック" panose="020B0609070205080204" pitchFamily="49" charset="-128"/>
                          <a:ea typeface="ＭＳ ゴシック" panose="020B0609070205080204" pitchFamily="49" charset="-128"/>
                          <a:cs typeface="Arial"/>
                          <a:sym typeface="Arial"/>
                        </a:rPr>
                        <a:t>周辺道路</a:t>
                      </a:r>
                    </a:p>
                  </a:txBody>
                  <a:tcPr marL="91450" marR="91450" marT="45725" marB="45725">
                    <a:solidFill>
                      <a:srgbClr val="99CCFF"/>
                    </a:solidFill>
                  </a:tcPr>
                </a:tc>
                <a:extLst>
                  <a:ext uri="{0D108BD9-81ED-4DB2-BD59-A6C34878D82A}">
                    <a16:rowId xmlns:a16="http://schemas.microsoft.com/office/drawing/2014/main" val="10005"/>
                  </a:ext>
                </a:extLst>
              </a:tr>
            </a:tbl>
          </a:graphicData>
        </a:graphic>
      </p:graphicFrame>
      <p:sp>
        <p:nvSpPr>
          <p:cNvPr id="484" name="Google Shape;484;p27"/>
          <p:cNvSpPr/>
          <p:nvPr/>
        </p:nvSpPr>
        <p:spPr>
          <a:xfrm>
            <a:off x="2089150" y="4984750"/>
            <a:ext cx="3219450" cy="1082154"/>
          </a:xfrm>
          <a:custGeom>
            <a:avLst/>
            <a:gdLst/>
            <a:ahLst/>
            <a:cxnLst/>
            <a:rect l="l" t="t" r="r" b="b"/>
            <a:pathLst>
              <a:path w="3219450" h="1066800" extrusionOk="0">
                <a:moveTo>
                  <a:pt x="2679700" y="1066800"/>
                </a:moveTo>
                <a:lnTo>
                  <a:pt x="3219450" y="1047750"/>
                </a:lnTo>
                <a:lnTo>
                  <a:pt x="3181350" y="209550"/>
                </a:lnTo>
                <a:lnTo>
                  <a:pt x="171450" y="215900"/>
                </a:lnTo>
                <a:lnTo>
                  <a:pt x="0" y="0"/>
                </a:lnTo>
              </a:path>
            </a:pathLst>
          </a:custGeom>
          <a:noFill/>
          <a:ln w="47625" cap="flat" cmpd="sng">
            <a:solidFill>
              <a:srgbClr val="FFFF00"/>
            </a:solidFill>
            <a:prstDash val="solid"/>
            <a:round/>
            <a:headEnd type="none" w="sm" len="sm"/>
            <a:tailEnd type="stealth" w="med" len="med"/>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5" name="Google Shape;485;p27"/>
          <p:cNvSpPr txBox="1"/>
          <p:nvPr/>
        </p:nvSpPr>
        <p:spPr>
          <a:xfrm>
            <a:off x="2574652" y="4443975"/>
            <a:ext cx="2952328" cy="415498"/>
          </a:xfrm>
          <a:prstGeom prst="rect">
            <a:avLst/>
          </a:prstGeom>
          <a:solidFill>
            <a:srgbClr val="CCFF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アスリートラウンジからトランジションエリアを経て</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ポンツーンまでは黄色線に従ってください</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p:txBody>
      </p:sp>
    </p:spTree>
    <p:extLst>
      <p:ext uri="{BB962C8B-B14F-4D97-AF65-F5344CB8AC3E}">
        <p14:creationId xmlns:p14="http://schemas.microsoft.com/office/powerpoint/2010/main" val="201403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3" name="図 2">
            <a:extLst>
              <a:ext uri="{FF2B5EF4-FFF2-40B4-BE49-F238E27FC236}">
                <a16:creationId xmlns:a16="http://schemas.microsoft.com/office/drawing/2014/main" id="{028C3795-2C7F-252E-0B07-AA9176FCBD9C}"/>
              </a:ext>
            </a:extLst>
          </p:cNvPr>
          <p:cNvPicPr>
            <a:picLocks noChangeAspect="1"/>
          </p:cNvPicPr>
          <p:nvPr/>
        </p:nvPicPr>
        <p:blipFill>
          <a:blip r:embed="rId3"/>
          <a:stretch>
            <a:fillRect/>
          </a:stretch>
        </p:blipFill>
        <p:spPr>
          <a:xfrm>
            <a:off x="207864" y="2595778"/>
            <a:ext cx="6687269" cy="1345229"/>
          </a:xfrm>
          <a:prstGeom prst="rect">
            <a:avLst/>
          </a:prstGeom>
        </p:spPr>
      </p:pic>
      <p:sp>
        <p:nvSpPr>
          <p:cNvPr id="70" name="Google Shape;70;p3"/>
          <p:cNvSpPr txBox="1"/>
          <p:nvPr/>
        </p:nvSpPr>
        <p:spPr>
          <a:xfrm>
            <a:off x="774453" y="2106464"/>
            <a:ext cx="6120680" cy="38702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主要日程</a:t>
            </a:r>
            <a:r>
              <a:rPr lang="ja-JP" altLang="en-US" sz="2800" b="0" i="0" u="none" strike="noStrike" cap="none" dirty="0">
                <a:solidFill>
                  <a:schemeClr val="dk1"/>
                </a:solidFill>
                <a:latin typeface="Arial Black"/>
                <a:ea typeface="Arial Black"/>
                <a:cs typeface="Arial Black"/>
                <a:sym typeface="Arial Black"/>
              </a:rPr>
              <a:t>				</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*スイム試泳を追加して</a:t>
            </a:r>
            <a:r>
              <a:rPr lang="en-US" altLang="ja-JP"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a:t>
            </a:r>
            <a:r>
              <a:rPr lang="ja-JP" altLang="en-US" sz="900" b="0" i="0" u="none" strike="noStrike" cap="none" dirty="0">
                <a:solidFill>
                  <a:srgbClr val="FF0000"/>
                </a:solidFill>
                <a:latin typeface="Arial" panose="020B0604020202020204" pitchFamily="34" charset="0"/>
                <a:ea typeface="Arial Black"/>
                <a:cs typeface="Arial" panose="020B0604020202020204" pitchFamily="34" charset="0"/>
                <a:sym typeface="Arial Black"/>
              </a:rPr>
              <a:t>更新</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主な連絡先</a:t>
            </a:r>
            <a:endParaRPr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p:txBody>
      </p:sp>
      <p:sp>
        <p:nvSpPr>
          <p:cNvPr id="71" name="Google Shape;71;p3"/>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1.  GENERAL INFORMATION</a:t>
            </a:r>
            <a:endParaRPr sz="2000" b="0" i="0" u="none" strike="noStrike" cap="none">
              <a:solidFill>
                <a:schemeClr val="lt1"/>
              </a:solidFill>
              <a:latin typeface="Arial"/>
              <a:ea typeface="Arial"/>
              <a:cs typeface="Arial"/>
              <a:sym typeface="Arial"/>
            </a:endParaRPr>
          </a:p>
        </p:txBody>
      </p:sp>
      <p:graphicFrame>
        <p:nvGraphicFramePr>
          <p:cNvPr id="72" name="Google Shape;72;p3"/>
          <p:cNvGraphicFramePr/>
          <p:nvPr>
            <p:extLst>
              <p:ext uri="{D42A27DB-BD31-4B8C-83A1-F6EECF244321}">
                <p14:modId xmlns:p14="http://schemas.microsoft.com/office/powerpoint/2010/main" val="3461148603"/>
              </p:ext>
            </p:extLst>
          </p:nvPr>
        </p:nvGraphicFramePr>
        <p:xfrm>
          <a:off x="207864" y="4561347"/>
          <a:ext cx="6722925" cy="4084420"/>
        </p:xfrm>
        <a:graphic>
          <a:graphicData uri="http://schemas.openxmlformats.org/drawingml/2006/table">
            <a:tbl>
              <a:tblPr firstRow="1" bandRow="1">
                <a:noFill/>
                <a:tableStyleId>{40A26DBE-2A98-4ADA-8247-AA9CED82B4DD}</a:tableStyleId>
              </a:tblPr>
              <a:tblGrid>
                <a:gridCol w="2725836">
                  <a:extLst>
                    <a:ext uri="{9D8B030D-6E8A-4147-A177-3AD203B41FA5}">
                      <a16:colId xmlns:a16="http://schemas.microsoft.com/office/drawing/2014/main" val="20000"/>
                    </a:ext>
                  </a:extLst>
                </a:gridCol>
                <a:gridCol w="1522639">
                  <a:extLst>
                    <a:ext uri="{9D8B030D-6E8A-4147-A177-3AD203B41FA5}">
                      <a16:colId xmlns:a16="http://schemas.microsoft.com/office/drawing/2014/main" val="20001"/>
                    </a:ext>
                  </a:extLst>
                </a:gridCol>
                <a:gridCol w="2474450">
                  <a:extLst>
                    <a:ext uri="{9D8B030D-6E8A-4147-A177-3AD203B41FA5}">
                      <a16:colId xmlns:a16="http://schemas.microsoft.com/office/drawing/2014/main" val="20002"/>
                    </a:ext>
                  </a:extLst>
                </a:gridCol>
              </a:tblGrid>
              <a:tr h="216025">
                <a:tc>
                  <a:txBody>
                    <a:bodyPr/>
                    <a:lstStyle/>
                    <a:p>
                      <a:pPr marL="0" marR="0" lvl="0" indent="0" algn="ctr" rtl="0">
                        <a:lnSpc>
                          <a:spcPct val="100000"/>
                        </a:lnSpc>
                        <a:spcBef>
                          <a:spcPts val="0"/>
                        </a:spcBef>
                        <a:spcAft>
                          <a:spcPts val="0"/>
                        </a:spcAft>
                        <a:buClr>
                          <a:srgbClr val="000000"/>
                        </a:buClr>
                        <a:buSzPts val="1000"/>
                        <a:buFont typeface="Arial"/>
                        <a:buNone/>
                      </a:pPr>
                      <a:r>
                        <a:rPr lang="ja-JP" altLang="en-US" sz="10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担    当</a:t>
                      </a:r>
                      <a:endParaRPr sz="10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250E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JP" altLang="en-US" sz="10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連絡先  氏名</a:t>
                      </a:r>
                      <a:endParaRPr sz="10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250E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JP" altLang="en-US" sz="10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rPr>
                        <a:t>連絡先 メールアドレス</a:t>
                      </a:r>
                      <a:endParaRPr sz="1000" b="0" u="none" strike="noStrike" cap="none" dirty="0">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250E3"/>
                    </a:solidFill>
                  </a:tcPr>
                </a:tc>
                <a:extLst>
                  <a:ext uri="{0D108BD9-81ED-4DB2-BD59-A6C34878D82A}">
                    <a16:rowId xmlns:a16="http://schemas.microsoft.com/office/drawing/2014/main" val="10000"/>
                  </a:ext>
                </a:extLst>
              </a:tr>
              <a:tr h="260225">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ワールド・トライアスロン チームリーダー</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タノス・ニコポーラス</a:t>
                      </a:r>
                    </a:p>
                    <a:p>
                      <a:pPr marL="0" marR="0" lvl="0" indent="0" algn="l" rtl="0">
                        <a:lnSpc>
                          <a:spcPct val="100000"/>
                        </a:lnSpc>
                        <a:spcBef>
                          <a:spcPts val="0"/>
                        </a:spcBef>
                        <a:spcAft>
                          <a:spcPts val="0"/>
                        </a:spcAft>
                        <a:buClr>
                          <a:srgbClr val="000000"/>
                        </a:buClr>
                        <a:buSzPts val="900"/>
                        <a:buFont typeface="Arial"/>
                        <a:buNone/>
                      </a:pPr>
                      <a:r>
                        <a:rPr lang="en-US" altLang="ja-JP" sz="900" u="none" strike="noStrike" cap="none" dirty="0">
                          <a:latin typeface="Arial"/>
                          <a:ea typeface="Arial"/>
                          <a:cs typeface="Arial"/>
                          <a:sym typeface="Arial"/>
                        </a:rPr>
                        <a:t>(</a:t>
                      </a:r>
                      <a:r>
                        <a:rPr lang="ja-JP" altLang="en-US" sz="900" u="none" strike="noStrike" cap="none" dirty="0">
                          <a:latin typeface="Arial"/>
                          <a:ea typeface="Arial"/>
                          <a:cs typeface="Arial"/>
                          <a:sym typeface="Arial"/>
                        </a:rPr>
                        <a:t>ギリシャ</a:t>
                      </a:r>
                      <a:r>
                        <a:rPr lang="en-US" altLang="ja-JP" sz="900" u="none" strike="noStrike" cap="none" dirty="0">
                          <a:latin typeface="Arial"/>
                          <a:ea typeface="Arial"/>
                          <a:cs typeface="Arial"/>
                          <a:sym typeface="Arial"/>
                        </a:rPr>
                        <a:t>)</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dirty="0">
                          <a:latin typeface="Arial"/>
                          <a:ea typeface="Arial"/>
                          <a:cs typeface="Arial"/>
                          <a:sym typeface="Arial"/>
                        </a:rPr>
                        <a:t>thanos.nikopoulos@triathlon.org</a:t>
                      </a:r>
                      <a:br>
                        <a:rPr lang="en-US" sz="900" u="none" strike="noStrike" cap="none" dirty="0">
                          <a:latin typeface="Arial"/>
                          <a:ea typeface="Arial"/>
                          <a:cs typeface="Arial"/>
                          <a:sym typeface="Arial"/>
                        </a:rPr>
                      </a:br>
                      <a:r>
                        <a:rPr lang="ja-JP" altLang="en-US" sz="900" u="none" strike="noStrike" cap="none" dirty="0">
                          <a:solidFill>
                            <a:srgbClr val="2250E3"/>
                          </a:solidFill>
                          <a:latin typeface="Arial"/>
                          <a:ea typeface="Arial"/>
                          <a:cs typeface="Arial"/>
                          <a:sym typeface="Arial"/>
                        </a:rPr>
                        <a:t>携帯電話</a:t>
                      </a:r>
                      <a:r>
                        <a:rPr lang="en-US" sz="900" u="none" strike="noStrike" cap="none" dirty="0">
                          <a:solidFill>
                            <a:srgbClr val="2250E3"/>
                          </a:solidFill>
                          <a:latin typeface="Arial"/>
                          <a:ea typeface="Arial"/>
                          <a:cs typeface="Arial"/>
                          <a:sym typeface="Arial"/>
                        </a:rPr>
                        <a:t> : +81-xxx-xxxx-xxxx(</a:t>
                      </a:r>
                      <a:r>
                        <a:rPr lang="ja-JP" altLang="en-US" sz="900" u="none" strike="noStrike" cap="none" dirty="0">
                          <a:solidFill>
                            <a:srgbClr val="2250E3"/>
                          </a:solidFill>
                          <a:latin typeface="Arial"/>
                          <a:ea typeface="Arial"/>
                          <a:cs typeface="Arial"/>
                          <a:sym typeface="Arial"/>
                        </a:rPr>
                        <a:t>未定</a:t>
                      </a:r>
                      <a:r>
                        <a:rPr lang="en-US" sz="900" u="none" strike="noStrike" cap="none" dirty="0">
                          <a:solidFill>
                            <a:srgbClr val="2250E3"/>
                          </a:solidFill>
                          <a:latin typeface="Arial"/>
                          <a:ea typeface="Arial"/>
                          <a:cs typeface="Arial"/>
                          <a:sym typeface="Arial"/>
                        </a:rPr>
                        <a:t>)</a:t>
                      </a:r>
                      <a:endParaRPr sz="900" u="none" strike="noStrike" cap="none" dirty="0">
                        <a:solidFill>
                          <a:srgbClr val="2250E3"/>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39250">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ワールド・トライアスロン 技術代表</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メロディ・タン</a:t>
                      </a:r>
                    </a:p>
                    <a:p>
                      <a:pPr marL="0" marR="0" lvl="0" indent="0" algn="l" rtl="0">
                        <a:lnSpc>
                          <a:spcPct val="100000"/>
                        </a:lnSpc>
                        <a:spcBef>
                          <a:spcPts val="0"/>
                        </a:spcBef>
                        <a:spcAft>
                          <a:spcPts val="0"/>
                        </a:spcAft>
                        <a:buClr>
                          <a:srgbClr val="000000"/>
                        </a:buClr>
                        <a:buSzPts val="900"/>
                        <a:buFont typeface="Arial"/>
                        <a:buNone/>
                      </a:pPr>
                      <a:r>
                        <a:rPr lang="en-US" altLang="ja-JP" sz="900" u="none" strike="noStrike" cap="none" dirty="0">
                          <a:latin typeface="Arial"/>
                          <a:ea typeface="Arial"/>
                          <a:cs typeface="Arial"/>
                          <a:sym typeface="Arial"/>
                        </a:rPr>
                        <a:t>(</a:t>
                      </a:r>
                      <a:r>
                        <a:rPr lang="ja-JP" altLang="en-US" sz="900" u="none" strike="noStrike" cap="none" dirty="0">
                          <a:latin typeface="Arial"/>
                          <a:ea typeface="Arial"/>
                          <a:cs typeface="Arial"/>
                          <a:sym typeface="Arial"/>
                        </a:rPr>
                        <a:t>マレーシア</a:t>
                      </a:r>
                      <a:r>
                        <a:rPr lang="en-US" altLang="ja-JP" sz="900" u="none" strike="noStrike" cap="none" dirty="0">
                          <a:latin typeface="Arial"/>
                          <a:ea typeface="Arial"/>
                          <a:cs typeface="Arial"/>
                          <a:sym typeface="Arial"/>
                        </a:rPr>
                        <a:t>)</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melody@quickrelease.com.my</a:t>
                      </a:r>
                      <a:br>
                        <a:rPr lang="en-US" sz="900" u="none" strike="noStrike" cap="none" dirty="0">
                          <a:latin typeface="Arial"/>
                          <a:ea typeface="Arial"/>
                          <a:cs typeface="Arial"/>
                          <a:sym typeface="Arial"/>
                        </a:rPr>
                      </a:br>
                      <a:r>
                        <a:rPr lang="ja-JP" altLang="en-US" sz="900" u="none" strike="noStrike" cap="none" dirty="0">
                          <a:solidFill>
                            <a:srgbClr val="2250E3"/>
                          </a:solidFill>
                          <a:latin typeface="Arial"/>
                          <a:ea typeface="Arial"/>
                          <a:cs typeface="Arial"/>
                          <a:sym typeface="Arial"/>
                        </a:rPr>
                        <a:t>携帯電話</a:t>
                      </a:r>
                      <a:r>
                        <a:rPr lang="en-US" altLang="ja-JP" sz="900" u="none" strike="noStrike" cap="none" dirty="0">
                          <a:solidFill>
                            <a:srgbClr val="2250E3"/>
                          </a:solidFill>
                          <a:latin typeface="Arial"/>
                          <a:ea typeface="Arial"/>
                          <a:cs typeface="Arial"/>
                          <a:sym typeface="Arial"/>
                        </a:rPr>
                        <a:t> : +81-xxx-xxxx-xxxx(</a:t>
                      </a:r>
                      <a:r>
                        <a:rPr lang="ja-JP" altLang="en-US" sz="900" u="none" strike="noStrike" cap="none" dirty="0">
                          <a:solidFill>
                            <a:srgbClr val="2250E3"/>
                          </a:solidFill>
                          <a:latin typeface="Arial"/>
                          <a:ea typeface="Arial"/>
                          <a:cs typeface="Arial"/>
                          <a:sym typeface="Arial"/>
                        </a:rPr>
                        <a:t>未定</a:t>
                      </a:r>
                      <a:r>
                        <a:rPr lang="en-US" altLang="ja-JP" sz="900" u="none" strike="noStrike" cap="none" dirty="0">
                          <a:solidFill>
                            <a:srgbClr val="2250E3"/>
                          </a:solidFill>
                          <a:latin typeface="Arial"/>
                          <a:ea typeface="Arial"/>
                          <a:cs typeface="Arial"/>
                          <a:sym typeface="Arial"/>
                        </a:rPr>
                        <a:t>)</a:t>
                      </a:r>
                      <a:endParaRPr sz="900" u="none" strike="noStrike" cap="none" dirty="0">
                        <a:solidFill>
                          <a:srgbClr val="2250E3"/>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05550">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ワールド・トライアスロン 副技術代表</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小金澤 光司 </a:t>
                      </a:r>
                      <a:r>
                        <a:rPr lang="en-US" sz="900" u="none" strike="noStrike" cap="none" dirty="0">
                          <a:latin typeface="Arial"/>
                          <a:ea typeface="Arial"/>
                          <a:cs typeface="Arial"/>
                          <a:sym typeface="Arial"/>
                        </a:rPr>
                        <a:t>(</a:t>
                      </a:r>
                      <a:r>
                        <a:rPr lang="ja-JP" altLang="en-US" sz="900" u="none" strike="noStrike" cap="none" dirty="0">
                          <a:latin typeface="Arial"/>
                          <a:ea typeface="Arial"/>
                          <a:cs typeface="Arial"/>
                          <a:sym typeface="Arial"/>
                        </a:rPr>
                        <a:t>日本</a:t>
                      </a:r>
                      <a:r>
                        <a:rPr lang="en-US" sz="900" u="none" strike="noStrike" cap="none" dirty="0">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900"/>
                        <a:buFont typeface="Arial"/>
                        <a:buNone/>
                      </a:pPr>
                      <a:endParaRPr sz="9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solidFill>
                            <a:schemeClr val="dk1"/>
                          </a:solidFill>
                          <a:latin typeface="Arial"/>
                          <a:ea typeface="Arial"/>
                          <a:cs typeface="Arial"/>
                          <a:sym typeface="Arial"/>
                        </a:rPr>
                        <a:t>マイケル・トムソン</a:t>
                      </a:r>
                    </a:p>
                    <a:p>
                      <a:pPr marL="0" marR="0" lvl="0" indent="0" algn="l" rtl="0">
                        <a:lnSpc>
                          <a:spcPct val="100000"/>
                        </a:lnSpc>
                        <a:spcBef>
                          <a:spcPts val="0"/>
                        </a:spcBef>
                        <a:spcAft>
                          <a:spcPts val="0"/>
                        </a:spcAft>
                        <a:buClr>
                          <a:srgbClr val="000000"/>
                        </a:buClr>
                        <a:buSzPts val="900"/>
                        <a:buFont typeface="Arial"/>
                        <a:buNone/>
                      </a:pPr>
                      <a:r>
                        <a:rPr lang="en-US" sz="900" u="none" strike="noStrike" cap="none" dirty="0">
                          <a:solidFill>
                            <a:schemeClr val="dk1"/>
                          </a:solidFill>
                          <a:latin typeface="Arial"/>
                          <a:ea typeface="Arial"/>
                          <a:cs typeface="Arial"/>
                          <a:sym typeface="Arial"/>
                        </a:rPr>
                        <a:t>(</a:t>
                      </a:r>
                      <a:r>
                        <a:rPr lang="ja-JP" altLang="en-US" sz="900" u="none" strike="noStrike" cap="none" dirty="0">
                          <a:solidFill>
                            <a:schemeClr val="dk1"/>
                          </a:solidFill>
                          <a:latin typeface="Arial"/>
                          <a:ea typeface="Arial"/>
                          <a:cs typeface="Arial"/>
                          <a:sym typeface="Arial"/>
                        </a:rPr>
                        <a:t>オーストラリア</a:t>
                      </a:r>
                      <a:r>
                        <a:rPr lang="en-US" sz="900" u="none" strike="noStrike" cap="none" dirty="0">
                          <a:solidFill>
                            <a:schemeClr val="dk1"/>
                          </a:solidFill>
                          <a:latin typeface="Arial"/>
                          <a:ea typeface="Arial"/>
                          <a:cs typeface="Arial"/>
                          <a:sym typeface="Arial"/>
                        </a:rPr>
                        <a:t>)</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kojikoganezawa0823@gmail.com</a:t>
                      </a:r>
                      <a:br>
                        <a:rPr lang="en-US" sz="900" u="none" strike="noStrike" cap="none" dirty="0">
                          <a:latin typeface="Arial"/>
                          <a:ea typeface="Arial"/>
                          <a:cs typeface="Arial"/>
                          <a:sym typeface="Arial"/>
                        </a:rPr>
                      </a:br>
                      <a:r>
                        <a:rPr lang="ja-JP" altLang="en-US" sz="900" u="none" strike="noStrike" cap="none" dirty="0">
                          <a:solidFill>
                            <a:srgbClr val="2250E3"/>
                          </a:solidFill>
                          <a:latin typeface="Arial"/>
                          <a:ea typeface="Arial"/>
                          <a:cs typeface="Arial"/>
                          <a:sym typeface="Arial"/>
                        </a:rPr>
                        <a:t>携帯電話</a:t>
                      </a:r>
                      <a:r>
                        <a:rPr lang="en-US" altLang="ja-JP" sz="900" u="none" strike="noStrike" cap="none" dirty="0">
                          <a:solidFill>
                            <a:srgbClr val="2250E3"/>
                          </a:solidFill>
                          <a:latin typeface="Arial"/>
                          <a:ea typeface="Arial"/>
                          <a:cs typeface="Arial"/>
                          <a:sym typeface="Arial"/>
                        </a:rPr>
                        <a:t> </a:t>
                      </a:r>
                      <a:r>
                        <a:rPr lang="en-US" sz="900" u="none" strike="noStrike" cap="none" dirty="0">
                          <a:solidFill>
                            <a:srgbClr val="2250E3"/>
                          </a:solidFill>
                          <a:latin typeface="Arial"/>
                          <a:ea typeface="Arial"/>
                          <a:cs typeface="Arial"/>
                          <a:sym typeface="Arial"/>
                        </a:rPr>
                        <a:t>: +81-80-3010-5630</a:t>
                      </a:r>
                      <a:endParaRPr dirty="0"/>
                    </a:p>
                    <a:p>
                      <a:pPr marL="0" marR="0" lvl="0" indent="0" algn="l" rtl="0">
                        <a:lnSpc>
                          <a:spcPct val="100000"/>
                        </a:lnSpc>
                        <a:spcBef>
                          <a:spcPts val="0"/>
                        </a:spcBef>
                        <a:spcAft>
                          <a:spcPts val="0"/>
                        </a:spcAft>
                        <a:buClr>
                          <a:schemeClr val="dk1"/>
                        </a:buClr>
                        <a:buSzPts val="900"/>
                        <a:buFont typeface="Arial"/>
                        <a:buNone/>
                      </a:pPr>
                      <a:r>
                        <a:rPr lang="en-US" sz="900" u="none" strike="noStrike" cap="none" dirty="0">
                          <a:solidFill>
                            <a:schemeClr val="dk1"/>
                          </a:solidFill>
                          <a:latin typeface="Arial"/>
                          <a:ea typeface="Arial"/>
                          <a:cs typeface="Arial"/>
                          <a:sym typeface="Arial"/>
                        </a:rPr>
                        <a:t>michael@prestigeblinds.com.au</a:t>
                      </a:r>
                      <a:endParaRPr dirty="0"/>
                    </a:p>
                    <a:p>
                      <a:pPr marL="0" marR="0" lvl="0" indent="0" algn="l" rtl="0">
                        <a:lnSpc>
                          <a:spcPct val="100000"/>
                        </a:lnSpc>
                        <a:spcBef>
                          <a:spcPts val="0"/>
                        </a:spcBef>
                        <a:spcAft>
                          <a:spcPts val="0"/>
                        </a:spcAft>
                        <a:buClr>
                          <a:schemeClr val="dk1"/>
                        </a:buClr>
                        <a:buSzPts val="900"/>
                        <a:buFont typeface="Arial"/>
                        <a:buNone/>
                      </a:pPr>
                      <a:r>
                        <a:rPr lang="ja-JP" altLang="en-US" sz="900" u="none" strike="noStrike" cap="none" dirty="0">
                          <a:solidFill>
                            <a:srgbClr val="2250E3"/>
                          </a:solidFill>
                          <a:latin typeface="Arial"/>
                          <a:ea typeface="Arial"/>
                          <a:cs typeface="Arial"/>
                          <a:sym typeface="Arial"/>
                        </a:rPr>
                        <a:t>携帯電話</a:t>
                      </a:r>
                      <a:r>
                        <a:rPr lang="en-US" altLang="ja-JP" sz="900" u="none" strike="noStrike" cap="none" dirty="0">
                          <a:solidFill>
                            <a:srgbClr val="2250E3"/>
                          </a:solidFill>
                          <a:latin typeface="Arial"/>
                          <a:ea typeface="Arial"/>
                          <a:cs typeface="Arial"/>
                          <a:sym typeface="Arial"/>
                        </a:rPr>
                        <a:t> : +81-xxx-xxxx-xxxx(</a:t>
                      </a:r>
                      <a:r>
                        <a:rPr lang="ja-JP" altLang="en-US" sz="900" u="none" strike="noStrike" cap="none" dirty="0">
                          <a:solidFill>
                            <a:srgbClr val="2250E3"/>
                          </a:solidFill>
                          <a:latin typeface="Arial"/>
                          <a:ea typeface="Arial"/>
                          <a:cs typeface="Arial"/>
                          <a:sym typeface="Arial"/>
                        </a:rPr>
                        <a:t>未定</a:t>
                      </a:r>
                      <a:r>
                        <a:rPr lang="en-US" altLang="ja-JP" sz="900" u="none" strike="noStrike" cap="none" dirty="0">
                          <a:solidFill>
                            <a:srgbClr val="2250E3"/>
                          </a:solidFill>
                          <a:latin typeface="Arial"/>
                          <a:ea typeface="Arial"/>
                          <a:cs typeface="Arial"/>
                          <a:sym typeface="Arial"/>
                        </a:rPr>
                        <a:t>)</a:t>
                      </a:r>
                      <a:endParaRPr sz="900" u="none" strike="noStrike" cap="none" dirty="0">
                        <a:solidFill>
                          <a:srgbClr val="2250E3"/>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55800">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ワールド・トライアスロン 審判長</a:t>
                      </a:r>
                    </a:p>
                    <a:p>
                      <a:pPr marL="0" marR="0" lvl="0" indent="0" algn="l" rtl="0">
                        <a:lnSpc>
                          <a:spcPct val="100000"/>
                        </a:lnSpc>
                        <a:spcBef>
                          <a:spcPts val="0"/>
                        </a:spcBef>
                        <a:spcAft>
                          <a:spcPts val="0"/>
                        </a:spcAft>
                        <a:buClr>
                          <a:srgbClr val="000000"/>
                        </a:buClr>
                        <a:buSzPts val="900"/>
                        <a:buFont typeface="Arial"/>
                        <a:buNone/>
                      </a:pPr>
                      <a:r>
                        <a:rPr lang="en-US" sz="800" u="none" strike="noStrike" cap="none" dirty="0">
                          <a:latin typeface="Arial"/>
                          <a:ea typeface="Arial"/>
                          <a:cs typeface="Arial"/>
                          <a:sym typeface="Arial"/>
                        </a:rPr>
                        <a:t>(</a:t>
                      </a:r>
                      <a:r>
                        <a:rPr lang="ja-JP" altLang="en-US" sz="800" u="none" strike="noStrike" cap="none" dirty="0">
                          <a:latin typeface="Arial"/>
                          <a:ea typeface="Arial"/>
                          <a:cs typeface="Arial"/>
                          <a:sym typeface="Arial"/>
                        </a:rPr>
                        <a:t>エリｰト男子</a:t>
                      </a:r>
                      <a:r>
                        <a:rPr lang="en-US" altLang="ja-JP" sz="800" u="none" strike="noStrike" cap="none" dirty="0">
                          <a:latin typeface="Arial"/>
                          <a:ea typeface="Arial"/>
                          <a:cs typeface="Arial"/>
                          <a:sym typeface="Arial"/>
                        </a:rPr>
                        <a:t>､</a:t>
                      </a:r>
                      <a:r>
                        <a:rPr lang="ja-JP" altLang="en-US" sz="800" u="none" strike="noStrike" cap="none" dirty="0">
                          <a:latin typeface="Arial"/>
                          <a:ea typeface="Arial"/>
                          <a:cs typeface="Arial"/>
                          <a:sym typeface="Arial"/>
                        </a:rPr>
                        <a:t>パラ</a:t>
                      </a:r>
                      <a:r>
                        <a:rPr lang="en-US" altLang="ja-JP" sz="800" u="none" strike="noStrike" cap="none" dirty="0">
                          <a:latin typeface="Arial"/>
                          <a:ea typeface="Arial"/>
                          <a:cs typeface="Arial"/>
                          <a:sym typeface="Arial"/>
                        </a:rPr>
                        <a:t>)</a:t>
                      </a:r>
                      <a:endParaRPr sz="8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solidFill>
                            <a:schemeClr val="dk1"/>
                          </a:solidFill>
                          <a:latin typeface="Arial"/>
                          <a:ea typeface="Arial"/>
                          <a:cs typeface="Arial"/>
                          <a:sym typeface="Arial"/>
                        </a:rPr>
                        <a:t>ロス・カピル</a:t>
                      </a:r>
                    </a:p>
                    <a:p>
                      <a:pPr marL="0" marR="0" lvl="0" indent="0" algn="l" rtl="0">
                        <a:lnSpc>
                          <a:spcPct val="100000"/>
                        </a:lnSpc>
                        <a:spcBef>
                          <a:spcPts val="0"/>
                        </a:spcBef>
                        <a:spcAft>
                          <a:spcPts val="0"/>
                        </a:spcAft>
                        <a:buClr>
                          <a:srgbClr val="000000"/>
                        </a:buClr>
                        <a:buSzPts val="900"/>
                        <a:buFont typeface="Arial"/>
                        <a:buNone/>
                      </a:pPr>
                      <a:r>
                        <a:rPr lang="en-US" sz="900" u="none" strike="noStrike" cap="none" dirty="0">
                          <a:solidFill>
                            <a:schemeClr val="dk1"/>
                          </a:solidFill>
                          <a:latin typeface="Arial"/>
                          <a:ea typeface="Arial"/>
                          <a:cs typeface="Arial"/>
                          <a:sym typeface="Arial"/>
                        </a:rPr>
                        <a:t>(</a:t>
                      </a:r>
                      <a:r>
                        <a:rPr lang="ja-JP" altLang="en-US" sz="900" u="none" strike="noStrike" cap="none" dirty="0">
                          <a:solidFill>
                            <a:schemeClr val="dk1"/>
                          </a:solidFill>
                          <a:latin typeface="Arial"/>
                          <a:ea typeface="Arial"/>
                          <a:cs typeface="Arial"/>
                          <a:sym typeface="Arial"/>
                        </a:rPr>
                        <a:t>ニュージーランド</a:t>
                      </a:r>
                      <a:r>
                        <a:rPr lang="en-US" sz="900" u="none" strike="noStrike" cap="none" dirty="0">
                          <a:solidFill>
                            <a:schemeClr val="dk1"/>
                          </a:solidFill>
                          <a:latin typeface="Arial"/>
                          <a:ea typeface="Arial"/>
                          <a:cs typeface="Arial"/>
                          <a:sym typeface="Arial"/>
                        </a:rPr>
                        <a:t>)</a:t>
                      </a:r>
                      <a:endParaRPr sz="900" u="none" strike="noStrike" cap="none" dirty="0">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chemeClr val="dk1"/>
                          </a:solidFill>
                          <a:latin typeface="Arial"/>
                          <a:ea typeface="Arial"/>
                          <a:cs typeface="Arial"/>
                          <a:sym typeface="Arial"/>
                        </a:rPr>
                        <a:t>rosscapillnz@gmail.com</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55800">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ワールド・トライアスロン 審判長 </a:t>
                      </a:r>
                      <a:r>
                        <a:rPr lang="en-US" altLang="ja-JP" sz="800" u="none" strike="noStrike" cap="none" dirty="0">
                          <a:latin typeface="Arial"/>
                          <a:ea typeface="Arial"/>
                          <a:cs typeface="Arial"/>
                          <a:sym typeface="Arial"/>
                        </a:rPr>
                        <a:t>(</a:t>
                      </a:r>
                      <a:r>
                        <a:rPr lang="ja-JP" altLang="en-US" sz="800" u="none" strike="noStrike" cap="none" dirty="0">
                          <a:latin typeface="Arial"/>
                          <a:ea typeface="Arial"/>
                          <a:cs typeface="Arial"/>
                          <a:sym typeface="Arial"/>
                        </a:rPr>
                        <a:t>エリｰト女子</a:t>
                      </a:r>
                      <a:r>
                        <a:rPr lang="en-US" altLang="ja-JP" sz="800" u="none" strike="noStrike" cap="none" dirty="0">
                          <a:latin typeface="Arial"/>
                          <a:ea typeface="Arial"/>
                          <a:cs typeface="Arial"/>
                          <a:sym typeface="Arial"/>
                        </a:rPr>
                        <a:t>)</a:t>
                      </a:r>
                      <a:endParaRPr lang="ja-JP" altLang="en-US" sz="8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solidFill>
                            <a:schemeClr val="dk1"/>
                          </a:solidFill>
                          <a:latin typeface="Arial"/>
                          <a:ea typeface="Arial"/>
                          <a:cs typeface="Arial"/>
                          <a:sym typeface="Arial"/>
                        </a:rPr>
                        <a:t>マイケル・トムソン</a:t>
                      </a:r>
                    </a:p>
                    <a:p>
                      <a:pPr marL="0" marR="0" lvl="0" indent="0" algn="l" rtl="0">
                        <a:lnSpc>
                          <a:spcPct val="100000"/>
                        </a:lnSpc>
                        <a:spcBef>
                          <a:spcPts val="0"/>
                        </a:spcBef>
                        <a:spcAft>
                          <a:spcPts val="0"/>
                        </a:spcAft>
                        <a:buClr>
                          <a:srgbClr val="000000"/>
                        </a:buClr>
                        <a:buSzPts val="900"/>
                        <a:buFont typeface="Arial"/>
                        <a:buNone/>
                      </a:pPr>
                      <a:r>
                        <a:rPr lang="en-US" altLang="ja-JP" sz="900" u="none" strike="noStrike" cap="none" dirty="0">
                          <a:solidFill>
                            <a:schemeClr val="dk1"/>
                          </a:solidFill>
                          <a:latin typeface="Arial"/>
                          <a:ea typeface="Arial"/>
                          <a:cs typeface="Arial"/>
                          <a:sym typeface="Arial"/>
                        </a:rPr>
                        <a:t>(</a:t>
                      </a:r>
                      <a:r>
                        <a:rPr lang="ja-JP" altLang="en-US" sz="900" u="none" strike="noStrike" cap="none" dirty="0">
                          <a:solidFill>
                            <a:schemeClr val="dk1"/>
                          </a:solidFill>
                          <a:latin typeface="Arial"/>
                          <a:ea typeface="Arial"/>
                          <a:cs typeface="Arial"/>
                          <a:sym typeface="Arial"/>
                        </a:rPr>
                        <a:t>オーストラリア</a:t>
                      </a:r>
                      <a:r>
                        <a:rPr lang="en-US" altLang="ja-JP" sz="900" u="none" strike="noStrike" cap="none" dirty="0">
                          <a:solidFill>
                            <a:schemeClr val="dk1"/>
                          </a:solidFill>
                          <a:latin typeface="Arial"/>
                          <a:ea typeface="Arial"/>
                          <a:cs typeface="Arial"/>
                          <a:sym typeface="Arial"/>
                        </a:rPr>
                        <a:t>)</a:t>
                      </a:r>
                      <a:endParaRPr lang="ja-JP" altLang="en-US" sz="9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Arial"/>
                        <a:buNone/>
                      </a:pPr>
                      <a:r>
                        <a:rPr lang="en-US" sz="900" u="none" strike="noStrike" cap="none" dirty="0">
                          <a:solidFill>
                            <a:schemeClr val="dk1"/>
                          </a:solidFill>
                          <a:latin typeface="Arial"/>
                          <a:ea typeface="Arial"/>
                          <a:cs typeface="Arial"/>
                          <a:sym typeface="Arial"/>
                        </a:rPr>
                        <a:t>michael@prestigeblinds.com.au</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55800">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ワールド・トライアスロン 医療代表</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笠次良爾</a:t>
                      </a:r>
                      <a:r>
                        <a:rPr lang="en-US" sz="900" u="none" strike="noStrike" cap="none" dirty="0">
                          <a:latin typeface="Arial"/>
                          <a:ea typeface="Arial"/>
                          <a:cs typeface="Arial"/>
                          <a:sym typeface="Arial"/>
                        </a:rPr>
                        <a:t> (</a:t>
                      </a:r>
                      <a:r>
                        <a:rPr lang="ja-JP" altLang="en-US" sz="900" u="none" strike="noStrike" cap="none" dirty="0">
                          <a:latin typeface="Arial"/>
                          <a:ea typeface="Arial"/>
                          <a:cs typeface="Arial"/>
                          <a:sym typeface="Arial"/>
                        </a:rPr>
                        <a:t>日本</a:t>
                      </a:r>
                      <a:r>
                        <a:rPr lang="en-US" sz="900" u="none" strike="noStrike" cap="none" dirty="0">
                          <a:latin typeface="Arial"/>
                          <a:ea typeface="Arial"/>
                          <a:cs typeface="Arial"/>
                          <a:sym typeface="Arial"/>
                        </a:rPr>
                        <a:t>)</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kasanami@cc.nara-edu.ac.jp</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662525">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大会組織委員会</a:t>
                      </a:r>
                      <a:r>
                        <a:rPr lang="en-US" sz="900" u="none" strike="noStrike" cap="none" dirty="0">
                          <a:latin typeface="Arial"/>
                          <a:ea typeface="Arial"/>
                          <a:cs typeface="Arial"/>
                          <a:sym typeface="Arial"/>
                        </a:rPr>
                        <a:t> </a:t>
                      </a:r>
                      <a:r>
                        <a:rPr lang="ja-JP" altLang="en-US" sz="900" u="none" strike="noStrike" cap="none" dirty="0">
                          <a:latin typeface="Arial"/>
                          <a:ea typeface="Arial"/>
                          <a:cs typeface="Arial"/>
                          <a:sym typeface="Arial"/>
                        </a:rPr>
                        <a:t>事務局</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大会組織委員会 事務局</a:t>
                      </a:r>
                      <a:r>
                        <a:rPr lang="en-US" sz="900" u="none" strike="noStrike" cap="none" dirty="0">
                          <a:latin typeface="Arial"/>
                          <a:ea typeface="Arial"/>
                          <a:cs typeface="Arial"/>
                          <a:sym typeface="Arial"/>
                        </a:rPr>
                        <a:t> </a:t>
                      </a:r>
                      <a:endParaRPr sz="1400" u="none" strike="noStrike" cap="none" dirty="0"/>
                    </a:p>
                    <a:p>
                      <a:pPr marL="0" marR="0" lvl="0" indent="0" algn="l" rtl="0">
                        <a:lnSpc>
                          <a:spcPct val="100000"/>
                        </a:lnSpc>
                        <a:spcBef>
                          <a:spcPts val="0"/>
                        </a:spcBef>
                        <a:spcAft>
                          <a:spcPts val="0"/>
                        </a:spcAft>
                        <a:buClr>
                          <a:srgbClr val="000000"/>
                        </a:buClr>
                        <a:buSzPts val="900"/>
                        <a:buFont typeface="Arial"/>
                        <a:buNone/>
                      </a:pPr>
                      <a:endParaRPr lang="ja-JP" altLang="en-US" sz="9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u="none" strike="noStrike" cap="none" dirty="0">
                          <a:latin typeface="Arial"/>
                          <a:ea typeface="Arial"/>
                          <a:cs typeface="Arial"/>
                          <a:sym typeface="Arial"/>
                        </a:rPr>
                        <a:t>JTU </a:t>
                      </a:r>
                      <a:r>
                        <a:rPr lang="ja-JP" altLang="en-US" sz="900" u="none" strike="noStrike" cap="none" dirty="0">
                          <a:latin typeface="Arial"/>
                          <a:ea typeface="Arial"/>
                          <a:cs typeface="Arial"/>
                          <a:sym typeface="Arial"/>
                        </a:rPr>
                        <a:t>イベント･チーム</a:t>
                      </a:r>
                    </a:p>
                    <a:p>
                      <a:pPr marL="0" marR="0" lvl="0" indent="0" algn="l" rtl="0">
                        <a:lnSpc>
                          <a:spcPct val="100000"/>
                        </a:lnSpc>
                        <a:spcBef>
                          <a:spcPts val="0"/>
                        </a:spcBef>
                        <a:spcAft>
                          <a:spcPts val="0"/>
                        </a:spcAft>
                        <a:buClr>
                          <a:srgbClr val="000000"/>
                        </a:buClr>
                        <a:buSzPts val="900"/>
                        <a:buFont typeface="Arial"/>
                        <a:buNone/>
                      </a:pPr>
                      <a:endParaRPr lang="ja-JP" altLang="en-US" sz="9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坂田</a:t>
                      </a:r>
                      <a:r>
                        <a:rPr lang="ja-JP" altLang="en-US" sz="900" b="0" i="0" u="none" strike="noStrike" cap="none" dirty="0">
                          <a:solidFill>
                            <a:schemeClr val="dk1"/>
                          </a:solidFill>
                          <a:latin typeface="+mn-ea"/>
                          <a:ea typeface="Arial"/>
                          <a:cs typeface="Arial"/>
                          <a:sym typeface="Arial"/>
                        </a:rPr>
                        <a:t>洋治</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dirty="0">
                          <a:latin typeface="Arial"/>
                          <a:ea typeface="Arial"/>
                          <a:cs typeface="Arial"/>
                          <a:sym typeface="Arial"/>
                        </a:rPr>
                        <a:t>info@yokohamatriathlon.jp</a:t>
                      </a:r>
                      <a:endParaRPr sz="900" u="none" strike="noStrike" cap="none" dirty="0"/>
                    </a:p>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solidFill>
                            <a:srgbClr val="2250E3"/>
                          </a:solidFill>
                          <a:latin typeface="Arial"/>
                          <a:ea typeface="Arial"/>
                          <a:cs typeface="Arial"/>
                          <a:sym typeface="Arial"/>
                        </a:rPr>
                        <a:t>携帯電話</a:t>
                      </a:r>
                      <a:r>
                        <a:rPr lang="en-US" altLang="ja-JP" sz="900" u="none" strike="noStrike" cap="none" dirty="0">
                          <a:solidFill>
                            <a:srgbClr val="2250E3"/>
                          </a:solidFill>
                          <a:latin typeface="Arial"/>
                          <a:ea typeface="Arial"/>
                          <a:cs typeface="Arial"/>
                          <a:sym typeface="Arial"/>
                        </a:rPr>
                        <a:t> </a:t>
                      </a:r>
                      <a:r>
                        <a:rPr lang="en-US" sz="900" u="none" strike="noStrike" cap="none" dirty="0">
                          <a:solidFill>
                            <a:srgbClr val="2250E3"/>
                          </a:solidFill>
                          <a:latin typeface="Arial"/>
                          <a:ea typeface="Arial"/>
                          <a:cs typeface="Arial"/>
                          <a:sym typeface="Arial"/>
                        </a:rPr>
                        <a:t>: +81-45-680-5538</a:t>
                      </a:r>
                      <a:endParaRPr lang="ja-JP" altLang="en-US" sz="900" u="none" strike="noStrike" cap="none" dirty="0">
                        <a:solidFill>
                          <a:srgbClr val="2250E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altLang="ja-JP" sz="900" u="none" strike="noStrike" cap="none" dirty="0">
                          <a:solidFill>
                            <a:schemeClr val="dk1"/>
                          </a:solidFill>
                          <a:latin typeface="Arial"/>
                          <a:ea typeface="Arial"/>
                          <a:cs typeface="Arial"/>
                          <a:sym typeface="Arial"/>
                        </a:rPr>
                        <a:t>event@jtu.or.jp</a:t>
                      </a:r>
                      <a:endParaRPr lang="en-US" altLang="ja-JP" sz="900" u="none" strike="noStrike" cap="none" dirty="0"/>
                    </a:p>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solidFill>
                            <a:srgbClr val="2250E3"/>
                          </a:solidFill>
                          <a:latin typeface="Arial"/>
                          <a:ea typeface="Arial"/>
                          <a:cs typeface="Arial"/>
                          <a:sym typeface="Arial"/>
                        </a:rPr>
                        <a:t>携帯電話</a:t>
                      </a:r>
                      <a:r>
                        <a:rPr lang="en-US" altLang="ja-JP" sz="900" u="none" strike="noStrike" cap="none" dirty="0">
                          <a:solidFill>
                            <a:srgbClr val="2250E3"/>
                          </a:solidFill>
                          <a:latin typeface="Arial"/>
                          <a:ea typeface="Arial"/>
                          <a:cs typeface="Arial"/>
                          <a:sym typeface="Arial"/>
                        </a:rPr>
                        <a:t> : +81-45-680-5538</a:t>
                      </a:r>
                      <a:endParaRPr lang="en-US" altLang="ja-JP" sz="900" u="none" strike="noStrike" cap="none" dirty="0"/>
                    </a:p>
                    <a:p>
                      <a:pPr marL="0" marR="0" lvl="0" indent="0" algn="l" rtl="0">
                        <a:lnSpc>
                          <a:spcPct val="100000"/>
                        </a:lnSpc>
                        <a:spcBef>
                          <a:spcPts val="0"/>
                        </a:spcBef>
                        <a:spcAft>
                          <a:spcPts val="0"/>
                        </a:spcAft>
                        <a:buClr>
                          <a:schemeClr val="dk1"/>
                        </a:buClr>
                        <a:buSzPts val="900"/>
                        <a:buFont typeface="Arial"/>
                        <a:buNone/>
                      </a:pPr>
                      <a:r>
                        <a:rPr lang="en-US" sz="900" u="none" strike="noStrike" cap="none" dirty="0">
                          <a:solidFill>
                            <a:schemeClr val="dk1"/>
                          </a:solidFill>
                          <a:latin typeface="Arial"/>
                          <a:ea typeface="Arial"/>
                          <a:cs typeface="Arial"/>
                          <a:sym typeface="Arial"/>
                        </a:rPr>
                        <a:t>sakata@jtu.or.jp</a:t>
                      </a:r>
                      <a:endParaRPr sz="900" u="none" strike="noStrike" cap="none" dirty="0">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ja-JP" altLang="en-US" sz="900" u="none" strike="noStrike" cap="none" dirty="0">
                          <a:solidFill>
                            <a:srgbClr val="2250E3"/>
                          </a:solidFill>
                          <a:latin typeface="Arial"/>
                          <a:ea typeface="Arial"/>
                          <a:cs typeface="Arial"/>
                          <a:sym typeface="Arial"/>
                        </a:rPr>
                        <a:t>携帯電話</a:t>
                      </a:r>
                      <a:r>
                        <a:rPr lang="en-US" altLang="ja-JP" sz="900" u="none" strike="noStrike" cap="none" dirty="0">
                          <a:solidFill>
                            <a:srgbClr val="2250E3"/>
                          </a:solidFill>
                          <a:latin typeface="Arial"/>
                          <a:ea typeface="Arial"/>
                          <a:cs typeface="Arial"/>
                          <a:sym typeface="Arial"/>
                        </a:rPr>
                        <a:t> : +81-xxx-xxxx-xxxx(</a:t>
                      </a:r>
                      <a:r>
                        <a:rPr lang="ja-JP" altLang="en-US" sz="900" u="none" strike="noStrike" cap="none" dirty="0">
                          <a:solidFill>
                            <a:srgbClr val="2250E3"/>
                          </a:solidFill>
                          <a:latin typeface="Arial"/>
                          <a:ea typeface="Arial"/>
                          <a:cs typeface="Arial"/>
                          <a:sym typeface="Arial"/>
                        </a:rPr>
                        <a:t>未定</a:t>
                      </a:r>
                      <a:r>
                        <a:rPr lang="en-US" altLang="ja-JP" sz="900" u="none" strike="noStrike" cap="none" dirty="0">
                          <a:solidFill>
                            <a:srgbClr val="2250E3"/>
                          </a:solidFill>
                          <a:latin typeface="Arial"/>
                          <a:ea typeface="Arial"/>
                          <a:cs typeface="Arial"/>
                          <a:sym typeface="Arial"/>
                        </a:rPr>
                        <a:t>)</a:t>
                      </a:r>
                      <a:endParaRPr sz="9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02100">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国内競技団体</a:t>
                      </a:r>
                      <a:r>
                        <a:rPr lang="en-US" sz="900" u="none" strike="noStrike" cap="none" dirty="0">
                          <a:latin typeface="Arial"/>
                          <a:ea typeface="Arial"/>
                          <a:cs typeface="Arial"/>
                          <a:sym typeface="Arial"/>
                        </a:rPr>
                        <a:t> (JTU)</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dirty="0">
                          <a:latin typeface="Arial"/>
                          <a:ea typeface="Arial"/>
                          <a:cs typeface="Arial"/>
                          <a:sym typeface="Arial"/>
                        </a:rPr>
                        <a:t>JTU</a:t>
                      </a:r>
                      <a:r>
                        <a:rPr lang="ja-JP" altLang="en-US" sz="900" u="none" strike="noStrike" cap="none" dirty="0">
                          <a:latin typeface="Arial"/>
                          <a:ea typeface="Arial"/>
                          <a:cs typeface="Arial"/>
                          <a:sym typeface="Arial"/>
                        </a:rPr>
                        <a:t> 事務局</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dirty="0">
                          <a:latin typeface="Arial"/>
                          <a:ea typeface="Arial"/>
                          <a:cs typeface="Arial"/>
                          <a:sym typeface="Arial"/>
                        </a:rPr>
                        <a:t>jtuoffice01@jtu.or.jp</a:t>
                      </a:r>
                      <a:br>
                        <a:rPr lang="en-US" sz="900" u="none" strike="noStrike" cap="none" dirty="0">
                          <a:latin typeface="Arial"/>
                          <a:ea typeface="Arial"/>
                          <a:cs typeface="Arial"/>
                          <a:sym typeface="Arial"/>
                        </a:rPr>
                      </a:br>
                      <a:r>
                        <a:rPr lang="ja-JP" altLang="en-US" sz="900" u="none" strike="noStrike" cap="none" dirty="0">
                          <a:solidFill>
                            <a:srgbClr val="2250E3"/>
                          </a:solidFill>
                          <a:latin typeface="Arial"/>
                          <a:ea typeface="Arial"/>
                          <a:cs typeface="Arial"/>
                          <a:sym typeface="Arial"/>
                        </a:rPr>
                        <a:t>電話</a:t>
                      </a:r>
                      <a:r>
                        <a:rPr lang="en-US" sz="900" u="none" strike="noStrike" cap="none" dirty="0">
                          <a:solidFill>
                            <a:srgbClr val="2250E3"/>
                          </a:solidFill>
                          <a:latin typeface="Arial"/>
                          <a:ea typeface="Arial"/>
                          <a:cs typeface="Arial"/>
                          <a:sym typeface="Arial"/>
                        </a:rPr>
                        <a:t>: +81-3-5469-5401</a:t>
                      </a:r>
                      <a:endParaRPr sz="900" u="none" strike="noStrike" cap="none" dirty="0">
                        <a:solidFill>
                          <a:srgbClr val="2250E3"/>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152350">
                <a:tc>
                  <a:txBody>
                    <a:bodyPr/>
                    <a:lstStyle/>
                    <a:p>
                      <a:pPr marL="0" marR="0" lvl="0" indent="0" algn="l" rtl="0">
                        <a:lnSpc>
                          <a:spcPct val="100000"/>
                        </a:lnSpc>
                        <a:spcBef>
                          <a:spcPts val="0"/>
                        </a:spcBef>
                        <a:spcAft>
                          <a:spcPts val="0"/>
                        </a:spcAft>
                        <a:buClr>
                          <a:srgbClr val="000000"/>
                        </a:buClr>
                        <a:buSzPts val="900"/>
                        <a:buFont typeface="Arial"/>
                        <a:buNone/>
                      </a:pPr>
                      <a:r>
                        <a:rPr lang="ja-JP" altLang="en-US" sz="900" u="none" strike="noStrike" cap="none" dirty="0">
                          <a:latin typeface="Arial"/>
                          <a:ea typeface="Arial"/>
                          <a:cs typeface="Arial"/>
                          <a:sym typeface="Arial"/>
                        </a:rPr>
                        <a:t>輸送送迎と宿泊</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JTB</a:t>
                      </a:r>
                      <a:endParaRPr sz="9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dirty="0">
                          <a:latin typeface="Arial"/>
                          <a:ea typeface="Arial"/>
                          <a:cs typeface="Arial"/>
                          <a:sym typeface="Arial"/>
                        </a:rPr>
                        <a:t>jtb_convention@jtb.com</a:t>
                      </a:r>
                      <a:endParaRPr sz="9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47048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8"/>
          <p:cNvSpPr/>
          <p:nvPr/>
        </p:nvSpPr>
        <p:spPr>
          <a:xfrm>
            <a:off x="413832" y="1480088"/>
            <a:ext cx="301846" cy="266336"/>
          </a:xfrm>
          <a:prstGeom prst="rect">
            <a:avLst/>
          </a:prstGeom>
          <a:solidFill>
            <a:srgbClr val="2250E3"/>
          </a:solidFill>
          <a:ln>
            <a:noFill/>
          </a:ln>
        </p:spPr>
        <p:txBody>
          <a:bodyPr spcFirstLastPara="1" wrap="square" lIns="63700" tIns="31850" rIns="63700" bIns="3185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Arial"/>
              <a:ea typeface="Arial"/>
              <a:cs typeface="Arial"/>
              <a:sym typeface="Arial"/>
            </a:endParaRPr>
          </a:p>
        </p:txBody>
      </p:sp>
      <p:sp>
        <p:nvSpPr>
          <p:cNvPr id="491" name="Google Shape;491;p28"/>
          <p:cNvSpPr/>
          <p:nvPr/>
        </p:nvSpPr>
        <p:spPr>
          <a:xfrm>
            <a:off x="718955" y="1480088"/>
            <a:ext cx="4736017" cy="266336"/>
          </a:xfrm>
          <a:prstGeom prst="rect">
            <a:avLst/>
          </a:prstGeom>
          <a:solidFill>
            <a:srgbClr val="52ADF5"/>
          </a:solidFill>
          <a:ln>
            <a:noFill/>
          </a:ln>
        </p:spPr>
        <p:txBody>
          <a:bodyPr spcFirstLastPara="1" wrap="square" lIns="63700" tIns="31850" rIns="63700" bIns="3185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9528B"/>
                </a:solidFill>
                <a:latin typeface="Arial Black"/>
                <a:ea typeface="Arial Black"/>
                <a:cs typeface="Arial Black"/>
                <a:sym typeface="Arial Black"/>
              </a:rPr>
              <a:t>Bike Course Familiarization under Traffic Control</a:t>
            </a:r>
            <a:endParaRPr sz="1200" b="0" i="0" u="none" strike="noStrike" cap="none">
              <a:solidFill>
                <a:srgbClr val="09528B"/>
              </a:solidFill>
              <a:latin typeface="Arial Black"/>
              <a:ea typeface="Arial Black"/>
              <a:cs typeface="Arial Black"/>
              <a:sym typeface="Arial Black"/>
            </a:endParaRPr>
          </a:p>
        </p:txBody>
      </p:sp>
      <p:sp>
        <p:nvSpPr>
          <p:cNvPr id="492" name="Google Shape;492;p28"/>
          <p:cNvSpPr txBox="1"/>
          <p:nvPr/>
        </p:nvSpPr>
        <p:spPr>
          <a:xfrm>
            <a:off x="718955" y="1799496"/>
            <a:ext cx="6032161" cy="7363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Friday, 12</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May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On bike course, 3 familiarization will run; ① Elite Para, Bike, ➁ Elite, Bike, and ➂ Elite Para (PTWC), Run with competitive wheelchair.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Each familiarization under traffic control will be managed by police as follows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050"/>
              <a:buFont typeface="Arial"/>
              <a:buAutoNum type="romanLcParenR"/>
            </a:pPr>
            <a:r>
              <a:rPr lang="en-US" sz="1050" b="0" i="0" u="none" strike="noStrike" cap="none" dirty="0">
                <a:solidFill>
                  <a:schemeClr val="dk1"/>
                </a:solidFill>
                <a:latin typeface="Arial"/>
                <a:ea typeface="Arial"/>
                <a:cs typeface="Arial"/>
                <a:sym typeface="Arial"/>
              </a:rPr>
              <a:t>On 6:00, the first familiarization group (tandem, regular bike, and hand cycle) starts.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050"/>
              <a:buFont typeface="Arial"/>
              <a:buAutoNum type="romanLcParenR"/>
            </a:pPr>
            <a:r>
              <a:rPr lang="en-US" sz="1050" b="0" i="0" u="none" strike="noStrike" cap="none" dirty="0">
                <a:solidFill>
                  <a:schemeClr val="dk1"/>
                </a:solidFill>
                <a:latin typeface="Arial"/>
                <a:ea typeface="Arial"/>
                <a:cs typeface="Arial"/>
                <a:sym typeface="Arial"/>
              </a:rPr>
              <a:t>During the 2</a:t>
            </a:r>
            <a:r>
              <a:rPr lang="en-US" sz="1050" b="0" i="0" u="none" strike="noStrike" cap="none" baseline="30000" dirty="0">
                <a:solidFill>
                  <a:schemeClr val="dk1"/>
                </a:solidFill>
                <a:latin typeface="Arial"/>
                <a:ea typeface="Arial"/>
                <a:cs typeface="Arial"/>
                <a:sym typeface="Arial"/>
              </a:rPr>
              <a:t>nd</a:t>
            </a:r>
            <a:r>
              <a:rPr lang="en-US" sz="1050" b="0" i="0" u="none" strike="noStrike" cap="none" dirty="0">
                <a:solidFill>
                  <a:schemeClr val="dk1"/>
                </a:solidFill>
                <a:latin typeface="Arial"/>
                <a:ea typeface="Arial"/>
                <a:cs typeface="Arial"/>
                <a:sym typeface="Arial"/>
              </a:rPr>
              <a:t> lap of the 1</a:t>
            </a:r>
            <a:r>
              <a:rPr lang="en-US" sz="1050" b="0" i="0" u="none" strike="noStrike" cap="none" baseline="30000" dirty="0">
                <a:solidFill>
                  <a:schemeClr val="dk1"/>
                </a:solidFill>
                <a:latin typeface="Arial"/>
                <a:ea typeface="Arial"/>
                <a:cs typeface="Arial"/>
                <a:sym typeface="Arial"/>
              </a:rPr>
              <a:t>st</a:t>
            </a:r>
            <a:r>
              <a:rPr lang="en-US" sz="1050" b="0" i="0" u="none" strike="noStrike" cap="none" dirty="0">
                <a:solidFill>
                  <a:schemeClr val="dk1"/>
                </a:solidFill>
                <a:latin typeface="Arial"/>
                <a:ea typeface="Arial"/>
                <a:cs typeface="Arial"/>
                <a:sym typeface="Arial"/>
              </a:rPr>
              <a:t> group, the second familiarization group stand-by on the Hotel New Grand side of “</a:t>
            </a:r>
            <a:r>
              <a:rPr lang="en-US" sz="1050" b="0" i="0" u="none" strike="noStrike" cap="none" dirty="0" err="1">
                <a:solidFill>
                  <a:schemeClr val="dk1"/>
                </a:solidFill>
                <a:latin typeface="Arial"/>
                <a:ea typeface="Arial"/>
                <a:cs typeface="Arial"/>
                <a:sym typeface="Arial"/>
              </a:rPr>
              <a:t>Kenmin</a:t>
            </a:r>
            <a:r>
              <a:rPr lang="en-US" sz="1050" b="0" i="0" u="none" strike="noStrike" cap="none" dirty="0">
                <a:solidFill>
                  <a:schemeClr val="dk1"/>
                </a:solidFill>
                <a:latin typeface="Arial"/>
                <a:ea typeface="Arial"/>
                <a:cs typeface="Arial"/>
                <a:sym typeface="Arial"/>
              </a:rPr>
              <a:t> Hall” intersection.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050"/>
              <a:buFont typeface="Arial"/>
              <a:buAutoNum type="romanLcParenR"/>
            </a:pPr>
            <a:r>
              <a:rPr lang="en-US" sz="1050" b="0" i="0" u="none" strike="noStrike" cap="none" dirty="0">
                <a:solidFill>
                  <a:schemeClr val="dk1"/>
                </a:solidFill>
                <a:latin typeface="Arial"/>
                <a:ea typeface="Arial"/>
                <a:cs typeface="Arial"/>
                <a:sym typeface="Arial"/>
              </a:rPr>
              <a:t>Once the 1</a:t>
            </a:r>
            <a:r>
              <a:rPr lang="en-US" sz="1050" b="0" i="0" u="none" strike="noStrike" cap="none" baseline="30000" dirty="0">
                <a:solidFill>
                  <a:schemeClr val="dk1"/>
                </a:solidFill>
                <a:latin typeface="Arial"/>
                <a:ea typeface="Arial"/>
                <a:cs typeface="Arial"/>
                <a:sym typeface="Arial"/>
              </a:rPr>
              <a:t>st</a:t>
            </a:r>
            <a:r>
              <a:rPr lang="en-US" sz="1050" b="0" i="0" u="none" strike="noStrike" cap="none" dirty="0">
                <a:solidFill>
                  <a:schemeClr val="dk1"/>
                </a:solidFill>
                <a:latin typeface="Arial"/>
                <a:ea typeface="Arial"/>
                <a:cs typeface="Arial"/>
                <a:sym typeface="Arial"/>
              </a:rPr>
              <a:t> group completed the familiarization, 2</a:t>
            </a:r>
            <a:r>
              <a:rPr lang="en-US" sz="1050" b="0" i="0" u="none" strike="noStrike" cap="none" baseline="30000" dirty="0">
                <a:solidFill>
                  <a:schemeClr val="dk1"/>
                </a:solidFill>
                <a:latin typeface="Arial"/>
                <a:ea typeface="Arial"/>
                <a:cs typeface="Arial"/>
                <a:sym typeface="Arial"/>
              </a:rPr>
              <a:t>nd</a:t>
            </a:r>
            <a:r>
              <a:rPr lang="en-US" sz="1050" b="0" i="0" u="none" strike="noStrike" cap="none" dirty="0">
                <a:solidFill>
                  <a:schemeClr val="dk1"/>
                </a:solidFill>
                <a:latin typeface="Arial"/>
                <a:ea typeface="Arial"/>
                <a:cs typeface="Arial"/>
                <a:sym typeface="Arial"/>
              </a:rPr>
              <a:t> group starts.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050"/>
              <a:buFont typeface="Arial"/>
              <a:buAutoNum type="romanLcParenR"/>
            </a:pPr>
            <a:r>
              <a:rPr lang="en-US" sz="1050" b="0" i="0" u="none" strike="noStrike" cap="none" dirty="0">
                <a:solidFill>
                  <a:schemeClr val="dk1"/>
                </a:solidFill>
                <a:latin typeface="Arial"/>
                <a:ea typeface="Arial"/>
                <a:cs typeface="Arial"/>
                <a:sym typeface="Arial"/>
              </a:rPr>
              <a:t>During the 2</a:t>
            </a:r>
            <a:r>
              <a:rPr lang="en-US" sz="1050" b="0" i="0" u="none" strike="noStrike" cap="none" baseline="30000" dirty="0">
                <a:solidFill>
                  <a:schemeClr val="dk1"/>
                </a:solidFill>
                <a:latin typeface="Arial"/>
                <a:ea typeface="Arial"/>
                <a:cs typeface="Arial"/>
                <a:sym typeface="Arial"/>
              </a:rPr>
              <a:t>nd</a:t>
            </a:r>
            <a:r>
              <a:rPr lang="en-US" sz="1050" b="0" i="0" u="none" strike="noStrike" cap="none" dirty="0">
                <a:solidFill>
                  <a:schemeClr val="dk1"/>
                </a:solidFill>
                <a:latin typeface="Arial"/>
                <a:ea typeface="Arial"/>
                <a:cs typeface="Arial"/>
                <a:sym typeface="Arial"/>
              </a:rPr>
              <a:t> familiarization, PTWC athletes switches from their hand cycle to competitive wheelchair for run.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050"/>
              <a:buFont typeface="Arial"/>
              <a:buAutoNum type="romanLcParenR"/>
            </a:pPr>
            <a:r>
              <a:rPr lang="en-US" sz="1050" b="0" i="0" u="none" strike="noStrike" cap="none" dirty="0">
                <a:solidFill>
                  <a:schemeClr val="dk1"/>
                </a:solidFill>
                <a:latin typeface="Arial"/>
                <a:ea typeface="Arial"/>
                <a:cs typeface="Arial"/>
                <a:sym typeface="Arial"/>
              </a:rPr>
              <a:t>After the 2</a:t>
            </a:r>
            <a:r>
              <a:rPr lang="en-US" sz="1050" b="0" i="0" u="none" strike="noStrike" cap="none" baseline="30000" dirty="0">
                <a:solidFill>
                  <a:schemeClr val="dk1"/>
                </a:solidFill>
                <a:latin typeface="Arial"/>
                <a:ea typeface="Arial"/>
                <a:cs typeface="Arial"/>
                <a:sym typeface="Arial"/>
              </a:rPr>
              <a:t>nd</a:t>
            </a:r>
            <a:r>
              <a:rPr lang="en-US" sz="1050" b="0" i="0" u="none" strike="noStrike" cap="none" dirty="0">
                <a:solidFill>
                  <a:schemeClr val="dk1"/>
                </a:solidFill>
                <a:latin typeface="Arial"/>
                <a:ea typeface="Arial"/>
                <a:cs typeface="Arial"/>
                <a:sym typeface="Arial"/>
              </a:rPr>
              <a:t> familiarization completed, the 3</a:t>
            </a:r>
            <a:r>
              <a:rPr lang="en-US" sz="1050" b="0" i="0" u="none" strike="noStrike" cap="none" baseline="30000" dirty="0">
                <a:solidFill>
                  <a:schemeClr val="dk1"/>
                </a:solidFill>
                <a:latin typeface="Arial"/>
                <a:ea typeface="Arial"/>
                <a:cs typeface="Arial"/>
                <a:sym typeface="Arial"/>
              </a:rPr>
              <a:t>rd</a:t>
            </a:r>
            <a:r>
              <a:rPr lang="en-US" sz="1050" b="0" i="0" u="none" strike="noStrike" cap="none" dirty="0">
                <a:solidFill>
                  <a:schemeClr val="dk1"/>
                </a:solidFill>
                <a:latin typeface="Arial"/>
                <a:ea typeface="Arial"/>
                <a:cs typeface="Arial"/>
                <a:sym typeface="Arial"/>
              </a:rPr>
              <a:t> group of PTWC Run with competitive wheelchair starts.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Formation of each group are as follows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①  Elite Para, Bike  ( </a:t>
            </a:r>
            <a:r>
              <a:rPr lang="en-US" sz="900" b="0" i="0" u="none" strike="noStrike" cap="none" dirty="0" err="1">
                <a:solidFill>
                  <a:schemeClr val="dk1"/>
                </a:solidFill>
                <a:latin typeface="Arial"/>
                <a:ea typeface="Arial"/>
                <a:cs typeface="Arial"/>
                <a:sym typeface="Arial"/>
              </a:rPr>
              <a:t>PTVI:Tandem</a:t>
            </a:r>
            <a:r>
              <a:rPr lang="en-US" sz="900" b="0" i="0" u="none" strike="noStrike" cap="none" dirty="0">
                <a:solidFill>
                  <a:schemeClr val="dk1"/>
                </a:solidFill>
                <a:latin typeface="Arial"/>
                <a:ea typeface="Arial"/>
                <a:cs typeface="Arial"/>
                <a:sym typeface="Arial"/>
              </a:rPr>
              <a:t>, </a:t>
            </a:r>
            <a:r>
              <a:rPr lang="en-US" sz="900" b="0" i="0" u="none" strike="noStrike" cap="none" dirty="0" err="1">
                <a:solidFill>
                  <a:schemeClr val="dk1"/>
                </a:solidFill>
                <a:latin typeface="Arial"/>
                <a:ea typeface="Arial"/>
                <a:cs typeface="Arial"/>
                <a:sym typeface="Arial"/>
              </a:rPr>
              <a:t>PTS:Regular</a:t>
            </a:r>
            <a:r>
              <a:rPr lang="en-US" sz="900" b="0" i="0" u="none" strike="noStrike" cap="none" dirty="0">
                <a:solidFill>
                  <a:schemeClr val="dk1"/>
                </a:solidFill>
                <a:latin typeface="Arial"/>
                <a:ea typeface="Arial"/>
                <a:cs typeface="Arial"/>
                <a:sym typeface="Arial"/>
              </a:rPr>
              <a:t> bicycle, </a:t>
            </a:r>
            <a:r>
              <a:rPr lang="en-US" sz="900" b="0" i="0" u="none" strike="noStrike" cap="none" dirty="0" err="1">
                <a:solidFill>
                  <a:schemeClr val="dk1"/>
                </a:solidFill>
                <a:latin typeface="Arial"/>
                <a:ea typeface="Arial"/>
                <a:cs typeface="Arial"/>
                <a:sym typeface="Arial"/>
              </a:rPr>
              <a:t>PTWC:Hand-cycle</a:t>
            </a:r>
            <a:r>
              <a:rPr lang="en-US" sz="90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  ( </a:t>
            </a:r>
            <a:r>
              <a:rPr lang="en-US" sz="1050" b="0" i="0" u="none" strike="noStrike" cap="none" dirty="0">
                <a:solidFill>
                  <a:schemeClr val="dk1"/>
                </a:solidFill>
                <a:latin typeface="Arial Black"/>
                <a:ea typeface="Arial Black"/>
                <a:cs typeface="Arial Black"/>
                <a:sym typeface="Arial Black"/>
              </a:rPr>
              <a:t>6:00 – 6:24 / 2-laps </a:t>
            </a:r>
            <a:r>
              <a:rPr lang="en-US" sz="1050" b="0" i="0" u="none" strike="noStrike" cap="none" dirty="0">
                <a:solidFill>
                  <a:schemeClr val="dk1"/>
                </a:solidFill>
                <a:latin typeface="Arial"/>
                <a:ea typeface="Arial"/>
                <a:cs typeface="Arial"/>
                <a:sym typeface="Arial"/>
              </a:rPr>
              <a:t>) :</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➁  Elite, Bike   (Regular bicycle)  ( </a:t>
            </a:r>
            <a:r>
              <a:rPr lang="en-US" sz="1050" b="0" i="0" u="none" strike="noStrike" cap="none" dirty="0">
                <a:solidFill>
                  <a:schemeClr val="dk1"/>
                </a:solidFill>
                <a:latin typeface="Arial Black"/>
                <a:ea typeface="Arial Black"/>
                <a:cs typeface="Arial Black"/>
                <a:sym typeface="Arial Black"/>
              </a:rPr>
              <a:t>6:25– 6:41 / 2-laps </a:t>
            </a:r>
            <a:r>
              <a:rPr lang="en-US" sz="1050" b="0" i="0" u="none" strike="noStrike" cap="none" dirty="0">
                <a:solidFill>
                  <a:schemeClr val="dk1"/>
                </a:solidFill>
                <a:latin typeface="Arial"/>
                <a:ea typeface="Arial"/>
                <a:cs typeface="Arial"/>
                <a:sym typeface="Arial"/>
              </a:rPr>
              <a:t>) :</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③  Elite Para (PTWC), Run   (Competitive Wheelchair)   ( </a:t>
            </a:r>
            <a:r>
              <a:rPr lang="en-US" sz="1050" b="0" i="0" u="none" strike="noStrike" cap="none" dirty="0">
                <a:solidFill>
                  <a:schemeClr val="dk1"/>
                </a:solidFill>
                <a:latin typeface="Arial Black"/>
                <a:ea typeface="Arial Black"/>
                <a:cs typeface="Arial Black"/>
                <a:sym typeface="Arial Black"/>
              </a:rPr>
              <a:t>6:42 – 6:56 / 1-lap </a:t>
            </a:r>
            <a:r>
              <a:rPr lang="en-US" sz="105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p:txBody>
      </p:sp>
      <p:grpSp>
        <p:nvGrpSpPr>
          <p:cNvPr id="493" name="Google Shape;493;p28"/>
          <p:cNvGrpSpPr/>
          <p:nvPr/>
        </p:nvGrpSpPr>
        <p:grpSpPr>
          <a:xfrm>
            <a:off x="579632" y="4842957"/>
            <a:ext cx="6015691" cy="1069711"/>
            <a:chOff x="606702" y="5103350"/>
            <a:chExt cx="6015691" cy="1069711"/>
          </a:xfrm>
        </p:grpSpPr>
        <p:grpSp>
          <p:nvGrpSpPr>
            <p:cNvPr id="494" name="Google Shape;494;p28"/>
            <p:cNvGrpSpPr/>
            <p:nvPr/>
          </p:nvGrpSpPr>
          <p:grpSpPr>
            <a:xfrm>
              <a:off x="606702" y="5103350"/>
              <a:ext cx="6015691" cy="989629"/>
              <a:chOff x="606702" y="5103350"/>
              <a:chExt cx="6015691" cy="989629"/>
            </a:xfrm>
          </p:grpSpPr>
          <p:grpSp>
            <p:nvGrpSpPr>
              <p:cNvPr id="495" name="Google Shape;495;p28"/>
              <p:cNvGrpSpPr/>
              <p:nvPr/>
            </p:nvGrpSpPr>
            <p:grpSpPr>
              <a:xfrm>
                <a:off x="714715" y="5103350"/>
                <a:ext cx="5907678" cy="493744"/>
                <a:chOff x="702444" y="5666247"/>
                <a:chExt cx="5907678" cy="493744"/>
              </a:xfrm>
            </p:grpSpPr>
            <p:pic>
              <p:nvPicPr>
                <p:cNvPr id="496" name="Google Shape;496;p28" descr="バイクに乗る男性&#10;&#10;自動的に生成された説明"/>
                <p:cNvPicPr preferRelativeResize="0"/>
                <p:nvPr/>
              </p:nvPicPr>
              <p:blipFill rotWithShape="1">
                <a:blip r:embed="rId3">
                  <a:alphaModFix/>
                </a:blip>
                <a:srcRect/>
                <a:stretch/>
              </p:blipFill>
              <p:spPr>
                <a:xfrm>
                  <a:off x="702444" y="5685056"/>
                  <a:ext cx="558163" cy="372109"/>
                </a:xfrm>
                <a:prstGeom prst="rect">
                  <a:avLst/>
                </a:prstGeom>
                <a:noFill/>
                <a:ln>
                  <a:noFill/>
                </a:ln>
              </p:spPr>
            </p:pic>
            <p:pic>
              <p:nvPicPr>
                <p:cNvPr id="497" name="Google Shape;497;p28" descr="バイクに乗る男性&#10;&#10;自動的に生成された説明"/>
                <p:cNvPicPr preferRelativeResize="0"/>
                <p:nvPr/>
              </p:nvPicPr>
              <p:blipFill rotWithShape="1">
                <a:blip r:embed="rId3">
                  <a:alphaModFix/>
                </a:blip>
                <a:srcRect/>
                <a:stretch/>
              </p:blipFill>
              <p:spPr>
                <a:xfrm>
                  <a:off x="1378365" y="5685056"/>
                  <a:ext cx="558163" cy="372109"/>
                </a:xfrm>
                <a:prstGeom prst="rect">
                  <a:avLst/>
                </a:prstGeom>
                <a:noFill/>
                <a:ln>
                  <a:noFill/>
                </a:ln>
              </p:spPr>
            </p:pic>
            <p:pic>
              <p:nvPicPr>
                <p:cNvPr id="498" name="Google Shape;498;p28" descr="おもちゃ, レゴ が含まれている画像&#10;&#10;自動的に生成された説明"/>
                <p:cNvPicPr preferRelativeResize="0"/>
                <p:nvPr/>
              </p:nvPicPr>
              <p:blipFill rotWithShape="1">
                <a:blip r:embed="rId4">
                  <a:alphaModFix/>
                </a:blip>
                <a:srcRect/>
                <a:stretch/>
              </p:blipFill>
              <p:spPr>
                <a:xfrm>
                  <a:off x="1998588" y="5687523"/>
                  <a:ext cx="322803" cy="372109"/>
                </a:xfrm>
                <a:prstGeom prst="rect">
                  <a:avLst/>
                </a:prstGeom>
                <a:noFill/>
                <a:ln>
                  <a:noFill/>
                </a:ln>
              </p:spPr>
            </p:pic>
            <p:pic>
              <p:nvPicPr>
                <p:cNvPr id="499" name="Google Shape;499;p28" descr="男, 女性, 衣類, 乗る が含まれている画像&#10;&#10;自動的に生成された説明"/>
                <p:cNvPicPr preferRelativeResize="0"/>
                <p:nvPr/>
              </p:nvPicPr>
              <p:blipFill rotWithShape="1">
                <a:blip r:embed="rId5">
                  <a:alphaModFix/>
                </a:blip>
                <a:srcRect/>
                <a:stretch/>
              </p:blipFill>
              <p:spPr>
                <a:xfrm flipH="1">
                  <a:off x="2355434" y="5678287"/>
                  <a:ext cx="723274" cy="390918"/>
                </a:xfrm>
                <a:prstGeom prst="rect">
                  <a:avLst/>
                </a:prstGeom>
                <a:noFill/>
                <a:ln>
                  <a:noFill/>
                </a:ln>
              </p:spPr>
            </p:pic>
            <p:pic>
              <p:nvPicPr>
                <p:cNvPr id="500" name="Google Shape;500;p28" descr="ダイアグラム&#10;&#10;自動的に生成された説明"/>
                <p:cNvPicPr preferRelativeResize="0"/>
                <p:nvPr/>
              </p:nvPicPr>
              <p:blipFill rotWithShape="1">
                <a:blip r:embed="rId6">
                  <a:alphaModFix/>
                </a:blip>
                <a:srcRect/>
                <a:stretch/>
              </p:blipFill>
              <p:spPr>
                <a:xfrm flipH="1">
                  <a:off x="3150716" y="5666247"/>
                  <a:ext cx="404316" cy="390918"/>
                </a:xfrm>
                <a:prstGeom prst="rect">
                  <a:avLst/>
                </a:prstGeom>
                <a:noFill/>
                <a:ln>
                  <a:noFill/>
                </a:ln>
              </p:spPr>
            </p:pic>
            <p:pic>
              <p:nvPicPr>
                <p:cNvPr id="501" name="Google Shape;501;p28" descr="おもちゃ, レゴ が含まれている画像&#10;&#10;自動的に生成された説明"/>
                <p:cNvPicPr preferRelativeResize="0"/>
                <p:nvPr/>
              </p:nvPicPr>
              <p:blipFill rotWithShape="1">
                <a:blip r:embed="rId4">
                  <a:alphaModFix/>
                </a:blip>
                <a:srcRect/>
                <a:stretch/>
              </p:blipFill>
              <p:spPr>
                <a:xfrm>
                  <a:off x="4014812" y="5697096"/>
                  <a:ext cx="322803" cy="372109"/>
                </a:xfrm>
                <a:prstGeom prst="rect">
                  <a:avLst/>
                </a:prstGeom>
                <a:noFill/>
                <a:ln>
                  <a:noFill/>
                </a:ln>
              </p:spPr>
            </p:pic>
            <p:pic>
              <p:nvPicPr>
                <p:cNvPr id="502" name="Google Shape;502;p28" descr="草の上に置かれた自転車&#10;&#10;中程度の精度で自動的に生成された説明"/>
                <p:cNvPicPr preferRelativeResize="0"/>
                <p:nvPr/>
              </p:nvPicPr>
              <p:blipFill rotWithShape="1">
                <a:blip r:embed="rId7">
                  <a:alphaModFix/>
                </a:blip>
                <a:srcRect/>
                <a:stretch/>
              </p:blipFill>
              <p:spPr>
                <a:xfrm>
                  <a:off x="4374852" y="5705404"/>
                  <a:ext cx="602499" cy="361500"/>
                </a:xfrm>
                <a:prstGeom prst="rect">
                  <a:avLst/>
                </a:prstGeom>
                <a:noFill/>
                <a:ln>
                  <a:noFill/>
                </a:ln>
              </p:spPr>
            </p:pic>
            <p:pic>
              <p:nvPicPr>
                <p:cNvPr id="503" name="Google Shape;503;p28" descr="おもちゃ, レゴ が含まれている画像&#10;&#10;自動的に生成された説明"/>
                <p:cNvPicPr preferRelativeResize="0"/>
                <p:nvPr/>
              </p:nvPicPr>
              <p:blipFill rotWithShape="1">
                <a:blip r:embed="rId4">
                  <a:alphaModFix/>
                </a:blip>
                <a:srcRect/>
                <a:stretch/>
              </p:blipFill>
              <p:spPr>
                <a:xfrm>
                  <a:off x="5022924" y="5706864"/>
                  <a:ext cx="322803" cy="372109"/>
                </a:xfrm>
                <a:prstGeom prst="rect">
                  <a:avLst/>
                </a:prstGeom>
                <a:noFill/>
                <a:ln>
                  <a:noFill/>
                </a:ln>
              </p:spPr>
            </p:pic>
            <p:pic>
              <p:nvPicPr>
                <p:cNvPr id="504" name="Google Shape;504;p28" descr="ダイアグラム&#10;&#10;自動的に生成された説明"/>
                <p:cNvPicPr preferRelativeResize="0"/>
                <p:nvPr/>
              </p:nvPicPr>
              <p:blipFill rotWithShape="1">
                <a:blip r:embed="rId8">
                  <a:alphaModFix/>
                </a:blip>
                <a:srcRect/>
                <a:stretch/>
              </p:blipFill>
              <p:spPr>
                <a:xfrm>
                  <a:off x="5454972" y="5723412"/>
                  <a:ext cx="508778" cy="361500"/>
                </a:xfrm>
                <a:prstGeom prst="rect">
                  <a:avLst/>
                </a:prstGeom>
                <a:noFill/>
                <a:ln>
                  <a:noFill/>
                </a:ln>
              </p:spPr>
            </p:pic>
            <p:pic>
              <p:nvPicPr>
                <p:cNvPr id="505" name="Google Shape;505;p28" descr="白い車の写真と文字の加工写真&#10;&#10;低い精度で自動的に生成された説明"/>
                <p:cNvPicPr preferRelativeResize="0"/>
                <p:nvPr/>
              </p:nvPicPr>
              <p:blipFill rotWithShape="1">
                <a:blip r:embed="rId9">
                  <a:alphaModFix/>
                </a:blip>
                <a:srcRect/>
                <a:stretch/>
              </p:blipFill>
              <p:spPr>
                <a:xfrm>
                  <a:off x="6028016" y="5723412"/>
                  <a:ext cx="582106" cy="436579"/>
                </a:xfrm>
                <a:prstGeom prst="rect">
                  <a:avLst/>
                </a:prstGeom>
                <a:noFill/>
                <a:ln>
                  <a:noFill/>
                </a:ln>
              </p:spPr>
            </p:pic>
            <p:pic>
              <p:nvPicPr>
                <p:cNvPr id="506" name="Google Shape;506;p28" descr="ダイアグラム&#10;&#10;自動的に生成された説明"/>
                <p:cNvPicPr preferRelativeResize="0"/>
                <p:nvPr/>
              </p:nvPicPr>
              <p:blipFill rotWithShape="1">
                <a:blip r:embed="rId6">
                  <a:alphaModFix/>
                </a:blip>
                <a:srcRect/>
                <a:stretch/>
              </p:blipFill>
              <p:spPr>
                <a:xfrm flipH="1">
                  <a:off x="3536034" y="5678287"/>
                  <a:ext cx="404316" cy="390918"/>
                </a:xfrm>
                <a:prstGeom prst="rect">
                  <a:avLst/>
                </a:prstGeom>
                <a:noFill/>
                <a:ln>
                  <a:noFill/>
                </a:ln>
              </p:spPr>
            </p:pic>
          </p:grpSp>
          <p:grpSp>
            <p:nvGrpSpPr>
              <p:cNvPr id="507" name="Google Shape;507;p28"/>
              <p:cNvGrpSpPr/>
              <p:nvPr/>
            </p:nvGrpSpPr>
            <p:grpSpPr>
              <a:xfrm>
                <a:off x="606702" y="5492815"/>
                <a:ext cx="6000398" cy="600164"/>
                <a:chOff x="606702" y="5492815"/>
                <a:chExt cx="6000398" cy="600164"/>
              </a:xfrm>
            </p:grpSpPr>
            <p:sp>
              <p:nvSpPr>
                <p:cNvPr id="508" name="Google Shape;508;p28"/>
                <p:cNvSpPr txBox="1"/>
                <p:nvPr/>
              </p:nvSpPr>
              <p:spPr>
                <a:xfrm>
                  <a:off x="606702" y="5492815"/>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Preceding Police motorcycle</a:t>
                  </a:r>
                  <a:endParaRPr sz="900" b="0" i="0" u="none" strike="noStrike" cap="none">
                    <a:solidFill>
                      <a:schemeClr val="dk1"/>
                    </a:solidFill>
                    <a:latin typeface="Arial"/>
                    <a:ea typeface="Arial"/>
                    <a:cs typeface="Arial"/>
                    <a:sym typeface="Arial"/>
                  </a:endParaRPr>
                </a:p>
              </p:txBody>
            </p:sp>
            <p:sp>
              <p:nvSpPr>
                <p:cNvPr id="509" name="Google Shape;509;p28"/>
                <p:cNvSpPr txBox="1"/>
                <p:nvPr/>
              </p:nvSpPr>
              <p:spPr>
                <a:xfrm>
                  <a:off x="1312426" y="5492815"/>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Police motorcycle</a:t>
                  </a:r>
                  <a:endParaRPr sz="900" b="0" i="0" u="none" strike="noStrike" cap="none">
                    <a:solidFill>
                      <a:schemeClr val="dk1"/>
                    </a:solidFill>
                    <a:latin typeface="Arial"/>
                    <a:ea typeface="Arial"/>
                    <a:cs typeface="Arial"/>
                    <a:sym typeface="Arial"/>
                  </a:endParaRPr>
                </a:p>
              </p:txBody>
            </p:sp>
            <p:sp>
              <p:nvSpPr>
                <p:cNvPr id="510" name="Google Shape;510;p28"/>
                <p:cNvSpPr txBox="1"/>
                <p:nvPr/>
              </p:nvSpPr>
              <p:spPr>
                <a:xfrm>
                  <a:off x="1982175" y="5492815"/>
                  <a:ext cx="64891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TO</a:t>
                  </a:r>
                  <a:endParaRPr sz="900" b="0" i="0" u="none" strike="noStrike" cap="none">
                    <a:solidFill>
                      <a:schemeClr val="dk1"/>
                    </a:solidFill>
                    <a:latin typeface="Arial"/>
                    <a:ea typeface="Arial"/>
                    <a:cs typeface="Arial"/>
                    <a:sym typeface="Arial"/>
                  </a:endParaRPr>
                </a:p>
              </p:txBody>
            </p:sp>
            <p:sp>
              <p:nvSpPr>
                <p:cNvPr id="511" name="Google Shape;511;p28"/>
                <p:cNvSpPr txBox="1"/>
                <p:nvPr/>
              </p:nvSpPr>
              <p:spPr>
                <a:xfrm>
                  <a:off x="2359867" y="5769814"/>
                  <a:ext cx="64891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Tandem athletes</a:t>
                  </a:r>
                  <a:endParaRPr sz="900" b="0" i="0" u="none" strike="noStrike" cap="none">
                    <a:solidFill>
                      <a:schemeClr val="dk1"/>
                    </a:solidFill>
                    <a:latin typeface="Arial"/>
                    <a:ea typeface="Arial"/>
                    <a:cs typeface="Arial"/>
                    <a:sym typeface="Arial"/>
                  </a:endParaRPr>
                </a:p>
              </p:txBody>
            </p:sp>
            <p:sp>
              <p:nvSpPr>
                <p:cNvPr id="512" name="Google Shape;512;p28"/>
                <p:cNvSpPr txBox="1"/>
                <p:nvPr/>
              </p:nvSpPr>
              <p:spPr>
                <a:xfrm>
                  <a:off x="3176839" y="5769814"/>
                  <a:ext cx="85024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Regular bike athletes</a:t>
                  </a:r>
                  <a:endParaRPr sz="900" b="0" i="0" u="none" strike="noStrike" cap="none">
                    <a:solidFill>
                      <a:schemeClr val="dk1"/>
                    </a:solidFill>
                    <a:latin typeface="Arial"/>
                    <a:ea typeface="Arial"/>
                    <a:cs typeface="Arial"/>
                    <a:sym typeface="Arial"/>
                  </a:endParaRPr>
                </a:p>
              </p:txBody>
            </p:sp>
            <p:sp>
              <p:nvSpPr>
                <p:cNvPr id="513" name="Google Shape;513;p28"/>
                <p:cNvSpPr txBox="1"/>
                <p:nvPr/>
              </p:nvSpPr>
              <p:spPr>
                <a:xfrm>
                  <a:off x="3892585" y="5505927"/>
                  <a:ext cx="769185"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Separating TO</a:t>
                  </a:r>
                  <a:endParaRPr sz="900" b="0" i="0" u="none" strike="noStrike" cap="none">
                    <a:solidFill>
                      <a:schemeClr val="dk1"/>
                    </a:solidFill>
                    <a:latin typeface="Arial"/>
                    <a:ea typeface="Arial"/>
                    <a:cs typeface="Arial"/>
                    <a:sym typeface="Arial"/>
                  </a:endParaRPr>
                </a:p>
              </p:txBody>
            </p:sp>
            <p:sp>
              <p:nvSpPr>
                <p:cNvPr id="514" name="Google Shape;514;p28"/>
                <p:cNvSpPr txBox="1"/>
                <p:nvPr/>
              </p:nvSpPr>
              <p:spPr>
                <a:xfrm>
                  <a:off x="4306846" y="5769813"/>
                  <a:ext cx="85024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Hand cycle athletes</a:t>
                  </a:r>
                  <a:endParaRPr sz="900" b="0" i="0" u="none" strike="noStrike" cap="none">
                    <a:solidFill>
                      <a:schemeClr val="dk1"/>
                    </a:solidFill>
                    <a:latin typeface="Arial"/>
                    <a:ea typeface="Arial"/>
                    <a:cs typeface="Arial"/>
                    <a:sym typeface="Arial"/>
                  </a:endParaRPr>
                </a:p>
              </p:txBody>
            </p:sp>
            <p:sp>
              <p:nvSpPr>
                <p:cNvPr id="515" name="Google Shape;515;p28"/>
                <p:cNvSpPr txBox="1"/>
                <p:nvPr/>
              </p:nvSpPr>
              <p:spPr>
                <a:xfrm>
                  <a:off x="4929958" y="5516076"/>
                  <a:ext cx="41410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Tail TO</a:t>
                  </a:r>
                  <a:endParaRPr sz="900" b="0" i="0" u="none" strike="noStrike" cap="none">
                    <a:solidFill>
                      <a:schemeClr val="dk1"/>
                    </a:solidFill>
                    <a:latin typeface="Arial"/>
                    <a:ea typeface="Arial"/>
                    <a:cs typeface="Arial"/>
                    <a:sym typeface="Arial"/>
                  </a:endParaRPr>
                </a:p>
              </p:txBody>
            </p:sp>
            <p:sp>
              <p:nvSpPr>
                <p:cNvPr id="516" name="Google Shape;516;p28"/>
                <p:cNvSpPr txBox="1"/>
                <p:nvPr/>
              </p:nvSpPr>
              <p:spPr>
                <a:xfrm>
                  <a:off x="5415011" y="5516076"/>
                  <a:ext cx="622253"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Public relations vehicle</a:t>
                  </a:r>
                  <a:endParaRPr sz="900" b="0" i="0" u="none" strike="noStrike" cap="none">
                    <a:solidFill>
                      <a:schemeClr val="dk1"/>
                    </a:solidFill>
                    <a:latin typeface="Arial"/>
                    <a:ea typeface="Arial"/>
                    <a:cs typeface="Arial"/>
                    <a:sym typeface="Arial"/>
                  </a:endParaRPr>
                </a:p>
              </p:txBody>
            </p:sp>
            <p:sp>
              <p:nvSpPr>
                <p:cNvPr id="517" name="Google Shape;517;p28"/>
                <p:cNvSpPr txBox="1"/>
                <p:nvPr/>
              </p:nvSpPr>
              <p:spPr>
                <a:xfrm>
                  <a:off x="6024993" y="5527715"/>
                  <a:ext cx="58210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Police car</a:t>
                  </a:r>
                  <a:endParaRPr sz="900" b="0" i="0" u="none" strike="noStrike" cap="none">
                    <a:solidFill>
                      <a:schemeClr val="dk1"/>
                    </a:solidFill>
                    <a:latin typeface="Arial"/>
                    <a:ea typeface="Arial"/>
                    <a:cs typeface="Arial"/>
                    <a:sym typeface="Arial"/>
                  </a:endParaRPr>
                </a:p>
              </p:txBody>
            </p:sp>
          </p:grpSp>
        </p:grpSp>
        <p:grpSp>
          <p:nvGrpSpPr>
            <p:cNvPr id="518" name="Google Shape;518;p28"/>
            <p:cNvGrpSpPr/>
            <p:nvPr/>
          </p:nvGrpSpPr>
          <p:grpSpPr>
            <a:xfrm>
              <a:off x="1056380" y="5927550"/>
              <a:ext cx="494347" cy="245511"/>
              <a:chOff x="1056380" y="5927550"/>
              <a:chExt cx="494347" cy="245511"/>
            </a:xfrm>
          </p:grpSpPr>
          <p:sp>
            <p:nvSpPr>
              <p:cNvPr id="519" name="Google Shape;519;p28"/>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0" name="Google Shape;520;p28"/>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200m</a:t>
                </a:r>
                <a:endParaRPr sz="800" b="0" i="0" u="none" strike="noStrike" cap="none">
                  <a:solidFill>
                    <a:schemeClr val="dk1"/>
                  </a:solidFill>
                  <a:latin typeface="Arial"/>
                  <a:ea typeface="Arial"/>
                  <a:cs typeface="Arial"/>
                  <a:sym typeface="Arial"/>
                </a:endParaRPr>
              </a:p>
            </p:txBody>
          </p:sp>
        </p:grpSp>
      </p:grpSp>
      <p:grpSp>
        <p:nvGrpSpPr>
          <p:cNvPr id="521" name="Google Shape;521;p28"/>
          <p:cNvGrpSpPr/>
          <p:nvPr/>
        </p:nvGrpSpPr>
        <p:grpSpPr>
          <a:xfrm>
            <a:off x="563435" y="6370486"/>
            <a:ext cx="4351724" cy="1064570"/>
            <a:chOff x="563435" y="6714976"/>
            <a:chExt cx="4351724" cy="1064570"/>
          </a:xfrm>
        </p:grpSpPr>
        <p:grpSp>
          <p:nvGrpSpPr>
            <p:cNvPr id="522" name="Google Shape;522;p28"/>
            <p:cNvGrpSpPr/>
            <p:nvPr/>
          </p:nvGrpSpPr>
          <p:grpSpPr>
            <a:xfrm>
              <a:off x="563435" y="6714976"/>
              <a:ext cx="4351724" cy="989629"/>
              <a:chOff x="563435" y="6714976"/>
              <a:chExt cx="4351724" cy="989629"/>
            </a:xfrm>
          </p:grpSpPr>
          <p:pic>
            <p:nvPicPr>
              <p:cNvPr id="523" name="Google Shape;523;p28" descr="バイクに乗る男性&#10;&#10;自動的に生成された説明"/>
              <p:cNvPicPr preferRelativeResize="0"/>
              <p:nvPr/>
            </p:nvPicPr>
            <p:blipFill rotWithShape="1">
              <a:blip r:embed="rId3">
                <a:alphaModFix/>
              </a:blip>
              <a:srcRect/>
              <a:stretch/>
            </p:blipFill>
            <p:spPr>
              <a:xfrm>
                <a:off x="671448" y="6733785"/>
                <a:ext cx="558163" cy="372109"/>
              </a:xfrm>
              <a:prstGeom prst="rect">
                <a:avLst/>
              </a:prstGeom>
              <a:noFill/>
              <a:ln>
                <a:noFill/>
              </a:ln>
            </p:spPr>
          </p:pic>
          <p:pic>
            <p:nvPicPr>
              <p:cNvPr id="524" name="Google Shape;524;p28" descr="バイクに乗る男性&#10;&#10;自動的に生成された説明"/>
              <p:cNvPicPr preferRelativeResize="0"/>
              <p:nvPr/>
            </p:nvPicPr>
            <p:blipFill rotWithShape="1">
              <a:blip r:embed="rId3">
                <a:alphaModFix/>
              </a:blip>
              <a:srcRect/>
              <a:stretch/>
            </p:blipFill>
            <p:spPr>
              <a:xfrm>
                <a:off x="1347369" y="6733785"/>
                <a:ext cx="558163" cy="372109"/>
              </a:xfrm>
              <a:prstGeom prst="rect">
                <a:avLst/>
              </a:prstGeom>
              <a:noFill/>
              <a:ln>
                <a:noFill/>
              </a:ln>
            </p:spPr>
          </p:pic>
          <p:pic>
            <p:nvPicPr>
              <p:cNvPr id="525" name="Google Shape;525;p28" descr="おもちゃ, レゴ が含まれている画像&#10;&#10;自動的に生成された説明"/>
              <p:cNvPicPr preferRelativeResize="0"/>
              <p:nvPr/>
            </p:nvPicPr>
            <p:blipFill rotWithShape="1">
              <a:blip r:embed="rId4">
                <a:alphaModFix/>
              </a:blip>
              <a:srcRect/>
              <a:stretch/>
            </p:blipFill>
            <p:spPr>
              <a:xfrm>
                <a:off x="1967592" y="6736252"/>
                <a:ext cx="322803" cy="372109"/>
              </a:xfrm>
              <a:prstGeom prst="rect">
                <a:avLst/>
              </a:prstGeom>
              <a:noFill/>
              <a:ln>
                <a:noFill/>
              </a:ln>
            </p:spPr>
          </p:pic>
          <p:pic>
            <p:nvPicPr>
              <p:cNvPr id="526" name="Google Shape;526;p28" descr="ダイアグラム&#10;&#10;自動的に生成された説明"/>
              <p:cNvPicPr preferRelativeResize="0"/>
              <p:nvPr/>
            </p:nvPicPr>
            <p:blipFill rotWithShape="1">
              <a:blip r:embed="rId6">
                <a:alphaModFix/>
              </a:blip>
              <a:srcRect/>
              <a:stretch/>
            </p:blipFill>
            <p:spPr>
              <a:xfrm flipH="1">
                <a:off x="2430636" y="6714976"/>
                <a:ext cx="404316" cy="390918"/>
              </a:xfrm>
              <a:prstGeom prst="rect">
                <a:avLst/>
              </a:prstGeom>
              <a:noFill/>
              <a:ln>
                <a:noFill/>
              </a:ln>
            </p:spPr>
          </p:pic>
          <p:pic>
            <p:nvPicPr>
              <p:cNvPr id="527" name="Google Shape;527;p28" descr="おもちゃ, レゴ が含まれている画像&#10;&#10;自動的に生成された説明"/>
              <p:cNvPicPr preferRelativeResize="0"/>
              <p:nvPr/>
            </p:nvPicPr>
            <p:blipFill rotWithShape="1">
              <a:blip r:embed="rId4">
                <a:alphaModFix/>
              </a:blip>
              <a:srcRect/>
              <a:stretch/>
            </p:blipFill>
            <p:spPr>
              <a:xfrm>
                <a:off x="3327961" y="6755593"/>
                <a:ext cx="322803" cy="372109"/>
              </a:xfrm>
              <a:prstGeom prst="rect">
                <a:avLst/>
              </a:prstGeom>
              <a:noFill/>
              <a:ln>
                <a:noFill/>
              </a:ln>
            </p:spPr>
          </p:pic>
          <p:pic>
            <p:nvPicPr>
              <p:cNvPr id="528" name="Google Shape;528;p28" descr="ダイアグラム&#10;&#10;自動的に生成された説明"/>
              <p:cNvPicPr preferRelativeResize="0"/>
              <p:nvPr/>
            </p:nvPicPr>
            <p:blipFill rotWithShape="1">
              <a:blip r:embed="rId8">
                <a:alphaModFix/>
              </a:blip>
              <a:srcRect/>
              <a:stretch/>
            </p:blipFill>
            <p:spPr>
              <a:xfrm>
                <a:off x="3760009" y="6772141"/>
                <a:ext cx="508778" cy="361500"/>
              </a:xfrm>
              <a:prstGeom prst="rect">
                <a:avLst/>
              </a:prstGeom>
              <a:noFill/>
              <a:ln>
                <a:noFill/>
              </a:ln>
            </p:spPr>
          </p:pic>
          <p:pic>
            <p:nvPicPr>
              <p:cNvPr id="529" name="Google Shape;529;p28" descr="白い車の写真と文字の加工写真&#10;&#10;低い精度で自動的に生成された説明"/>
              <p:cNvPicPr preferRelativeResize="0"/>
              <p:nvPr/>
            </p:nvPicPr>
            <p:blipFill rotWithShape="1">
              <a:blip r:embed="rId9">
                <a:alphaModFix/>
              </a:blip>
              <a:srcRect/>
              <a:stretch/>
            </p:blipFill>
            <p:spPr>
              <a:xfrm>
                <a:off x="4333053" y="6772141"/>
                <a:ext cx="582106" cy="436579"/>
              </a:xfrm>
              <a:prstGeom prst="rect">
                <a:avLst/>
              </a:prstGeom>
              <a:noFill/>
              <a:ln>
                <a:noFill/>
              </a:ln>
            </p:spPr>
          </p:pic>
          <p:pic>
            <p:nvPicPr>
              <p:cNvPr id="530" name="Google Shape;530;p28" descr="ダイアグラム&#10;&#10;自動的に生成された説明"/>
              <p:cNvPicPr preferRelativeResize="0"/>
              <p:nvPr/>
            </p:nvPicPr>
            <p:blipFill rotWithShape="1">
              <a:blip r:embed="rId6">
                <a:alphaModFix/>
              </a:blip>
              <a:srcRect/>
              <a:stretch/>
            </p:blipFill>
            <p:spPr>
              <a:xfrm flipH="1">
                <a:off x="2815954" y="6727016"/>
                <a:ext cx="404316" cy="390918"/>
              </a:xfrm>
              <a:prstGeom prst="rect">
                <a:avLst/>
              </a:prstGeom>
              <a:noFill/>
              <a:ln>
                <a:noFill/>
              </a:ln>
            </p:spPr>
          </p:pic>
          <p:sp>
            <p:nvSpPr>
              <p:cNvPr id="531" name="Google Shape;531;p28"/>
              <p:cNvSpPr txBox="1"/>
              <p:nvPr/>
            </p:nvSpPr>
            <p:spPr>
              <a:xfrm>
                <a:off x="563435" y="7104441"/>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Preceding Police motorcycle</a:t>
                </a:r>
                <a:endParaRPr sz="900" b="0" i="0" u="none" strike="noStrike" cap="none">
                  <a:solidFill>
                    <a:schemeClr val="dk1"/>
                  </a:solidFill>
                  <a:latin typeface="Arial"/>
                  <a:ea typeface="Arial"/>
                  <a:cs typeface="Arial"/>
                  <a:sym typeface="Arial"/>
                </a:endParaRPr>
              </a:p>
            </p:txBody>
          </p:sp>
          <p:sp>
            <p:nvSpPr>
              <p:cNvPr id="532" name="Google Shape;532;p28"/>
              <p:cNvSpPr txBox="1"/>
              <p:nvPr/>
            </p:nvSpPr>
            <p:spPr>
              <a:xfrm>
                <a:off x="1269159" y="7104441"/>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Police motorcycle</a:t>
                </a:r>
                <a:endParaRPr sz="900" b="0" i="0" u="none" strike="noStrike" cap="none">
                  <a:solidFill>
                    <a:schemeClr val="dk1"/>
                  </a:solidFill>
                  <a:latin typeface="Arial"/>
                  <a:ea typeface="Arial"/>
                  <a:cs typeface="Arial"/>
                  <a:sym typeface="Arial"/>
                </a:endParaRPr>
              </a:p>
            </p:txBody>
          </p:sp>
          <p:sp>
            <p:nvSpPr>
              <p:cNvPr id="533" name="Google Shape;533;p28"/>
              <p:cNvSpPr txBox="1"/>
              <p:nvPr/>
            </p:nvSpPr>
            <p:spPr>
              <a:xfrm>
                <a:off x="1938908" y="7104441"/>
                <a:ext cx="64891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TO</a:t>
                </a:r>
                <a:endParaRPr sz="900" b="0" i="0" u="none" strike="noStrike" cap="none">
                  <a:solidFill>
                    <a:schemeClr val="dk1"/>
                  </a:solidFill>
                  <a:latin typeface="Arial"/>
                  <a:ea typeface="Arial"/>
                  <a:cs typeface="Arial"/>
                  <a:sym typeface="Arial"/>
                </a:endParaRPr>
              </a:p>
            </p:txBody>
          </p:sp>
          <p:sp>
            <p:nvSpPr>
              <p:cNvPr id="534" name="Google Shape;534;p28"/>
              <p:cNvSpPr txBox="1"/>
              <p:nvPr/>
            </p:nvSpPr>
            <p:spPr>
              <a:xfrm>
                <a:off x="2444488" y="7381440"/>
                <a:ext cx="85024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Regular bike athletes</a:t>
                </a:r>
                <a:endParaRPr sz="900" b="0" i="0" u="none" strike="noStrike" cap="none">
                  <a:solidFill>
                    <a:schemeClr val="dk1"/>
                  </a:solidFill>
                  <a:latin typeface="Arial"/>
                  <a:ea typeface="Arial"/>
                  <a:cs typeface="Arial"/>
                  <a:sym typeface="Arial"/>
                </a:endParaRPr>
              </a:p>
            </p:txBody>
          </p:sp>
          <p:sp>
            <p:nvSpPr>
              <p:cNvPr id="535" name="Google Shape;535;p28"/>
              <p:cNvSpPr txBox="1"/>
              <p:nvPr/>
            </p:nvSpPr>
            <p:spPr>
              <a:xfrm>
                <a:off x="3222724" y="7127702"/>
                <a:ext cx="41410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Tail TO</a:t>
                </a:r>
                <a:endParaRPr sz="900" b="0" i="0" u="none" strike="noStrike" cap="none">
                  <a:solidFill>
                    <a:schemeClr val="dk1"/>
                  </a:solidFill>
                  <a:latin typeface="Arial"/>
                  <a:ea typeface="Arial"/>
                  <a:cs typeface="Arial"/>
                  <a:sym typeface="Arial"/>
                </a:endParaRPr>
              </a:p>
            </p:txBody>
          </p:sp>
          <p:sp>
            <p:nvSpPr>
              <p:cNvPr id="536" name="Google Shape;536;p28"/>
              <p:cNvSpPr txBox="1"/>
              <p:nvPr/>
            </p:nvSpPr>
            <p:spPr>
              <a:xfrm>
                <a:off x="3707777" y="7127702"/>
                <a:ext cx="622253"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Public relations vehicle</a:t>
                </a:r>
                <a:endParaRPr sz="900" b="0" i="0" u="none" strike="noStrike" cap="none">
                  <a:solidFill>
                    <a:schemeClr val="dk1"/>
                  </a:solidFill>
                  <a:latin typeface="Arial"/>
                  <a:ea typeface="Arial"/>
                  <a:cs typeface="Arial"/>
                  <a:sym typeface="Arial"/>
                </a:endParaRPr>
              </a:p>
            </p:txBody>
          </p:sp>
          <p:sp>
            <p:nvSpPr>
              <p:cNvPr id="537" name="Google Shape;537;p28"/>
              <p:cNvSpPr txBox="1"/>
              <p:nvPr/>
            </p:nvSpPr>
            <p:spPr>
              <a:xfrm>
                <a:off x="4317759" y="7139341"/>
                <a:ext cx="58210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Police car</a:t>
                </a:r>
                <a:endParaRPr sz="900" b="0" i="0" u="none" strike="noStrike" cap="none">
                  <a:solidFill>
                    <a:schemeClr val="dk1"/>
                  </a:solidFill>
                  <a:latin typeface="Arial"/>
                  <a:ea typeface="Arial"/>
                  <a:cs typeface="Arial"/>
                  <a:sym typeface="Arial"/>
                </a:endParaRPr>
              </a:p>
            </p:txBody>
          </p:sp>
        </p:grpSp>
        <p:grpSp>
          <p:nvGrpSpPr>
            <p:cNvPr id="538" name="Google Shape;538;p28"/>
            <p:cNvGrpSpPr/>
            <p:nvPr/>
          </p:nvGrpSpPr>
          <p:grpSpPr>
            <a:xfrm>
              <a:off x="1065252" y="7534035"/>
              <a:ext cx="494347" cy="245511"/>
              <a:chOff x="1056380" y="5927550"/>
              <a:chExt cx="494347" cy="245511"/>
            </a:xfrm>
          </p:grpSpPr>
          <p:sp>
            <p:nvSpPr>
              <p:cNvPr id="539" name="Google Shape;539;p28"/>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0" name="Google Shape;540;p28"/>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200m</a:t>
                </a:r>
                <a:endParaRPr sz="800" b="0" i="0" u="none" strike="noStrike" cap="none">
                  <a:solidFill>
                    <a:schemeClr val="dk1"/>
                  </a:solidFill>
                  <a:latin typeface="Arial"/>
                  <a:ea typeface="Arial"/>
                  <a:cs typeface="Arial"/>
                  <a:sym typeface="Arial"/>
                </a:endParaRPr>
              </a:p>
            </p:txBody>
          </p:sp>
        </p:grpSp>
      </p:grpSp>
      <p:grpSp>
        <p:nvGrpSpPr>
          <p:cNvPr id="541" name="Google Shape;541;p28"/>
          <p:cNvGrpSpPr/>
          <p:nvPr/>
        </p:nvGrpSpPr>
        <p:grpSpPr>
          <a:xfrm>
            <a:off x="563435" y="7795096"/>
            <a:ext cx="4351724" cy="1074155"/>
            <a:chOff x="563435" y="8367320"/>
            <a:chExt cx="4351724" cy="1074155"/>
          </a:xfrm>
        </p:grpSpPr>
        <p:grpSp>
          <p:nvGrpSpPr>
            <p:cNvPr id="542" name="Google Shape;542;p28"/>
            <p:cNvGrpSpPr/>
            <p:nvPr/>
          </p:nvGrpSpPr>
          <p:grpSpPr>
            <a:xfrm>
              <a:off x="563435" y="8367320"/>
              <a:ext cx="4351724" cy="990226"/>
              <a:chOff x="563435" y="8367320"/>
              <a:chExt cx="4351724" cy="990226"/>
            </a:xfrm>
          </p:grpSpPr>
          <p:pic>
            <p:nvPicPr>
              <p:cNvPr id="543" name="Google Shape;543;p28" descr="バイクに乗る男性&#10;&#10;自動的に生成された説明"/>
              <p:cNvPicPr preferRelativeResize="0"/>
              <p:nvPr/>
            </p:nvPicPr>
            <p:blipFill rotWithShape="1">
              <a:blip r:embed="rId3">
                <a:alphaModFix/>
              </a:blip>
              <a:srcRect/>
              <a:stretch/>
            </p:blipFill>
            <p:spPr>
              <a:xfrm>
                <a:off x="671448" y="8386726"/>
                <a:ext cx="558163" cy="372109"/>
              </a:xfrm>
              <a:prstGeom prst="rect">
                <a:avLst/>
              </a:prstGeom>
              <a:noFill/>
              <a:ln>
                <a:noFill/>
              </a:ln>
            </p:spPr>
          </p:pic>
          <p:pic>
            <p:nvPicPr>
              <p:cNvPr id="544" name="Google Shape;544;p28" descr="バイクに乗る男性&#10;&#10;自動的に生成された説明"/>
              <p:cNvPicPr preferRelativeResize="0"/>
              <p:nvPr/>
            </p:nvPicPr>
            <p:blipFill rotWithShape="1">
              <a:blip r:embed="rId3">
                <a:alphaModFix/>
              </a:blip>
              <a:srcRect/>
              <a:stretch/>
            </p:blipFill>
            <p:spPr>
              <a:xfrm>
                <a:off x="1347369" y="8386726"/>
                <a:ext cx="558163" cy="372109"/>
              </a:xfrm>
              <a:prstGeom prst="rect">
                <a:avLst/>
              </a:prstGeom>
              <a:noFill/>
              <a:ln>
                <a:noFill/>
              </a:ln>
            </p:spPr>
          </p:pic>
          <p:pic>
            <p:nvPicPr>
              <p:cNvPr id="545" name="Google Shape;545;p28" descr="おもちゃ, レゴ が含まれている画像&#10;&#10;自動的に生成された説明"/>
              <p:cNvPicPr preferRelativeResize="0"/>
              <p:nvPr/>
            </p:nvPicPr>
            <p:blipFill rotWithShape="1">
              <a:blip r:embed="rId4">
                <a:alphaModFix/>
              </a:blip>
              <a:srcRect/>
              <a:stretch/>
            </p:blipFill>
            <p:spPr>
              <a:xfrm>
                <a:off x="1967592" y="8389193"/>
                <a:ext cx="322803" cy="372109"/>
              </a:xfrm>
              <a:prstGeom prst="rect">
                <a:avLst/>
              </a:prstGeom>
              <a:noFill/>
              <a:ln>
                <a:noFill/>
              </a:ln>
            </p:spPr>
          </p:pic>
          <p:pic>
            <p:nvPicPr>
              <p:cNvPr id="546" name="Google Shape;546;p28" descr="おもちゃ, レゴ が含まれている画像&#10;&#10;自動的に生成された説明"/>
              <p:cNvPicPr preferRelativeResize="0"/>
              <p:nvPr/>
            </p:nvPicPr>
            <p:blipFill rotWithShape="1">
              <a:blip r:embed="rId4">
                <a:alphaModFix/>
              </a:blip>
              <a:srcRect/>
              <a:stretch/>
            </p:blipFill>
            <p:spPr>
              <a:xfrm>
                <a:off x="3327961" y="8408534"/>
                <a:ext cx="322803" cy="372109"/>
              </a:xfrm>
              <a:prstGeom prst="rect">
                <a:avLst/>
              </a:prstGeom>
              <a:noFill/>
              <a:ln>
                <a:noFill/>
              </a:ln>
            </p:spPr>
          </p:pic>
          <p:pic>
            <p:nvPicPr>
              <p:cNvPr id="547" name="Google Shape;547;p28" descr="ダイアグラム&#10;&#10;自動的に生成された説明"/>
              <p:cNvPicPr preferRelativeResize="0"/>
              <p:nvPr/>
            </p:nvPicPr>
            <p:blipFill rotWithShape="1">
              <a:blip r:embed="rId8">
                <a:alphaModFix/>
              </a:blip>
              <a:srcRect/>
              <a:stretch/>
            </p:blipFill>
            <p:spPr>
              <a:xfrm>
                <a:off x="3760009" y="8425082"/>
                <a:ext cx="508778" cy="361500"/>
              </a:xfrm>
              <a:prstGeom prst="rect">
                <a:avLst/>
              </a:prstGeom>
              <a:noFill/>
              <a:ln>
                <a:noFill/>
              </a:ln>
            </p:spPr>
          </p:pic>
          <p:pic>
            <p:nvPicPr>
              <p:cNvPr id="548" name="Google Shape;548;p28" descr="白い車の写真と文字の加工写真&#10;&#10;低い精度で自動的に生成された説明"/>
              <p:cNvPicPr preferRelativeResize="0"/>
              <p:nvPr/>
            </p:nvPicPr>
            <p:blipFill rotWithShape="1">
              <a:blip r:embed="rId9">
                <a:alphaModFix/>
              </a:blip>
              <a:srcRect/>
              <a:stretch/>
            </p:blipFill>
            <p:spPr>
              <a:xfrm>
                <a:off x="4333053" y="8425082"/>
                <a:ext cx="582106" cy="436579"/>
              </a:xfrm>
              <a:prstGeom prst="rect">
                <a:avLst/>
              </a:prstGeom>
              <a:noFill/>
              <a:ln>
                <a:noFill/>
              </a:ln>
            </p:spPr>
          </p:pic>
          <p:sp>
            <p:nvSpPr>
              <p:cNvPr id="549" name="Google Shape;549;p28"/>
              <p:cNvSpPr txBox="1"/>
              <p:nvPr/>
            </p:nvSpPr>
            <p:spPr>
              <a:xfrm>
                <a:off x="563435" y="8757382"/>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Preceding Police motorcycle</a:t>
                </a:r>
                <a:endParaRPr sz="900" b="0" i="0" u="none" strike="noStrike" cap="none">
                  <a:solidFill>
                    <a:schemeClr val="dk1"/>
                  </a:solidFill>
                  <a:latin typeface="Arial"/>
                  <a:ea typeface="Arial"/>
                  <a:cs typeface="Arial"/>
                  <a:sym typeface="Arial"/>
                </a:endParaRPr>
              </a:p>
            </p:txBody>
          </p:sp>
          <p:sp>
            <p:nvSpPr>
              <p:cNvPr id="550" name="Google Shape;550;p28"/>
              <p:cNvSpPr txBox="1"/>
              <p:nvPr/>
            </p:nvSpPr>
            <p:spPr>
              <a:xfrm>
                <a:off x="1269159" y="8757382"/>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Police motorcycle</a:t>
                </a:r>
                <a:endParaRPr sz="900" b="0" i="0" u="none" strike="noStrike" cap="none">
                  <a:solidFill>
                    <a:schemeClr val="dk1"/>
                  </a:solidFill>
                  <a:latin typeface="Arial"/>
                  <a:ea typeface="Arial"/>
                  <a:cs typeface="Arial"/>
                  <a:sym typeface="Arial"/>
                </a:endParaRPr>
              </a:p>
            </p:txBody>
          </p:sp>
          <p:sp>
            <p:nvSpPr>
              <p:cNvPr id="551" name="Google Shape;551;p28"/>
              <p:cNvSpPr txBox="1"/>
              <p:nvPr/>
            </p:nvSpPr>
            <p:spPr>
              <a:xfrm>
                <a:off x="1938908" y="8757382"/>
                <a:ext cx="64891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TO</a:t>
                </a:r>
                <a:endParaRPr sz="900" b="0" i="0" u="none" strike="noStrike" cap="none">
                  <a:solidFill>
                    <a:schemeClr val="dk1"/>
                  </a:solidFill>
                  <a:latin typeface="Arial"/>
                  <a:ea typeface="Arial"/>
                  <a:cs typeface="Arial"/>
                  <a:sym typeface="Arial"/>
                </a:endParaRPr>
              </a:p>
            </p:txBody>
          </p:sp>
          <p:sp>
            <p:nvSpPr>
              <p:cNvPr id="552" name="Google Shape;552;p28"/>
              <p:cNvSpPr txBox="1"/>
              <p:nvPr/>
            </p:nvSpPr>
            <p:spPr>
              <a:xfrm>
                <a:off x="2444488" y="8918964"/>
                <a:ext cx="850244"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Competitive Wheelchair athletes</a:t>
                </a:r>
                <a:endParaRPr sz="900" b="0" i="0" u="none" strike="noStrike" cap="none">
                  <a:solidFill>
                    <a:schemeClr val="dk1"/>
                  </a:solidFill>
                  <a:latin typeface="Arial"/>
                  <a:ea typeface="Arial"/>
                  <a:cs typeface="Arial"/>
                  <a:sym typeface="Arial"/>
                </a:endParaRPr>
              </a:p>
            </p:txBody>
          </p:sp>
          <p:sp>
            <p:nvSpPr>
              <p:cNvPr id="553" name="Google Shape;553;p28"/>
              <p:cNvSpPr txBox="1"/>
              <p:nvPr/>
            </p:nvSpPr>
            <p:spPr>
              <a:xfrm>
                <a:off x="3222724" y="8780643"/>
                <a:ext cx="41410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Tail TO</a:t>
                </a:r>
                <a:endParaRPr sz="900" b="0" i="0" u="none" strike="noStrike" cap="none">
                  <a:solidFill>
                    <a:schemeClr val="dk1"/>
                  </a:solidFill>
                  <a:latin typeface="Arial"/>
                  <a:ea typeface="Arial"/>
                  <a:cs typeface="Arial"/>
                  <a:sym typeface="Arial"/>
                </a:endParaRPr>
              </a:p>
            </p:txBody>
          </p:sp>
          <p:sp>
            <p:nvSpPr>
              <p:cNvPr id="554" name="Google Shape;554;p28"/>
              <p:cNvSpPr txBox="1"/>
              <p:nvPr/>
            </p:nvSpPr>
            <p:spPr>
              <a:xfrm>
                <a:off x="3707777" y="8780643"/>
                <a:ext cx="622253"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Public relations vehicle</a:t>
                </a:r>
                <a:endParaRPr sz="900" b="0" i="0" u="none" strike="noStrike" cap="none">
                  <a:solidFill>
                    <a:schemeClr val="dk1"/>
                  </a:solidFill>
                  <a:latin typeface="Arial"/>
                  <a:ea typeface="Arial"/>
                  <a:cs typeface="Arial"/>
                  <a:sym typeface="Arial"/>
                </a:endParaRPr>
              </a:p>
            </p:txBody>
          </p:sp>
          <p:sp>
            <p:nvSpPr>
              <p:cNvPr id="555" name="Google Shape;555;p28"/>
              <p:cNvSpPr txBox="1"/>
              <p:nvPr/>
            </p:nvSpPr>
            <p:spPr>
              <a:xfrm>
                <a:off x="4317759" y="8792282"/>
                <a:ext cx="58210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Police car</a:t>
                </a:r>
                <a:endParaRPr sz="900" b="0" i="0" u="none" strike="noStrike" cap="none">
                  <a:solidFill>
                    <a:schemeClr val="dk1"/>
                  </a:solidFill>
                  <a:latin typeface="Arial"/>
                  <a:ea typeface="Arial"/>
                  <a:cs typeface="Arial"/>
                  <a:sym typeface="Arial"/>
                </a:endParaRPr>
              </a:p>
            </p:txBody>
          </p:sp>
          <p:pic>
            <p:nvPicPr>
              <p:cNvPr id="556" name="Google Shape;556;p28" descr="人, 屋外, 草, 男 が含まれている画像&#10;&#10;自動的に生成された説明"/>
              <p:cNvPicPr preferRelativeResize="0"/>
              <p:nvPr/>
            </p:nvPicPr>
            <p:blipFill rotWithShape="1">
              <a:blip r:embed="rId10">
                <a:alphaModFix/>
              </a:blip>
              <a:srcRect/>
              <a:stretch/>
            </p:blipFill>
            <p:spPr>
              <a:xfrm flipH="1">
                <a:off x="2552589" y="8367320"/>
                <a:ext cx="558164" cy="414208"/>
              </a:xfrm>
              <a:prstGeom prst="rect">
                <a:avLst/>
              </a:prstGeom>
              <a:noFill/>
              <a:ln>
                <a:noFill/>
              </a:ln>
            </p:spPr>
          </p:pic>
        </p:grpSp>
        <p:grpSp>
          <p:nvGrpSpPr>
            <p:cNvPr id="557" name="Google Shape;557;p28"/>
            <p:cNvGrpSpPr/>
            <p:nvPr/>
          </p:nvGrpSpPr>
          <p:grpSpPr>
            <a:xfrm>
              <a:off x="1056380" y="9195964"/>
              <a:ext cx="494347" cy="245511"/>
              <a:chOff x="1056380" y="5927550"/>
              <a:chExt cx="494347" cy="245511"/>
            </a:xfrm>
          </p:grpSpPr>
          <p:sp>
            <p:nvSpPr>
              <p:cNvPr id="558" name="Google Shape;558;p28"/>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9" name="Google Shape;559;p28"/>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200m</a:t>
                </a:r>
                <a:endParaRPr sz="800" b="0" i="0" u="none" strike="noStrike" cap="none">
                  <a:solidFill>
                    <a:schemeClr val="dk1"/>
                  </a:solidFill>
                  <a:latin typeface="Arial"/>
                  <a:ea typeface="Arial"/>
                  <a:cs typeface="Arial"/>
                  <a:sym typeface="Arial"/>
                </a:endParaRPr>
              </a:p>
            </p:txBody>
          </p:sp>
        </p:gr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654" name="Google Shape;409;p28">
            <a:extLst>
              <a:ext uri="{FF2B5EF4-FFF2-40B4-BE49-F238E27FC236}">
                <a16:creationId xmlns:a16="http://schemas.microsoft.com/office/drawing/2014/main" id="{C5EA1993-9A80-E349-04C4-5A9061C0C32C}"/>
              </a:ext>
            </a:extLst>
          </p:cNvPr>
          <p:cNvSpPr txBox="1"/>
          <p:nvPr/>
        </p:nvSpPr>
        <p:spPr>
          <a:xfrm>
            <a:off x="657170" y="1910709"/>
            <a:ext cx="6032161" cy="74173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050" dirty="0">
                <a:solidFill>
                  <a:schemeClr val="dk1"/>
                </a:solidFill>
                <a:latin typeface="+mn-ea"/>
                <a:ea typeface="+mn-ea"/>
                <a:cs typeface="Arial"/>
                <a:sym typeface="Arial"/>
              </a:rPr>
              <a:t>5</a:t>
            </a:r>
            <a:r>
              <a:rPr lang="ja-JP" altLang="en-US" sz="1050" dirty="0">
                <a:solidFill>
                  <a:schemeClr val="dk1"/>
                </a:solidFill>
                <a:latin typeface="+mn-ea"/>
                <a:ea typeface="+mn-ea"/>
                <a:cs typeface="Arial"/>
                <a:sym typeface="Arial"/>
              </a:rPr>
              <a:t>月</a:t>
            </a:r>
            <a:r>
              <a:rPr lang="en-US" altLang="ja-JP" sz="1050" dirty="0">
                <a:solidFill>
                  <a:schemeClr val="dk1"/>
                </a:solidFill>
                <a:latin typeface="+mn-ea"/>
                <a:ea typeface="+mn-ea"/>
                <a:cs typeface="Arial"/>
                <a:sym typeface="Arial"/>
              </a:rPr>
              <a:t>12</a:t>
            </a:r>
            <a:r>
              <a:rPr lang="ja-JP" altLang="en-US" sz="1050" dirty="0">
                <a:solidFill>
                  <a:schemeClr val="dk1"/>
                </a:solidFill>
                <a:latin typeface="+mn-ea"/>
                <a:ea typeface="+mn-ea"/>
                <a:cs typeface="Arial"/>
                <a:sym typeface="Arial"/>
              </a:rPr>
              <a:t>日</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金</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バイクコースでは</a:t>
            </a:r>
            <a:r>
              <a:rPr lang="en-US" altLang="ja-JP" sz="1050" dirty="0">
                <a:solidFill>
                  <a:schemeClr val="dk1"/>
                </a:solidFill>
                <a:latin typeface="+mn-ea"/>
                <a:ea typeface="+mn-ea"/>
                <a:cs typeface="Arial"/>
                <a:sym typeface="Arial"/>
              </a:rPr>
              <a:t>､3</a:t>
            </a:r>
            <a:r>
              <a:rPr lang="ja-JP" altLang="en-US" sz="1050" dirty="0">
                <a:solidFill>
                  <a:schemeClr val="dk1"/>
                </a:solidFill>
                <a:latin typeface="+mn-ea"/>
                <a:ea typeface="+mn-ea"/>
                <a:cs typeface="Arial"/>
                <a:sym typeface="Arial"/>
              </a:rPr>
              <a:t>つの公式練習が実施されます</a:t>
            </a:r>
            <a:r>
              <a:rPr lang="en-US" altLang="ja-JP" sz="1050" dirty="0">
                <a:solidFill>
                  <a:schemeClr val="dk1"/>
                </a:solidFill>
                <a:latin typeface="+mn-ea"/>
                <a:ea typeface="+mn-ea"/>
                <a:cs typeface="Arial"/>
                <a:sym typeface="Arial"/>
              </a:rPr>
              <a:t>｡</a:t>
            </a:r>
            <a:r>
              <a:rPr lang="en-US" sz="1050" dirty="0">
                <a:solidFill>
                  <a:schemeClr val="dk1"/>
                </a:solidFill>
                <a:latin typeface="+mn-ea"/>
                <a:ea typeface="+mn-ea"/>
                <a:cs typeface="Arial"/>
                <a:sym typeface="Arial"/>
              </a:rPr>
              <a:t> ① </a:t>
            </a:r>
            <a:r>
              <a:rPr lang="ja-JP" altLang="en-US" sz="1050" dirty="0">
                <a:solidFill>
                  <a:schemeClr val="dk1"/>
                </a:solidFill>
                <a:latin typeface="+mn-ea"/>
                <a:ea typeface="+mn-ea"/>
                <a:cs typeface="Arial"/>
                <a:sym typeface="Arial"/>
              </a:rPr>
              <a:t>エリートパラ･バイク</a:t>
            </a:r>
            <a:r>
              <a:rPr lang="en-US" altLang="ja-JP" sz="1050" dirty="0">
                <a:solidFill>
                  <a:schemeClr val="dk1"/>
                </a:solidFill>
                <a:latin typeface="+mn-ea"/>
                <a:ea typeface="+mn-ea"/>
                <a:cs typeface="Arial"/>
                <a:sym typeface="Arial"/>
              </a:rPr>
              <a:t>､</a:t>
            </a: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②</a:t>
            </a: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エリート･バイク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そして➂ 競技用車イスのエリートパラ</a:t>
            </a:r>
            <a:r>
              <a:rPr lang="en-US" altLang="ja-JP" sz="1050" dirty="0">
                <a:solidFill>
                  <a:schemeClr val="dk1"/>
                </a:solidFill>
                <a:latin typeface="+mn-ea"/>
                <a:ea typeface="+mn-ea"/>
                <a:cs typeface="Arial"/>
                <a:sym typeface="Arial"/>
              </a:rPr>
              <a:t>(PTWC) </a:t>
            </a:r>
            <a:r>
              <a:rPr lang="ja-JP" altLang="en-US" sz="1050" dirty="0">
                <a:solidFill>
                  <a:schemeClr val="dk1"/>
                </a:solidFill>
                <a:latin typeface="+mn-ea"/>
                <a:ea typeface="+mn-ea"/>
                <a:cs typeface="Arial"/>
                <a:sym typeface="Arial"/>
              </a:rPr>
              <a:t>･ラン</a:t>
            </a:r>
            <a:r>
              <a:rPr 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です</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各公式練習は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警察による以下の交通規制の下に実施されます</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285750" marR="0" lvl="0" indent="-285750" algn="l" rtl="0">
              <a:spcBef>
                <a:spcPts val="0"/>
              </a:spcBef>
              <a:spcAft>
                <a:spcPts val="0"/>
              </a:spcAft>
              <a:buClr>
                <a:schemeClr val="dk1"/>
              </a:buClr>
              <a:buSzPts val="1050"/>
              <a:buFont typeface="Arial"/>
              <a:buAutoNum type="romanLcParenR"/>
            </a:pPr>
            <a:r>
              <a:rPr lang="en-US" sz="1050" dirty="0">
                <a:solidFill>
                  <a:schemeClr val="dk1"/>
                </a:solidFill>
                <a:latin typeface="+mn-ea"/>
                <a:ea typeface="+mn-ea"/>
                <a:cs typeface="Arial"/>
                <a:sym typeface="Arial"/>
              </a:rPr>
              <a:t>6:00</a:t>
            </a:r>
            <a:r>
              <a:rPr lang="ja-JP" altLang="en-US" sz="1050" dirty="0">
                <a:solidFill>
                  <a:schemeClr val="dk1"/>
                </a:solidFill>
                <a:latin typeface="+mn-ea"/>
                <a:ea typeface="+mn-ea"/>
                <a:cs typeface="Arial"/>
                <a:sym typeface="Arial"/>
              </a:rPr>
              <a:t>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最初の公式練習の組</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タンデム</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通常のロードレーサー</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ハンドサイクル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が開始</a:t>
            </a:r>
            <a:r>
              <a:rPr lang="en-US" altLang="ja-JP" sz="1050" dirty="0">
                <a:solidFill>
                  <a:schemeClr val="dk1"/>
                </a:solidFill>
                <a:latin typeface="+mn-ea"/>
                <a:ea typeface="+mn-ea"/>
                <a:cs typeface="Arial"/>
                <a:sym typeface="Arial"/>
              </a:rPr>
              <a:t>｡</a:t>
            </a:r>
            <a:endParaRPr dirty="0">
              <a:latin typeface="+mn-ea"/>
              <a:ea typeface="+mn-ea"/>
            </a:endParaRPr>
          </a:p>
          <a:p>
            <a:pPr marL="285750" marR="0" lvl="0" indent="-285750" algn="l" rtl="0">
              <a:spcBef>
                <a:spcPts val="0"/>
              </a:spcBef>
              <a:spcAft>
                <a:spcPts val="0"/>
              </a:spcAft>
              <a:buClr>
                <a:schemeClr val="dk1"/>
              </a:buClr>
              <a:buSzPts val="1050"/>
              <a:buFont typeface="Arial"/>
              <a:buAutoNum type="romanLcParenR"/>
            </a:pPr>
            <a:r>
              <a:rPr lang="ja-JP" altLang="en-US" sz="1050" dirty="0">
                <a:solidFill>
                  <a:schemeClr val="dk1"/>
                </a:solidFill>
                <a:latin typeface="+mn-ea"/>
                <a:ea typeface="+mn-ea"/>
                <a:cs typeface="Arial"/>
                <a:sym typeface="Arial"/>
              </a:rPr>
              <a:t>最初のグループの</a:t>
            </a: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周目の間に</a:t>
            </a: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つめの公式練習が</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ホテル・モントレー前でスタンバイ</a:t>
            </a:r>
            <a:r>
              <a:rPr lang="en-US" altLang="ja-JP" sz="1050" dirty="0">
                <a:solidFill>
                  <a:schemeClr val="dk1"/>
                </a:solidFill>
                <a:latin typeface="+mn-ea"/>
                <a:ea typeface="+mn-ea"/>
                <a:cs typeface="Arial"/>
                <a:sym typeface="Arial"/>
              </a:rPr>
              <a:t>｡</a:t>
            </a:r>
            <a:endParaRPr dirty="0">
              <a:latin typeface="+mn-ea"/>
              <a:ea typeface="+mn-ea"/>
            </a:endParaRPr>
          </a:p>
          <a:p>
            <a:pPr marL="285750" marR="0" lvl="0" indent="-285750" algn="l" rtl="0">
              <a:spcBef>
                <a:spcPts val="0"/>
              </a:spcBef>
              <a:spcAft>
                <a:spcPts val="0"/>
              </a:spcAft>
              <a:buClr>
                <a:schemeClr val="dk1"/>
              </a:buClr>
              <a:buSzPts val="1050"/>
              <a:buFont typeface="Arial"/>
              <a:buAutoNum type="romanLcParenR"/>
            </a:pPr>
            <a:r>
              <a:rPr lang="ja-JP" altLang="en-US" sz="1050" dirty="0">
                <a:solidFill>
                  <a:schemeClr val="dk1"/>
                </a:solidFill>
                <a:latin typeface="+mn-ea"/>
                <a:ea typeface="+mn-ea"/>
                <a:cs typeface="Arial"/>
                <a:sym typeface="Arial"/>
              </a:rPr>
              <a:t>最初の公式練習が終了し次第</a:t>
            </a: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つ目の公式練習を開始</a:t>
            </a:r>
            <a:r>
              <a:rPr lang="en-US" altLang="ja-JP" sz="1050" dirty="0">
                <a:solidFill>
                  <a:schemeClr val="dk1"/>
                </a:solidFill>
                <a:latin typeface="+mn-ea"/>
                <a:ea typeface="+mn-ea"/>
                <a:cs typeface="Arial"/>
                <a:sym typeface="Arial"/>
              </a:rPr>
              <a:t>｡</a:t>
            </a:r>
            <a:endParaRPr dirty="0">
              <a:latin typeface="+mn-ea"/>
              <a:ea typeface="+mn-ea"/>
            </a:endParaRPr>
          </a:p>
          <a:p>
            <a:pPr marL="285750" marR="0" lvl="0" indent="-285750" algn="l" rtl="0">
              <a:spcBef>
                <a:spcPts val="0"/>
              </a:spcBef>
              <a:spcAft>
                <a:spcPts val="0"/>
              </a:spcAft>
              <a:buClr>
                <a:schemeClr val="dk1"/>
              </a:buClr>
              <a:buSzPts val="1050"/>
              <a:buFont typeface="Arial"/>
              <a:buAutoNum type="romanLcParenR"/>
            </a:pP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つ目の公式練習の間に</a:t>
            </a:r>
            <a:r>
              <a:rPr lang="en-US" altLang="ja-JP" sz="1050" dirty="0">
                <a:solidFill>
                  <a:schemeClr val="dk1"/>
                </a:solidFill>
                <a:latin typeface="+mn-ea"/>
                <a:ea typeface="+mn-ea"/>
                <a:cs typeface="Arial"/>
                <a:sym typeface="Arial"/>
              </a:rPr>
              <a:t>､</a:t>
            </a:r>
            <a:r>
              <a:rPr lang="en-US" sz="1050" dirty="0">
                <a:solidFill>
                  <a:schemeClr val="dk1"/>
                </a:solidFill>
                <a:latin typeface="+mn-ea"/>
                <a:ea typeface="+mn-ea"/>
                <a:cs typeface="Arial"/>
                <a:sym typeface="Arial"/>
              </a:rPr>
              <a:t>PTWC</a:t>
            </a:r>
            <a:r>
              <a:rPr lang="ja-JP" altLang="en-US" sz="1050" dirty="0">
                <a:solidFill>
                  <a:schemeClr val="dk1"/>
                </a:solidFill>
                <a:latin typeface="+mn-ea"/>
                <a:ea typeface="+mn-ea"/>
                <a:cs typeface="Arial"/>
                <a:sym typeface="Arial"/>
              </a:rPr>
              <a:t>の選手はハンドサイクルからランニング用の競技用車イスに乗り換え</a:t>
            </a:r>
            <a:r>
              <a:rPr lang="en-US" altLang="ja-JP" sz="1050" dirty="0">
                <a:solidFill>
                  <a:schemeClr val="dk1"/>
                </a:solidFill>
                <a:latin typeface="+mn-ea"/>
                <a:ea typeface="+mn-ea"/>
                <a:cs typeface="Arial"/>
                <a:sym typeface="Arial"/>
              </a:rPr>
              <a:t>｡</a:t>
            </a:r>
            <a:r>
              <a:rPr lang="en-US" sz="1050" dirty="0">
                <a:solidFill>
                  <a:schemeClr val="dk1"/>
                </a:solidFill>
                <a:latin typeface="+mn-ea"/>
                <a:ea typeface="+mn-ea"/>
                <a:cs typeface="Arial"/>
                <a:sym typeface="Arial"/>
              </a:rPr>
              <a:t> </a:t>
            </a:r>
            <a:endParaRPr dirty="0">
              <a:latin typeface="+mn-ea"/>
              <a:ea typeface="+mn-ea"/>
            </a:endParaRPr>
          </a:p>
          <a:p>
            <a:pPr marL="285750" marR="0" lvl="0" indent="-285750" algn="l" rtl="0">
              <a:spcBef>
                <a:spcPts val="0"/>
              </a:spcBef>
              <a:spcAft>
                <a:spcPts val="0"/>
              </a:spcAft>
              <a:buClr>
                <a:schemeClr val="dk1"/>
              </a:buClr>
              <a:buSzPts val="1050"/>
              <a:buFont typeface="Arial"/>
              <a:buAutoNum type="romanLcParenR"/>
            </a:pP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つ目の公式練習が終わったら</a:t>
            </a:r>
            <a:r>
              <a:rPr lang="en-US" altLang="ja-JP" sz="1050" dirty="0">
                <a:solidFill>
                  <a:schemeClr val="dk1"/>
                </a:solidFill>
                <a:latin typeface="+mn-ea"/>
                <a:ea typeface="+mn-ea"/>
                <a:cs typeface="Arial"/>
                <a:sym typeface="Arial"/>
              </a:rPr>
              <a:t>､3</a:t>
            </a:r>
            <a:r>
              <a:rPr lang="ja-JP" altLang="en-US" sz="1050" dirty="0">
                <a:solidFill>
                  <a:schemeClr val="dk1"/>
                </a:solidFill>
                <a:latin typeface="+mn-ea"/>
                <a:ea typeface="+mn-ea"/>
                <a:cs typeface="Arial"/>
                <a:sym typeface="Arial"/>
              </a:rPr>
              <a:t>つ目の競技用車イスの</a:t>
            </a:r>
            <a:r>
              <a:rPr lang="en-US" altLang="ja-JP" sz="1050" dirty="0">
                <a:solidFill>
                  <a:schemeClr val="dk1"/>
                </a:solidFill>
                <a:latin typeface="+mn-ea"/>
                <a:ea typeface="+mn-ea"/>
                <a:cs typeface="Arial"/>
                <a:sym typeface="Arial"/>
              </a:rPr>
              <a:t>PTWC</a:t>
            </a:r>
            <a:r>
              <a:rPr lang="ja-JP" altLang="en-US" sz="1050" dirty="0">
                <a:solidFill>
                  <a:schemeClr val="dk1"/>
                </a:solidFill>
                <a:latin typeface="+mn-ea"/>
                <a:ea typeface="+mn-ea"/>
                <a:cs typeface="Arial"/>
                <a:sym typeface="Arial"/>
              </a:rPr>
              <a:t>選手のラン公式練習を開始</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各組の隊形は以下の通り</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①  </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エリートパラ･バイク</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mn-ea"/>
                <a:ea typeface="+mn-ea"/>
                <a:cs typeface="Arial"/>
                <a:sym typeface="Arial"/>
              </a:rPr>
              <a:t>( </a:t>
            </a:r>
            <a:r>
              <a:rPr lang="en-US" sz="900" dirty="0">
                <a:solidFill>
                  <a:schemeClr val="dk1"/>
                </a:solidFill>
                <a:latin typeface="+mn-ea"/>
                <a:ea typeface="+mn-ea"/>
                <a:cs typeface="Arial"/>
                <a:sym typeface="Arial"/>
              </a:rPr>
              <a:t>PTVI:</a:t>
            </a:r>
            <a:r>
              <a:rPr lang="ja-JP" altLang="en-US" sz="900" dirty="0">
                <a:solidFill>
                  <a:schemeClr val="dk1"/>
                </a:solidFill>
                <a:latin typeface="+mn-ea"/>
                <a:ea typeface="+mn-ea"/>
                <a:cs typeface="Arial"/>
                <a:sym typeface="Arial"/>
              </a:rPr>
              <a:t>タンデム</a:t>
            </a:r>
            <a:r>
              <a:rPr lang="en-US" sz="900" dirty="0">
                <a:solidFill>
                  <a:schemeClr val="dk1"/>
                </a:solidFill>
                <a:latin typeface="+mn-ea"/>
                <a:ea typeface="+mn-ea"/>
                <a:cs typeface="Arial"/>
                <a:sym typeface="Arial"/>
              </a:rPr>
              <a:t>, PTS:</a:t>
            </a:r>
            <a:r>
              <a:rPr lang="ja-JP" altLang="en-US" sz="900" dirty="0">
                <a:solidFill>
                  <a:schemeClr val="dk1"/>
                </a:solidFill>
                <a:latin typeface="+mn-ea"/>
                <a:ea typeface="+mn-ea"/>
                <a:cs typeface="Arial"/>
                <a:sym typeface="Arial"/>
              </a:rPr>
              <a:t>通常のロードレーサー</a:t>
            </a:r>
            <a:r>
              <a:rPr lang="en-US" sz="900" dirty="0">
                <a:solidFill>
                  <a:schemeClr val="dk1"/>
                </a:solidFill>
                <a:latin typeface="+mn-ea"/>
                <a:ea typeface="+mn-ea"/>
                <a:cs typeface="Arial"/>
                <a:sym typeface="Arial"/>
              </a:rPr>
              <a:t>, PTWC:</a:t>
            </a:r>
            <a:r>
              <a:rPr lang="ja-JP" altLang="en-US" sz="900" dirty="0">
                <a:solidFill>
                  <a:schemeClr val="dk1"/>
                </a:solidFill>
                <a:latin typeface="+mn-ea"/>
                <a:ea typeface="+mn-ea"/>
                <a:cs typeface="Arial"/>
                <a:sym typeface="Arial"/>
              </a:rPr>
              <a:t>ハンドサイクル</a:t>
            </a:r>
            <a:r>
              <a:rPr lang="en-US" sz="90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a:t>
            </a:r>
            <a:br>
              <a:rPr lang="ja-JP" altLang="en-US" sz="1050" dirty="0">
                <a:solidFill>
                  <a:schemeClr val="dk1"/>
                </a:solidFill>
                <a:latin typeface="+mn-ea"/>
                <a:ea typeface="+mn-ea"/>
                <a:cs typeface="Arial"/>
                <a:sym typeface="Arial"/>
              </a:rPr>
            </a:br>
            <a:r>
              <a:rPr lang="ja-JP" altLang="en-US"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  </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6:00 – 6:24 / 2</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周</a:t>
            </a:r>
            <a:r>
              <a:rPr 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mn-ea"/>
                <a:ea typeface="+mn-ea"/>
                <a:cs typeface="Arial"/>
                <a:sym typeface="Arial"/>
              </a:rPr>
              <a:t>:</a:t>
            </a: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endParaRPr sz="1050" dirty="0">
              <a:solidFill>
                <a:schemeClr val="dk1"/>
              </a:solidFill>
              <a:latin typeface="+mn-ea"/>
              <a:ea typeface="+mn-ea"/>
              <a:cs typeface="Arial"/>
              <a:sym typeface="Arial"/>
            </a:endParaRPr>
          </a:p>
          <a:p>
            <a:pPr marL="0" marR="0" lvl="0" indent="0" algn="l" rtl="0">
              <a:spcBef>
                <a:spcPts val="0"/>
              </a:spcBef>
              <a:spcAft>
                <a:spcPts val="0"/>
              </a:spcAft>
              <a:buNone/>
            </a:pP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r>
              <a:rPr lang="ja-JP" altLang="en-US" sz="1050" dirty="0">
                <a:solidFill>
                  <a:schemeClr val="dk1"/>
                </a:solidFill>
                <a:latin typeface="+mn-ea"/>
                <a:ea typeface="+mn-ea"/>
                <a:cs typeface="Arial"/>
                <a:sym typeface="Arial"/>
              </a:rPr>
              <a:t>②</a:t>
            </a:r>
            <a:r>
              <a:rPr lang="en-US" sz="1050" dirty="0">
                <a:solidFill>
                  <a:schemeClr val="dk1"/>
                </a:solidFill>
                <a:latin typeface="+mn-ea"/>
                <a:ea typeface="+mn-ea"/>
                <a:cs typeface="Arial"/>
                <a:sym typeface="Arial"/>
              </a:rPr>
              <a:t>  </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エリート･バイク</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通常のロードレーサー</a:t>
            </a:r>
            <a:r>
              <a:rPr lang="en-US" sz="1050" dirty="0">
                <a:solidFill>
                  <a:schemeClr val="dk1"/>
                </a:solidFill>
                <a:latin typeface="+mn-ea"/>
                <a:ea typeface="+mn-ea"/>
                <a:cs typeface="Arial"/>
                <a:sym typeface="Arial"/>
              </a:rPr>
              <a:t>)  </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6:25– 6:41 / 2</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周</a:t>
            </a:r>
            <a:r>
              <a:rPr 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mn-ea"/>
                <a:ea typeface="+mn-ea"/>
                <a:cs typeface="Arial"/>
                <a:sym typeface="Arial"/>
              </a:rPr>
              <a:t>:</a:t>
            </a: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br>
              <a:rPr lang="en-US" sz="1050" dirty="0">
                <a:solidFill>
                  <a:schemeClr val="dk1"/>
                </a:solidFill>
                <a:latin typeface="+mn-ea"/>
                <a:ea typeface="+mn-ea"/>
                <a:cs typeface="Arial"/>
                <a:sym typeface="Arial"/>
              </a:rPr>
            </a:br>
            <a:r>
              <a:rPr lang="en-US" sz="1050" dirty="0">
                <a:solidFill>
                  <a:schemeClr val="dk1"/>
                </a:solidFill>
                <a:latin typeface="+mn-ea"/>
                <a:ea typeface="+mn-ea"/>
                <a:cs typeface="Arial"/>
                <a:sym typeface="Arial"/>
              </a:rPr>
              <a:t>③  </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エリートパラ</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(PTWC)</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･ラン</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競技用車イス</a:t>
            </a:r>
            <a:r>
              <a:rPr lang="en-US" sz="1050" dirty="0">
                <a:solidFill>
                  <a:schemeClr val="dk1"/>
                </a:solidFill>
                <a:latin typeface="+mn-ea"/>
                <a:ea typeface="+mn-ea"/>
                <a:cs typeface="Arial"/>
                <a:sym typeface="Arial"/>
              </a:rPr>
              <a:t>)   </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6:42 – 6:56 / 1</a:t>
            </a:r>
            <a:r>
              <a:rPr lang="ja-JP" alt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周</a:t>
            </a:r>
            <a:r>
              <a:rPr lang="en-US" sz="105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a:t>
            </a:r>
            <a:r>
              <a:rPr lang="en-US" sz="105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en-US"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br>
              <a:rPr lang="en-US" sz="1050" dirty="0">
                <a:solidFill>
                  <a:schemeClr val="dk1"/>
                </a:solidFill>
                <a:latin typeface="Arial"/>
                <a:ea typeface="Arial"/>
                <a:cs typeface="Arial"/>
                <a:sym typeface="Arial"/>
              </a:rPr>
            </a:br>
            <a:br>
              <a:rPr lang="en-US" sz="1050" dirty="0">
                <a:solidFill>
                  <a:schemeClr val="dk1"/>
                </a:solidFill>
                <a:latin typeface="Arial"/>
                <a:ea typeface="Arial"/>
                <a:cs typeface="Arial"/>
                <a:sym typeface="Arial"/>
              </a:rPr>
            </a:br>
            <a:br>
              <a:rPr lang="en-US" sz="1050" dirty="0">
                <a:solidFill>
                  <a:schemeClr val="dk1"/>
                </a:solidFill>
                <a:latin typeface="Arial"/>
                <a:ea typeface="Arial"/>
                <a:cs typeface="Arial"/>
                <a:sym typeface="Arial"/>
              </a:rPr>
            </a:br>
            <a:br>
              <a:rPr lang="en-US" sz="1050" dirty="0">
                <a:solidFill>
                  <a:schemeClr val="dk1"/>
                </a:solidFill>
                <a:latin typeface="Arial"/>
                <a:ea typeface="Arial"/>
                <a:cs typeface="Arial"/>
                <a:sym typeface="Arial"/>
              </a:rPr>
            </a:br>
            <a:br>
              <a:rPr lang="en-US" sz="1050" dirty="0">
                <a:solidFill>
                  <a:schemeClr val="dk1"/>
                </a:solidFill>
                <a:latin typeface="Arial"/>
                <a:ea typeface="Arial"/>
                <a:cs typeface="Arial"/>
                <a:sym typeface="Arial"/>
              </a:rPr>
            </a:br>
            <a:br>
              <a:rPr lang="en-US" sz="1050" dirty="0">
                <a:solidFill>
                  <a:schemeClr val="dk1"/>
                </a:solidFill>
                <a:latin typeface="Arial"/>
                <a:ea typeface="Arial"/>
                <a:cs typeface="Arial"/>
                <a:sym typeface="Arial"/>
              </a:rPr>
            </a:br>
            <a:br>
              <a:rPr lang="en-US" sz="1050" dirty="0">
                <a:solidFill>
                  <a:schemeClr val="dk1"/>
                </a:solidFill>
                <a:latin typeface="Arial"/>
                <a:ea typeface="Arial"/>
                <a:cs typeface="Arial"/>
                <a:sym typeface="Arial"/>
              </a:rPr>
            </a:br>
            <a:endParaRPr sz="1050" dirty="0">
              <a:solidFill>
                <a:schemeClr val="dk1"/>
              </a:solidFill>
              <a:latin typeface="Arial"/>
              <a:ea typeface="Arial"/>
              <a:cs typeface="Arial"/>
              <a:sym typeface="Arial"/>
            </a:endParaRPr>
          </a:p>
        </p:txBody>
      </p:sp>
      <p:sp>
        <p:nvSpPr>
          <p:cNvPr id="490" name="Google Shape;490;p28"/>
          <p:cNvSpPr/>
          <p:nvPr/>
        </p:nvSpPr>
        <p:spPr>
          <a:xfrm>
            <a:off x="413832" y="1480088"/>
            <a:ext cx="301846" cy="266336"/>
          </a:xfrm>
          <a:prstGeom prst="rect">
            <a:avLst/>
          </a:prstGeom>
          <a:solidFill>
            <a:srgbClr val="2250E3"/>
          </a:solidFill>
          <a:ln>
            <a:noFill/>
          </a:ln>
        </p:spPr>
        <p:txBody>
          <a:bodyPr spcFirstLastPara="1" wrap="square" lIns="63700" tIns="31850" rIns="63700" bIns="3185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Arial"/>
              <a:ea typeface="Arial"/>
              <a:cs typeface="Arial"/>
              <a:sym typeface="Arial"/>
            </a:endParaRPr>
          </a:p>
        </p:txBody>
      </p:sp>
      <p:grpSp>
        <p:nvGrpSpPr>
          <p:cNvPr id="587" name="Google Shape;410;p28">
            <a:extLst>
              <a:ext uri="{FF2B5EF4-FFF2-40B4-BE49-F238E27FC236}">
                <a16:creationId xmlns:a16="http://schemas.microsoft.com/office/drawing/2014/main" id="{E52BD577-0B78-0CFD-A3B0-EC0E603CF99F}"/>
              </a:ext>
            </a:extLst>
          </p:cNvPr>
          <p:cNvGrpSpPr/>
          <p:nvPr/>
        </p:nvGrpSpPr>
        <p:grpSpPr>
          <a:xfrm>
            <a:off x="579632" y="4842957"/>
            <a:ext cx="6015691" cy="1069711"/>
            <a:chOff x="606702" y="5103350"/>
            <a:chExt cx="6015691" cy="1069711"/>
          </a:xfrm>
        </p:grpSpPr>
        <p:grpSp>
          <p:nvGrpSpPr>
            <p:cNvPr id="588" name="Google Shape;411;p28">
              <a:extLst>
                <a:ext uri="{FF2B5EF4-FFF2-40B4-BE49-F238E27FC236}">
                  <a16:creationId xmlns:a16="http://schemas.microsoft.com/office/drawing/2014/main" id="{60C9F0A4-7E0A-1D8A-E31D-3E1DD8D14C75}"/>
                </a:ext>
              </a:extLst>
            </p:cNvPr>
            <p:cNvGrpSpPr/>
            <p:nvPr/>
          </p:nvGrpSpPr>
          <p:grpSpPr>
            <a:xfrm>
              <a:off x="606702" y="5103350"/>
              <a:ext cx="6015691" cy="1051712"/>
              <a:chOff x="606702" y="5103350"/>
              <a:chExt cx="6015691" cy="1051712"/>
            </a:xfrm>
          </p:grpSpPr>
          <p:grpSp>
            <p:nvGrpSpPr>
              <p:cNvPr id="592" name="Google Shape;412;p28">
                <a:extLst>
                  <a:ext uri="{FF2B5EF4-FFF2-40B4-BE49-F238E27FC236}">
                    <a16:creationId xmlns:a16="http://schemas.microsoft.com/office/drawing/2014/main" id="{33235CBE-B01A-ACE6-DFC7-61DDFF37DCC3}"/>
                  </a:ext>
                </a:extLst>
              </p:cNvPr>
              <p:cNvGrpSpPr/>
              <p:nvPr/>
            </p:nvGrpSpPr>
            <p:grpSpPr>
              <a:xfrm>
                <a:off x="714715" y="5103350"/>
                <a:ext cx="5907678" cy="493744"/>
                <a:chOff x="702444" y="5666247"/>
                <a:chExt cx="5907678" cy="493744"/>
              </a:xfrm>
            </p:grpSpPr>
            <p:pic>
              <p:nvPicPr>
                <p:cNvPr id="604" name="Google Shape;413;p28" descr="バイクに乗る男性&#10;&#10;自動的に生成された説明">
                  <a:extLst>
                    <a:ext uri="{FF2B5EF4-FFF2-40B4-BE49-F238E27FC236}">
                      <a16:creationId xmlns:a16="http://schemas.microsoft.com/office/drawing/2014/main" id="{E1B4A9DF-9426-ED63-6F07-F16F8D2615CA}"/>
                    </a:ext>
                  </a:extLst>
                </p:cNvPr>
                <p:cNvPicPr preferRelativeResize="0"/>
                <p:nvPr/>
              </p:nvPicPr>
              <p:blipFill rotWithShape="1">
                <a:blip r:embed="rId3">
                  <a:alphaModFix/>
                </a:blip>
                <a:srcRect/>
                <a:stretch/>
              </p:blipFill>
              <p:spPr>
                <a:xfrm>
                  <a:off x="702444" y="5685056"/>
                  <a:ext cx="558163" cy="372109"/>
                </a:xfrm>
                <a:prstGeom prst="rect">
                  <a:avLst/>
                </a:prstGeom>
                <a:noFill/>
                <a:ln>
                  <a:noFill/>
                </a:ln>
              </p:spPr>
            </p:pic>
            <p:pic>
              <p:nvPicPr>
                <p:cNvPr id="605" name="Google Shape;414;p28" descr="バイクに乗る男性&#10;&#10;自動的に生成された説明">
                  <a:extLst>
                    <a:ext uri="{FF2B5EF4-FFF2-40B4-BE49-F238E27FC236}">
                      <a16:creationId xmlns:a16="http://schemas.microsoft.com/office/drawing/2014/main" id="{837948BE-747A-04F9-8DEB-D5C9089C8A59}"/>
                    </a:ext>
                  </a:extLst>
                </p:cNvPr>
                <p:cNvPicPr preferRelativeResize="0"/>
                <p:nvPr/>
              </p:nvPicPr>
              <p:blipFill rotWithShape="1">
                <a:blip r:embed="rId3">
                  <a:alphaModFix/>
                </a:blip>
                <a:srcRect/>
                <a:stretch/>
              </p:blipFill>
              <p:spPr>
                <a:xfrm>
                  <a:off x="1378365" y="5685056"/>
                  <a:ext cx="558163" cy="372109"/>
                </a:xfrm>
                <a:prstGeom prst="rect">
                  <a:avLst/>
                </a:prstGeom>
                <a:noFill/>
                <a:ln>
                  <a:noFill/>
                </a:ln>
              </p:spPr>
            </p:pic>
            <p:pic>
              <p:nvPicPr>
                <p:cNvPr id="606" name="Google Shape;415;p28" descr="おもちゃ, レゴ が含まれている画像&#10;&#10;自動的に生成された説明">
                  <a:extLst>
                    <a:ext uri="{FF2B5EF4-FFF2-40B4-BE49-F238E27FC236}">
                      <a16:creationId xmlns:a16="http://schemas.microsoft.com/office/drawing/2014/main" id="{963B5E68-D4B3-3A5A-7B32-5DD3C0CCD226}"/>
                    </a:ext>
                  </a:extLst>
                </p:cNvPr>
                <p:cNvPicPr preferRelativeResize="0"/>
                <p:nvPr/>
              </p:nvPicPr>
              <p:blipFill rotWithShape="1">
                <a:blip r:embed="rId4">
                  <a:alphaModFix/>
                </a:blip>
                <a:srcRect/>
                <a:stretch/>
              </p:blipFill>
              <p:spPr>
                <a:xfrm>
                  <a:off x="1998588" y="5687523"/>
                  <a:ext cx="322803" cy="372109"/>
                </a:xfrm>
                <a:prstGeom prst="rect">
                  <a:avLst/>
                </a:prstGeom>
                <a:noFill/>
                <a:ln>
                  <a:noFill/>
                </a:ln>
              </p:spPr>
            </p:pic>
            <p:pic>
              <p:nvPicPr>
                <p:cNvPr id="607" name="Google Shape;416;p28" descr="男, 女性, 衣類, 乗る が含まれている画像&#10;&#10;自動的に生成された説明">
                  <a:extLst>
                    <a:ext uri="{FF2B5EF4-FFF2-40B4-BE49-F238E27FC236}">
                      <a16:creationId xmlns:a16="http://schemas.microsoft.com/office/drawing/2014/main" id="{8A942172-75B6-A635-00F3-F462271B3A43}"/>
                    </a:ext>
                  </a:extLst>
                </p:cNvPr>
                <p:cNvPicPr preferRelativeResize="0"/>
                <p:nvPr/>
              </p:nvPicPr>
              <p:blipFill rotWithShape="1">
                <a:blip r:embed="rId5">
                  <a:alphaModFix/>
                </a:blip>
                <a:srcRect/>
                <a:stretch/>
              </p:blipFill>
              <p:spPr>
                <a:xfrm flipH="1">
                  <a:off x="2355434" y="5678287"/>
                  <a:ext cx="723274" cy="390918"/>
                </a:xfrm>
                <a:prstGeom prst="rect">
                  <a:avLst/>
                </a:prstGeom>
                <a:noFill/>
                <a:ln>
                  <a:noFill/>
                </a:ln>
              </p:spPr>
            </p:pic>
            <p:pic>
              <p:nvPicPr>
                <p:cNvPr id="608" name="Google Shape;417;p28" descr="ダイアグラム&#10;&#10;自動的に生成された説明">
                  <a:extLst>
                    <a:ext uri="{FF2B5EF4-FFF2-40B4-BE49-F238E27FC236}">
                      <a16:creationId xmlns:a16="http://schemas.microsoft.com/office/drawing/2014/main" id="{D3D06006-F962-E5D3-E832-EA344DDA5A8F}"/>
                    </a:ext>
                  </a:extLst>
                </p:cNvPr>
                <p:cNvPicPr preferRelativeResize="0"/>
                <p:nvPr/>
              </p:nvPicPr>
              <p:blipFill rotWithShape="1">
                <a:blip r:embed="rId6">
                  <a:alphaModFix/>
                </a:blip>
                <a:srcRect/>
                <a:stretch/>
              </p:blipFill>
              <p:spPr>
                <a:xfrm flipH="1">
                  <a:off x="3150716" y="5666247"/>
                  <a:ext cx="404316" cy="390918"/>
                </a:xfrm>
                <a:prstGeom prst="rect">
                  <a:avLst/>
                </a:prstGeom>
                <a:noFill/>
                <a:ln>
                  <a:noFill/>
                </a:ln>
              </p:spPr>
            </p:pic>
            <p:pic>
              <p:nvPicPr>
                <p:cNvPr id="609" name="Google Shape;418;p28" descr="おもちゃ, レゴ が含まれている画像&#10;&#10;自動的に生成された説明">
                  <a:extLst>
                    <a:ext uri="{FF2B5EF4-FFF2-40B4-BE49-F238E27FC236}">
                      <a16:creationId xmlns:a16="http://schemas.microsoft.com/office/drawing/2014/main" id="{29D067DF-5714-D951-717A-4DB90BD0F67D}"/>
                    </a:ext>
                  </a:extLst>
                </p:cNvPr>
                <p:cNvPicPr preferRelativeResize="0"/>
                <p:nvPr/>
              </p:nvPicPr>
              <p:blipFill rotWithShape="1">
                <a:blip r:embed="rId4">
                  <a:alphaModFix/>
                </a:blip>
                <a:srcRect/>
                <a:stretch/>
              </p:blipFill>
              <p:spPr>
                <a:xfrm>
                  <a:off x="4014812" y="5697096"/>
                  <a:ext cx="322803" cy="372109"/>
                </a:xfrm>
                <a:prstGeom prst="rect">
                  <a:avLst/>
                </a:prstGeom>
                <a:noFill/>
                <a:ln>
                  <a:noFill/>
                </a:ln>
              </p:spPr>
            </p:pic>
            <p:pic>
              <p:nvPicPr>
                <p:cNvPr id="610" name="Google Shape;419;p28" descr="草の上に置かれた自転車&#10;&#10;中程度の精度で自動的に生成された説明">
                  <a:extLst>
                    <a:ext uri="{FF2B5EF4-FFF2-40B4-BE49-F238E27FC236}">
                      <a16:creationId xmlns:a16="http://schemas.microsoft.com/office/drawing/2014/main" id="{D8E3115F-55BD-5BB4-6C9C-E46E60F9980A}"/>
                    </a:ext>
                  </a:extLst>
                </p:cNvPr>
                <p:cNvPicPr preferRelativeResize="0"/>
                <p:nvPr/>
              </p:nvPicPr>
              <p:blipFill rotWithShape="1">
                <a:blip r:embed="rId7">
                  <a:alphaModFix/>
                </a:blip>
                <a:srcRect/>
                <a:stretch/>
              </p:blipFill>
              <p:spPr>
                <a:xfrm>
                  <a:off x="4374852" y="5705404"/>
                  <a:ext cx="602499" cy="361500"/>
                </a:xfrm>
                <a:prstGeom prst="rect">
                  <a:avLst/>
                </a:prstGeom>
                <a:noFill/>
                <a:ln>
                  <a:noFill/>
                </a:ln>
              </p:spPr>
            </p:pic>
            <p:pic>
              <p:nvPicPr>
                <p:cNvPr id="611" name="Google Shape;420;p28" descr="おもちゃ, レゴ が含まれている画像&#10;&#10;自動的に生成された説明">
                  <a:extLst>
                    <a:ext uri="{FF2B5EF4-FFF2-40B4-BE49-F238E27FC236}">
                      <a16:creationId xmlns:a16="http://schemas.microsoft.com/office/drawing/2014/main" id="{A3F5496F-0857-D874-9C4C-D8921A350D39}"/>
                    </a:ext>
                  </a:extLst>
                </p:cNvPr>
                <p:cNvPicPr preferRelativeResize="0"/>
                <p:nvPr/>
              </p:nvPicPr>
              <p:blipFill rotWithShape="1">
                <a:blip r:embed="rId4">
                  <a:alphaModFix/>
                </a:blip>
                <a:srcRect/>
                <a:stretch/>
              </p:blipFill>
              <p:spPr>
                <a:xfrm>
                  <a:off x="5022924" y="5706864"/>
                  <a:ext cx="322803" cy="372109"/>
                </a:xfrm>
                <a:prstGeom prst="rect">
                  <a:avLst/>
                </a:prstGeom>
                <a:noFill/>
                <a:ln>
                  <a:noFill/>
                </a:ln>
              </p:spPr>
            </p:pic>
            <p:pic>
              <p:nvPicPr>
                <p:cNvPr id="612" name="Google Shape;421;p28" descr="ダイアグラム&#10;&#10;自動的に生成された説明">
                  <a:extLst>
                    <a:ext uri="{FF2B5EF4-FFF2-40B4-BE49-F238E27FC236}">
                      <a16:creationId xmlns:a16="http://schemas.microsoft.com/office/drawing/2014/main" id="{A7B6C7E5-CDBB-D22D-2316-39DABA1A1AB0}"/>
                    </a:ext>
                  </a:extLst>
                </p:cNvPr>
                <p:cNvPicPr preferRelativeResize="0"/>
                <p:nvPr/>
              </p:nvPicPr>
              <p:blipFill rotWithShape="1">
                <a:blip r:embed="rId8">
                  <a:alphaModFix/>
                </a:blip>
                <a:srcRect/>
                <a:stretch/>
              </p:blipFill>
              <p:spPr>
                <a:xfrm>
                  <a:off x="5454972" y="5723412"/>
                  <a:ext cx="508778" cy="361500"/>
                </a:xfrm>
                <a:prstGeom prst="rect">
                  <a:avLst/>
                </a:prstGeom>
                <a:noFill/>
                <a:ln>
                  <a:noFill/>
                </a:ln>
              </p:spPr>
            </p:pic>
            <p:pic>
              <p:nvPicPr>
                <p:cNvPr id="613" name="Google Shape;422;p28" descr="白い車の写真と文字の加工写真&#10;&#10;低い精度で自動的に生成された説明">
                  <a:extLst>
                    <a:ext uri="{FF2B5EF4-FFF2-40B4-BE49-F238E27FC236}">
                      <a16:creationId xmlns:a16="http://schemas.microsoft.com/office/drawing/2014/main" id="{238EBF61-E74D-C1F7-497C-A214ABBAF3B1}"/>
                    </a:ext>
                  </a:extLst>
                </p:cNvPr>
                <p:cNvPicPr preferRelativeResize="0"/>
                <p:nvPr/>
              </p:nvPicPr>
              <p:blipFill rotWithShape="1">
                <a:blip r:embed="rId9">
                  <a:alphaModFix/>
                </a:blip>
                <a:srcRect/>
                <a:stretch/>
              </p:blipFill>
              <p:spPr>
                <a:xfrm>
                  <a:off x="6028016" y="5723412"/>
                  <a:ext cx="582106" cy="436579"/>
                </a:xfrm>
                <a:prstGeom prst="rect">
                  <a:avLst/>
                </a:prstGeom>
                <a:noFill/>
                <a:ln>
                  <a:noFill/>
                </a:ln>
              </p:spPr>
            </p:pic>
            <p:pic>
              <p:nvPicPr>
                <p:cNvPr id="614" name="Google Shape;423;p28" descr="ダイアグラム&#10;&#10;自動的に生成された説明">
                  <a:extLst>
                    <a:ext uri="{FF2B5EF4-FFF2-40B4-BE49-F238E27FC236}">
                      <a16:creationId xmlns:a16="http://schemas.microsoft.com/office/drawing/2014/main" id="{BC8ADBD1-2CF9-9819-7013-0AB24F2ABAE5}"/>
                    </a:ext>
                  </a:extLst>
                </p:cNvPr>
                <p:cNvPicPr preferRelativeResize="0"/>
                <p:nvPr/>
              </p:nvPicPr>
              <p:blipFill rotWithShape="1">
                <a:blip r:embed="rId6">
                  <a:alphaModFix/>
                </a:blip>
                <a:srcRect/>
                <a:stretch/>
              </p:blipFill>
              <p:spPr>
                <a:xfrm flipH="1">
                  <a:off x="3536034" y="5678287"/>
                  <a:ext cx="404316" cy="390918"/>
                </a:xfrm>
                <a:prstGeom prst="rect">
                  <a:avLst/>
                </a:prstGeom>
                <a:noFill/>
                <a:ln>
                  <a:noFill/>
                </a:ln>
              </p:spPr>
            </p:pic>
          </p:grpSp>
          <p:grpSp>
            <p:nvGrpSpPr>
              <p:cNvPr id="593" name="Google Shape;424;p28">
                <a:extLst>
                  <a:ext uri="{FF2B5EF4-FFF2-40B4-BE49-F238E27FC236}">
                    <a16:creationId xmlns:a16="http://schemas.microsoft.com/office/drawing/2014/main" id="{51B94F52-A982-28B7-57BC-0F24E7F99A90}"/>
                  </a:ext>
                </a:extLst>
              </p:cNvPr>
              <p:cNvGrpSpPr/>
              <p:nvPr/>
            </p:nvGrpSpPr>
            <p:grpSpPr>
              <a:xfrm>
                <a:off x="606702" y="5492815"/>
                <a:ext cx="6000398" cy="662247"/>
                <a:chOff x="606702" y="5492815"/>
                <a:chExt cx="6000398" cy="662247"/>
              </a:xfrm>
            </p:grpSpPr>
            <p:sp>
              <p:nvSpPr>
                <p:cNvPr id="594" name="Google Shape;425;p28">
                  <a:extLst>
                    <a:ext uri="{FF2B5EF4-FFF2-40B4-BE49-F238E27FC236}">
                      <a16:creationId xmlns:a16="http://schemas.microsoft.com/office/drawing/2014/main" id="{AC5A38B9-F6FA-CFEE-170B-2AF1B09D3B16}"/>
                    </a:ext>
                  </a:extLst>
                </p:cNvPr>
                <p:cNvSpPr txBox="1"/>
                <p:nvPr/>
              </p:nvSpPr>
              <p:spPr>
                <a:xfrm>
                  <a:off x="606702" y="5492815"/>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先行白バイ</a:t>
                  </a:r>
                </a:p>
              </p:txBody>
            </p:sp>
            <p:sp>
              <p:nvSpPr>
                <p:cNvPr id="595" name="Google Shape;426;p28">
                  <a:extLst>
                    <a:ext uri="{FF2B5EF4-FFF2-40B4-BE49-F238E27FC236}">
                      <a16:creationId xmlns:a16="http://schemas.microsoft.com/office/drawing/2014/main" id="{54013023-6EC5-5460-7593-8B4661710FA5}"/>
                    </a:ext>
                  </a:extLst>
                </p:cNvPr>
                <p:cNvSpPr txBox="1"/>
                <p:nvPr/>
              </p:nvSpPr>
              <p:spPr>
                <a:xfrm>
                  <a:off x="1312426" y="5492815"/>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先導白バイ</a:t>
                  </a:r>
                </a:p>
              </p:txBody>
            </p:sp>
            <p:sp>
              <p:nvSpPr>
                <p:cNvPr id="596" name="Google Shape;427;p28">
                  <a:extLst>
                    <a:ext uri="{FF2B5EF4-FFF2-40B4-BE49-F238E27FC236}">
                      <a16:creationId xmlns:a16="http://schemas.microsoft.com/office/drawing/2014/main" id="{15F591B1-6F2E-6DE3-AA07-339412CF9703}"/>
                    </a:ext>
                  </a:extLst>
                </p:cNvPr>
                <p:cNvSpPr txBox="1"/>
                <p:nvPr/>
              </p:nvSpPr>
              <p:spPr>
                <a:xfrm>
                  <a:off x="1982175" y="5492815"/>
                  <a:ext cx="64891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597" name="Google Shape;428;p28">
                  <a:extLst>
                    <a:ext uri="{FF2B5EF4-FFF2-40B4-BE49-F238E27FC236}">
                      <a16:creationId xmlns:a16="http://schemas.microsoft.com/office/drawing/2014/main" id="{38F68B9C-F635-AE95-CC64-92A3D312E0E6}"/>
                    </a:ext>
                  </a:extLst>
                </p:cNvPr>
                <p:cNvSpPr txBox="1"/>
                <p:nvPr/>
              </p:nvSpPr>
              <p:spPr>
                <a:xfrm>
                  <a:off x="2359867" y="5769814"/>
                  <a:ext cx="6489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タンデムの選手</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598" name="Google Shape;429;p28">
                  <a:extLst>
                    <a:ext uri="{FF2B5EF4-FFF2-40B4-BE49-F238E27FC236}">
                      <a16:creationId xmlns:a16="http://schemas.microsoft.com/office/drawing/2014/main" id="{80D2AE27-37A6-AB23-68AD-E4D01661B882}"/>
                    </a:ext>
                  </a:extLst>
                </p:cNvPr>
                <p:cNvSpPr txBox="1"/>
                <p:nvPr/>
              </p:nvSpPr>
              <p:spPr>
                <a:xfrm>
                  <a:off x="3093214" y="5785771"/>
                  <a:ext cx="94303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通常のロード</a:t>
                  </a:r>
                </a:p>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レーサーの選手</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599" name="Google Shape;430;p28">
                  <a:extLst>
                    <a:ext uri="{FF2B5EF4-FFF2-40B4-BE49-F238E27FC236}">
                      <a16:creationId xmlns:a16="http://schemas.microsoft.com/office/drawing/2014/main" id="{B73906D4-22C2-2B63-CA20-0F2D3F856DA3}"/>
                    </a:ext>
                  </a:extLst>
                </p:cNvPr>
                <p:cNvSpPr txBox="1"/>
                <p:nvPr/>
              </p:nvSpPr>
              <p:spPr>
                <a:xfrm>
                  <a:off x="3892585" y="5505927"/>
                  <a:ext cx="769185"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中間</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600" name="Google Shape;431;p28">
                  <a:extLst>
                    <a:ext uri="{FF2B5EF4-FFF2-40B4-BE49-F238E27FC236}">
                      <a16:creationId xmlns:a16="http://schemas.microsoft.com/office/drawing/2014/main" id="{E183F668-F975-71F6-9DBF-DA5917A4B9F4}"/>
                    </a:ext>
                  </a:extLst>
                </p:cNvPr>
                <p:cNvSpPr txBox="1"/>
                <p:nvPr/>
              </p:nvSpPr>
              <p:spPr>
                <a:xfrm>
                  <a:off x="4295857" y="5769813"/>
                  <a:ext cx="86123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ハンドサイクルの選手</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601" name="Google Shape;432;p28">
                  <a:extLst>
                    <a:ext uri="{FF2B5EF4-FFF2-40B4-BE49-F238E27FC236}">
                      <a16:creationId xmlns:a16="http://schemas.microsoft.com/office/drawing/2014/main" id="{B55375EE-A4E9-DE66-AF0D-6083E8AA44CA}"/>
                    </a:ext>
                  </a:extLst>
                </p:cNvPr>
                <p:cNvSpPr txBox="1"/>
                <p:nvPr/>
              </p:nvSpPr>
              <p:spPr>
                <a:xfrm>
                  <a:off x="4929958" y="5516076"/>
                  <a:ext cx="41410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後尾</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602" name="Google Shape;433;p28">
                  <a:extLst>
                    <a:ext uri="{FF2B5EF4-FFF2-40B4-BE49-F238E27FC236}">
                      <a16:creationId xmlns:a16="http://schemas.microsoft.com/office/drawing/2014/main" id="{F2D27131-69C6-0800-4EFD-1B253C6B77F0}"/>
                    </a:ext>
                  </a:extLst>
                </p:cNvPr>
                <p:cNvSpPr txBox="1"/>
                <p:nvPr/>
              </p:nvSpPr>
              <p:spPr>
                <a:xfrm>
                  <a:off x="5415011" y="5516076"/>
                  <a:ext cx="622253"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広報車</a:t>
                  </a:r>
                </a:p>
              </p:txBody>
            </p:sp>
            <p:sp>
              <p:nvSpPr>
                <p:cNvPr id="603" name="Google Shape;434;p28">
                  <a:extLst>
                    <a:ext uri="{FF2B5EF4-FFF2-40B4-BE49-F238E27FC236}">
                      <a16:creationId xmlns:a16="http://schemas.microsoft.com/office/drawing/2014/main" id="{1DCD3B70-8F4E-B93C-A55D-4C16A2683D50}"/>
                    </a:ext>
                  </a:extLst>
                </p:cNvPr>
                <p:cNvSpPr txBox="1"/>
                <p:nvPr/>
              </p:nvSpPr>
              <p:spPr>
                <a:xfrm>
                  <a:off x="6024993" y="5527715"/>
                  <a:ext cx="58210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パトカー</a:t>
                  </a:r>
                </a:p>
              </p:txBody>
            </p:sp>
          </p:grpSp>
        </p:grpSp>
        <p:grpSp>
          <p:nvGrpSpPr>
            <p:cNvPr id="589" name="Google Shape;435;p28">
              <a:extLst>
                <a:ext uri="{FF2B5EF4-FFF2-40B4-BE49-F238E27FC236}">
                  <a16:creationId xmlns:a16="http://schemas.microsoft.com/office/drawing/2014/main" id="{7C720470-C033-FF2B-3B7B-D0197D3858F3}"/>
                </a:ext>
              </a:extLst>
            </p:cNvPr>
            <p:cNvGrpSpPr/>
            <p:nvPr/>
          </p:nvGrpSpPr>
          <p:grpSpPr>
            <a:xfrm>
              <a:off x="1056380" y="5927550"/>
              <a:ext cx="494347" cy="245511"/>
              <a:chOff x="1056380" y="5927550"/>
              <a:chExt cx="494347" cy="245511"/>
            </a:xfrm>
          </p:grpSpPr>
          <p:sp>
            <p:nvSpPr>
              <p:cNvPr id="590" name="Google Shape;436;p28">
                <a:extLst>
                  <a:ext uri="{FF2B5EF4-FFF2-40B4-BE49-F238E27FC236}">
                    <a16:creationId xmlns:a16="http://schemas.microsoft.com/office/drawing/2014/main" id="{267B030D-9458-B8C7-4036-5ED34AEB7705}"/>
                  </a:ext>
                </a:extLst>
              </p:cNvPr>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1" name="Google Shape;437;p28">
                <a:extLst>
                  <a:ext uri="{FF2B5EF4-FFF2-40B4-BE49-F238E27FC236}">
                    <a16:creationId xmlns:a16="http://schemas.microsoft.com/office/drawing/2014/main" id="{53582C06-5E53-BAAC-EB39-DD106AFB5875}"/>
                  </a:ext>
                </a:extLst>
              </p:cNvPr>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200m</a:t>
                </a:r>
                <a:endParaRPr sz="800">
                  <a:solidFill>
                    <a:schemeClr val="dk1"/>
                  </a:solidFill>
                  <a:latin typeface="Arial"/>
                  <a:ea typeface="Arial"/>
                  <a:cs typeface="Arial"/>
                  <a:sym typeface="Arial"/>
                </a:endParaRPr>
              </a:p>
            </p:txBody>
          </p:sp>
        </p:grpSp>
      </p:grpSp>
      <p:grpSp>
        <p:nvGrpSpPr>
          <p:cNvPr id="615" name="Google Shape;438;p28">
            <a:extLst>
              <a:ext uri="{FF2B5EF4-FFF2-40B4-BE49-F238E27FC236}">
                <a16:creationId xmlns:a16="http://schemas.microsoft.com/office/drawing/2014/main" id="{0F1A0415-5CE1-3469-E0F1-04A9A5AFD47E}"/>
              </a:ext>
            </a:extLst>
          </p:cNvPr>
          <p:cNvGrpSpPr/>
          <p:nvPr/>
        </p:nvGrpSpPr>
        <p:grpSpPr>
          <a:xfrm>
            <a:off x="563435" y="6419914"/>
            <a:ext cx="4351724" cy="1064570"/>
            <a:chOff x="563435" y="6714976"/>
            <a:chExt cx="4351724" cy="1064570"/>
          </a:xfrm>
        </p:grpSpPr>
        <p:grpSp>
          <p:nvGrpSpPr>
            <p:cNvPr id="616" name="Google Shape;439;p28">
              <a:extLst>
                <a:ext uri="{FF2B5EF4-FFF2-40B4-BE49-F238E27FC236}">
                  <a16:creationId xmlns:a16="http://schemas.microsoft.com/office/drawing/2014/main" id="{01A058C8-34D3-B30F-C63F-98E9B56904EE}"/>
                </a:ext>
              </a:extLst>
            </p:cNvPr>
            <p:cNvGrpSpPr/>
            <p:nvPr/>
          </p:nvGrpSpPr>
          <p:grpSpPr>
            <a:xfrm>
              <a:off x="563435" y="6714976"/>
              <a:ext cx="4351724" cy="1035755"/>
              <a:chOff x="563435" y="6714976"/>
              <a:chExt cx="4351724" cy="1035755"/>
            </a:xfrm>
          </p:grpSpPr>
          <p:pic>
            <p:nvPicPr>
              <p:cNvPr id="620" name="Google Shape;440;p28" descr="バイクに乗る男性&#10;&#10;自動的に生成された説明">
                <a:extLst>
                  <a:ext uri="{FF2B5EF4-FFF2-40B4-BE49-F238E27FC236}">
                    <a16:creationId xmlns:a16="http://schemas.microsoft.com/office/drawing/2014/main" id="{6D9469C3-C515-F1E2-5870-A5A0C0914F09}"/>
                  </a:ext>
                </a:extLst>
              </p:cNvPr>
              <p:cNvPicPr preferRelativeResize="0"/>
              <p:nvPr/>
            </p:nvPicPr>
            <p:blipFill rotWithShape="1">
              <a:blip r:embed="rId3">
                <a:alphaModFix/>
              </a:blip>
              <a:srcRect/>
              <a:stretch/>
            </p:blipFill>
            <p:spPr>
              <a:xfrm>
                <a:off x="671448" y="6733785"/>
                <a:ext cx="558163" cy="372109"/>
              </a:xfrm>
              <a:prstGeom prst="rect">
                <a:avLst/>
              </a:prstGeom>
              <a:noFill/>
              <a:ln>
                <a:noFill/>
              </a:ln>
            </p:spPr>
          </p:pic>
          <p:pic>
            <p:nvPicPr>
              <p:cNvPr id="621" name="Google Shape;441;p28" descr="バイクに乗る男性&#10;&#10;自動的に生成された説明">
                <a:extLst>
                  <a:ext uri="{FF2B5EF4-FFF2-40B4-BE49-F238E27FC236}">
                    <a16:creationId xmlns:a16="http://schemas.microsoft.com/office/drawing/2014/main" id="{68C4D7A7-775E-196D-5EB7-2162BEBEC9DB}"/>
                  </a:ext>
                </a:extLst>
              </p:cNvPr>
              <p:cNvPicPr preferRelativeResize="0"/>
              <p:nvPr/>
            </p:nvPicPr>
            <p:blipFill rotWithShape="1">
              <a:blip r:embed="rId3">
                <a:alphaModFix/>
              </a:blip>
              <a:srcRect/>
              <a:stretch/>
            </p:blipFill>
            <p:spPr>
              <a:xfrm>
                <a:off x="1347369" y="6733785"/>
                <a:ext cx="558163" cy="372109"/>
              </a:xfrm>
              <a:prstGeom prst="rect">
                <a:avLst/>
              </a:prstGeom>
              <a:noFill/>
              <a:ln>
                <a:noFill/>
              </a:ln>
            </p:spPr>
          </p:pic>
          <p:pic>
            <p:nvPicPr>
              <p:cNvPr id="622" name="Google Shape;442;p28" descr="おもちゃ, レゴ が含まれている画像&#10;&#10;自動的に生成された説明">
                <a:extLst>
                  <a:ext uri="{FF2B5EF4-FFF2-40B4-BE49-F238E27FC236}">
                    <a16:creationId xmlns:a16="http://schemas.microsoft.com/office/drawing/2014/main" id="{204EB645-C1D6-6D36-EAF5-224B7C1BE15D}"/>
                  </a:ext>
                </a:extLst>
              </p:cNvPr>
              <p:cNvPicPr preferRelativeResize="0"/>
              <p:nvPr/>
            </p:nvPicPr>
            <p:blipFill rotWithShape="1">
              <a:blip r:embed="rId4">
                <a:alphaModFix/>
              </a:blip>
              <a:srcRect/>
              <a:stretch/>
            </p:blipFill>
            <p:spPr>
              <a:xfrm>
                <a:off x="1967592" y="6736252"/>
                <a:ext cx="322803" cy="372109"/>
              </a:xfrm>
              <a:prstGeom prst="rect">
                <a:avLst/>
              </a:prstGeom>
              <a:noFill/>
              <a:ln>
                <a:noFill/>
              </a:ln>
            </p:spPr>
          </p:pic>
          <p:pic>
            <p:nvPicPr>
              <p:cNvPr id="623" name="Google Shape;443;p28" descr="ダイアグラム&#10;&#10;自動的に生成された説明">
                <a:extLst>
                  <a:ext uri="{FF2B5EF4-FFF2-40B4-BE49-F238E27FC236}">
                    <a16:creationId xmlns:a16="http://schemas.microsoft.com/office/drawing/2014/main" id="{9EB40925-99E7-A020-AD7F-F51228CC7D2B}"/>
                  </a:ext>
                </a:extLst>
              </p:cNvPr>
              <p:cNvPicPr preferRelativeResize="0"/>
              <p:nvPr/>
            </p:nvPicPr>
            <p:blipFill rotWithShape="1">
              <a:blip r:embed="rId6">
                <a:alphaModFix/>
              </a:blip>
              <a:srcRect/>
              <a:stretch/>
            </p:blipFill>
            <p:spPr>
              <a:xfrm flipH="1">
                <a:off x="2430636" y="6714976"/>
                <a:ext cx="404316" cy="390918"/>
              </a:xfrm>
              <a:prstGeom prst="rect">
                <a:avLst/>
              </a:prstGeom>
              <a:noFill/>
              <a:ln>
                <a:noFill/>
              </a:ln>
            </p:spPr>
          </p:pic>
          <p:pic>
            <p:nvPicPr>
              <p:cNvPr id="624" name="Google Shape;444;p28" descr="おもちゃ, レゴ が含まれている画像&#10;&#10;自動的に生成された説明">
                <a:extLst>
                  <a:ext uri="{FF2B5EF4-FFF2-40B4-BE49-F238E27FC236}">
                    <a16:creationId xmlns:a16="http://schemas.microsoft.com/office/drawing/2014/main" id="{C63E9D36-B3D2-43B6-54BE-DA67EF30CA81}"/>
                  </a:ext>
                </a:extLst>
              </p:cNvPr>
              <p:cNvPicPr preferRelativeResize="0"/>
              <p:nvPr/>
            </p:nvPicPr>
            <p:blipFill rotWithShape="1">
              <a:blip r:embed="rId4">
                <a:alphaModFix/>
              </a:blip>
              <a:srcRect/>
              <a:stretch/>
            </p:blipFill>
            <p:spPr>
              <a:xfrm>
                <a:off x="3327961" y="6755593"/>
                <a:ext cx="322803" cy="372109"/>
              </a:xfrm>
              <a:prstGeom prst="rect">
                <a:avLst/>
              </a:prstGeom>
              <a:noFill/>
              <a:ln>
                <a:noFill/>
              </a:ln>
            </p:spPr>
          </p:pic>
          <p:pic>
            <p:nvPicPr>
              <p:cNvPr id="625" name="Google Shape;445;p28" descr="ダイアグラム&#10;&#10;自動的に生成された説明">
                <a:extLst>
                  <a:ext uri="{FF2B5EF4-FFF2-40B4-BE49-F238E27FC236}">
                    <a16:creationId xmlns:a16="http://schemas.microsoft.com/office/drawing/2014/main" id="{78F2D19F-3631-AB75-1289-30428CD663C3}"/>
                  </a:ext>
                </a:extLst>
              </p:cNvPr>
              <p:cNvPicPr preferRelativeResize="0"/>
              <p:nvPr/>
            </p:nvPicPr>
            <p:blipFill rotWithShape="1">
              <a:blip r:embed="rId8">
                <a:alphaModFix/>
              </a:blip>
              <a:srcRect/>
              <a:stretch/>
            </p:blipFill>
            <p:spPr>
              <a:xfrm>
                <a:off x="3760009" y="6772141"/>
                <a:ext cx="508778" cy="361500"/>
              </a:xfrm>
              <a:prstGeom prst="rect">
                <a:avLst/>
              </a:prstGeom>
              <a:noFill/>
              <a:ln>
                <a:noFill/>
              </a:ln>
            </p:spPr>
          </p:pic>
          <p:pic>
            <p:nvPicPr>
              <p:cNvPr id="626" name="Google Shape;446;p28" descr="白い車の写真と文字の加工写真&#10;&#10;低い精度で自動的に生成された説明">
                <a:extLst>
                  <a:ext uri="{FF2B5EF4-FFF2-40B4-BE49-F238E27FC236}">
                    <a16:creationId xmlns:a16="http://schemas.microsoft.com/office/drawing/2014/main" id="{F9C88C76-2DD4-BC5D-B19B-F33D34DF2EC9}"/>
                  </a:ext>
                </a:extLst>
              </p:cNvPr>
              <p:cNvPicPr preferRelativeResize="0"/>
              <p:nvPr/>
            </p:nvPicPr>
            <p:blipFill rotWithShape="1">
              <a:blip r:embed="rId9">
                <a:alphaModFix/>
              </a:blip>
              <a:srcRect/>
              <a:stretch/>
            </p:blipFill>
            <p:spPr>
              <a:xfrm>
                <a:off x="4333053" y="6772141"/>
                <a:ext cx="582106" cy="436579"/>
              </a:xfrm>
              <a:prstGeom prst="rect">
                <a:avLst/>
              </a:prstGeom>
              <a:noFill/>
              <a:ln>
                <a:noFill/>
              </a:ln>
            </p:spPr>
          </p:pic>
          <p:pic>
            <p:nvPicPr>
              <p:cNvPr id="627" name="Google Shape;447;p28" descr="ダイアグラム&#10;&#10;自動的に生成された説明">
                <a:extLst>
                  <a:ext uri="{FF2B5EF4-FFF2-40B4-BE49-F238E27FC236}">
                    <a16:creationId xmlns:a16="http://schemas.microsoft.com/office/drawing/2014/main" id="{6D9F1D6A-B184-98FE-7A2B-294CC9DD5FF2}"/>
                  </a:ext>
                </a:extLst>
              </p:cNvPr>
              <p:cNvPicPr preferRelativeResize="0"/>
              <p:nvPr/>
            </p:nvPicPr>
            <p:blipFill rotWithShape="1">
              <a:blip r:embed="rId6">
                <a:alphaModFix/>
              </a:blip>
              <a:srcRect/>
              <a:stretch/>
            </p:blipFill>
            <p:spPr>
              <a:xfrm flipH="1">
                <a:off x="2815954" y="6727016"/>
                <a:ext cx="404316" cy="390918"/>
              </a:xfrm>
              <a:prstGeom prst="rect">
                <a:avLst/>
              </a:prstGeom>
              <a:noFill/>
              <a:ln>
                <a:noFill/>
              </a:ln>
            </p:spPr>
          </p:pic>
          <p:sp>
            <p:nvSpPr>
              <p:cNvPr id="628" name="Google Shape;448;p28">
                <a:extLst>
                  <a:ext uri="{FF2B5EF4-FFF2-40B4-BE49-F238E27FC236}">
                    <a16:creationId xmlns:a16="http://schemas.microsoft.com/office/drawing/2014/main" id="{3BC03979-115B-0287-4E97-C5EFC24A33D3}"/>
                  </a:ext>
                </a:extLst>
              </p:cNvPr>
              <p:cNvSpPr txBox="1"/>
              <p:nvPr/>
            </p:nvSpPr>
            <p:spPr>
              <a:xfrm>
                <a:off x="563435" y="7104441"/>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先行白バイ</a:t>
                </a:r>
              </a:p>
            </p:txBody>
          </p:sp>
          <p:sp>
            <p:nvSpPr>
              <p:cNvPr id="629" name="Google Shape;449;p28">
                <a:extLst>
                  <a:ext uri="{FF2B5EF4-FFF2-40B4-BE49-F238E27FC236}">
                    <a16:creationId xmlns:a16="http://schemas.microsoft.com/office/drawing/2014/main" id="{7178EE29-BE10-CEC8-8753-8929FDA05A31}"/>
                  </a:ext>
                </a:extLst>
              </p:cNvPr>
              <p:cNvSpPr txBox="1"/>
              <p:nvPr/>
            </p:nvSpPr>
            <p:spPr>
              <a:xfrm>
                <a:off x="1269159" y="7104441"/>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先導白バイ</a:t>
                </a:r>
              </a:p>
            </p:txBody>
          </p:sp>
          <p:sp>
            <p:nvSpPr>
              <p:cNvPr id="630" name="Google Shape;450;p28">
                <a:extLst>
                  <a:ext uri="{FF2B5EF4-FFF2-40B4-BE49-F238E27FC236}">
                    <a16:creationId xmlns:a16="http://schemas.microsoft.com/office/drawing/2014/main" id="{671658DC-3545-49E8-7977-537C2A716406}"/>
                  </a:ext>
                </a:extLst>
              </p:cNvPr>
              <p:cNvSpPr txBox="1"/>
              <p:nvPr/>
            </p:nvSpPr>
            <p:spPr>
              <a:xfrm>
                <a:off x="1938908" y="7104441"/>
                <a:ext cx="64891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631" name="Google Shape;451;p28">
                <a:extLst>
                  <a:ext uri="{FF2B5EF4-FFF2-40B4-BE49-F238E27FC236}">
                    <a16:creationId xmlns:a16="http://schemas.microsoft.com/office/drawing/2014/main" id="{113E4CD1-E877-A0CF-CF0D-EF0A13C66A31}"/>
                  </a:ext>
                </a:extLst>
              </p:cNvPr>
              <p:cNvSpPr txBox="1"/>
              <p:nvPr/>
            </p:nvSpPr>
            <p:spPr>
              <a:xfrm>
                <a:off x="2444487" y="7381440"/>
                <a:ext cx="94303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通常のロード</a:t>
                </a:r>
              </a:p>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レーサーの選手</a:t>
                </a:r>
              </a:p>
            </p:txBody>
          </p:sp>
          <p:sp>
            <p:nvSpPr>
              <p:cNvPr id="632" name="Google Shape;452;p28">
                <a:extLst>
                  <a:ext uri="{FF2B5EF4-FFF2-40B4-BE49-F238E27FC236}">
                    <a16:creationId xmlns:a16="http://schemas.microsoft.com/office/drawing/2014/main" id="{0D32420C-2588-9122-4A93-887B3914364B}"/>
                  </a:ext>
                </a:extLst>
              </p:cNvPr>
              <p:cNvSpPr txBox="1"/>
              <p:nvPr/>
            </p:nvSpPr>
            <p:spPr>
              <a:xfrm>
                <a:off x="3222724" y="7127702"/>
                <a:ext cx="41410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後尾</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633" name="Google Shape;453;p28">
                <a:extLst>
                  <a:ext uri="{FF2B5EF4-FFF2-40B4-BE49-F238E27FC236}">
                    <a16:creationId xmlns:a16="http://schemas.microsoft.com/office/drawing/2014/main" id="{664FA303-9AB5-2857-DA60-1011887495D5}"/>
                  </a:ext>
                </a:extLst>
              </p:cNvPr>
              <p:cNvSpPr txBox="1"/>
              <p:nvPr/>
            </p:nvSpPr>
            <p:spPr>
              <a:xfrm>
                <a:off x="3707777" y="7127702"/>
                <a:ext cx="622253"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広報車</a:t>
                </a:r>
              </a:p>
            </p:txBody>
          </p:sp>
          <p:sp>
            <p:nvSpPr>
              <p:cNvPr id="634" name="Google Shape;454;p28">
                <a:extLst>
                  <a:ext uri="{FF2B5EF4-FFF2-40B4-BE49-F238E27FC236}">
                    <a16:creationId xmlns:a16="http://schemas.microsoft.com/office/drawing/2014/main" id="{F31EF324-CBD5-D899-5278-1BE9DAF3F191}"/>
                  </a:ext>
                </a:extLst>
              </p:cNvPr>
              <p:cNvSpPr txBox="1"/>
              <p:nvPr/>
            </p:nvSpPr>
            <p:spPr>
              <a:xfrm>
                <a:off x="4317759" y="7139341"/>
                <a:ext cx="58210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パトカー</a:t>
                </a:r>
              </a:p>
            </p:txBody>
          </p:sp>
        </p:grpSp>
        <p:grpSp>
          <p:nvGrpSpPr>
            <p:cNvPr id="617" name="Google Shape;455;p28">
              <a:extLst>
                <a:ext uri="{FF2B5EF4-FFF2-40B4-BE49-F238E27FC236}">
                  <a16:creationId xmlns:a16="http://schemas.microsoft.com/office/drawing/2014/main" id="{5FDAEF0C-A7AD-A273-863B-D6985088F6F9}"/>
                </a:ext>
              </a:extLst>
            </p:cNvPr>
            <p:cNvGrpSpPr/>
            <p:nvPr/>
          </p:nvGrpSpPr>
          <p:grpSpPr>
            <a:xfrm>
              <a:off x="1065252" y="7534035"/>
              <a:ext cx="494347" cy="245511"/>
              <a:chOff x="1056380" y="5927550"/>
              <a:chExt cx="494347" cy="245511"/>
            </a:xfrm>
          </p:grpSpPr>
          <p:sp>
            <p:nvSpPr>
              <p:cNvPr id="618" name="Google Shape;456;p28">
                <a:extLst>
                  <a:ext uri="{FF2B5EF4-FFF2-40B4-BE49-F238E27FC236}">
                    <a16:creationId xmlns:a16="http://schemas.microsoft.com/office/drawing/2014/main" id="{96BF5351-5FC8-626E-8197-AF55C620BCA8}"/>
                  </a:ext>
                </a:extLst>
              </p:cNvPr>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9" name="Google Shape;457;p28">
                <a:extLst>
                  <a:ext uri="{FF2B5EF4-FFF2-40B4-BE49-F238E27FC236}">
                    <a16:creationId xmlns:a16="http://schemas.microsoft.com/office/drawing/2014/main" id="{86A036BD-3628-13A2-DA59-60B075396993}"/>
                  </a:ext>
                </a:extLst>
              </p:cNvPr>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200m</a:t>
                </a:r>
                <a:endParaRPr sz="800">
                  <a:solidFill>
                    <a:schemeClr val="dk1"/>
                  </a:solidFill>
                  <a:latin typeface="Arial"/>
                  <a:ea typeface="Arial"/>
                  <a:cs typeface="Arial"/>
                  <a:sym typeface="Arial"/>
                </a:endParaRPr>
              </a:p>
            </p:txBody>
          </p:sp>
        </p:grpSp>
      </p:grpSp>
      <p:grpSp>
        <p:nvGrpSpPr>
          <p:cNvPr id="635" name="Google Shape;458;p28">
            <a:extLst>
              <a:ext uri="{FF2B5EF4-FFF2-40B4-BE49-F238E27FC236}">
                <a16:creationId xmlns:a16="http://schemas.microsoft.com/office/drawing/2014/main" id="{0C8BED72-88EA-2986-F0B8-CAE4EDDB5147}"/>
              </a:ext>
            </a:extLst>
          </p:cNvPr>
          <p:cNvGrpSpPr/>
          <p:nvPr/>
        </p:nvGrpSpPr>
        <p:grpSpPr>
          <a:xfrm>
            <a:off x="563435" y="7881595"/>
            <a:ext cx="4351724" cy="1074155"/>
            <a:chOff x="563435" y="8367320"/>
            <a:chExt cx="4351724" cy="1074155"/>
          </a:xfrm>
        </p:grpSpPr>
        <p:grpSp>
          <p:nvGrpSpPr>
            <p:cNvPr id="636" name="Google Shape;459;p28">
              <a:extLst>
                <a:ext uri="{FF2B5EF4-FFF2-40B4-BE49-F238E27FC236}">
                  <a16:creationId xmlns:a16="http://schemas.microsoft.com/office/drawing/2014/main" id="{0F7E10F3-B1DB-4B3F-1513-5CFC28A7EF6F}"/>
                </a:ext>
              </a:extLst>
            </p:cNvPr>
            <p:cNvGrpSpPr/>
            <p:nvPr/>
          </p:nvGrpSpPr>
          <p:grpSpPr>
            <a:xfrm>
              <a:off x="563435" y="8367320"/>
              <a:ext cx="4351724" cy="920935"/>
              <a:chOff x="563435" y="8367320"/>
              <a:chExt cx="4351724" cy="920935"/>
            </a:xfrm>
          </p:grpSpPr>
          <p:pic>
            <p:nvPicPr>
              <p:cNvPr id="640" name="Google Shape;460;p28" descr="バイクに乗る男性&#10;&#10;自動的に生成された説明">
                <a:extLst>
                  <a:ext uri="{FF2B5EF4-FFF2-40B4-BE49-F238E27FC236}">
                    <a16:creationId xmlns:a16="http://schemas.microsoft.com/office/drawing/2014/main" id="{EA0AE03E-3090-CC45-CB17-B2CC70CF5048}"/>
                  </a:ext>
                </a:extLst>
              </p:cNvPr>
              <p:cNvPicPr preferRelativeResize="0"/>
              <p:nvPr/>
            </p:nvPicPr>
            <p:blipFill rotWithShape="1">
              <a:blip r:embed="rId3">
                <a:alphaModFix/>
              </a:blip>
              <a:srcRect/>
              <a:stretch/>
            </p:blipFill>
            <p:spPr>
              <a:xfrm>
                <a:off x="671448" y="8386726"/>
                <a:ext cx="558163" cy="372109"/>
              </a:xfrm>
              <a:prstGeom prst="rect">
                <a:avLst/>
              </a:prstGeom>
              <a:noFill/>
              <a:ln>
                <a:noFill/>
              </a:ln>
            </p:spPr>
          </p:pic>
          <p:pic>
            <p:nvPicPr>
              <p:cNvPr id="641" name="Google Shape;461;p28" descr="バイクに乗る男性&#10;&#10;自動的に生成された説明">
                <a:extLst>
                  <a:ext uri="{FF2B5EF4-FFF2-40B4-BE49-F238E27FC236}">
                    <a16:creationId xmlns:a16="http://schemas.microsoft.com/office/drawing/2014/main" id="{455B94C1-9BA1-7371-7909-B80C8045C0EC}"/>
                  </a:ext>
                </a:extLst>
              </p:cNvPr>
              <p:cNvPicPr preferRelativeResize="0"/>
              <p:nvPr/>
            </p:nvPicPr>
            <p:blipFill rotWithShape="1">
              <a:blip r:embed="rId3">
                <a:alphaModFix/>
              </a:blip>
              <a:srcRect/>
              <a:stretch/>
            </p:blipFill>
            <p:spPr>
              <a:xfrm>
                <a:off x="1347369" y="8386726"/>
                <a:ext cx="558163" cy="372109"/>
              </a:xfrm>
              <a:prstGeom prst="rect">
                <a:avLst/>
              </a:prstGeom>
              <a:noFill/>
              <a:ln>
                <a:noFill/>
              </a:ln>
            </p:spPr>
          </p:pic>
          <p:pic>
            <p:nvPicPr>
              <p:cNvPr id="642" name="Google Shape;462;p28" descr="おもちゃ, レゴ が含まれている画像&#10;&#10;自動的に生成された説明">
                <a:extLst>
                  <a:ext uri="{FF2B5EF4-FFF2-40B4-BE49-F238E27FC236}">
                    <a16:creationId xmlns:a16="http://schemas.microsoft.com/office/drawing/2014/main" id="{5D21C918-15A8-16AC-AC00-CD2F139B80D2}"/>
                  </a:ext>
                </a:extLst>
              </p:cNvPr>
              <p:cNvPicPr preferRelativeResize="0"/>
              <p:nvPr/>
            </p:nvPicPr>
            <p:blipFill rotWithShape="1">
              <a:blip r:embed="rId4">
                <a:alphaModFix/>
              </a:blip>
              <a:srcRect/>
              <a:stretch/>
            </p:blipFill>
            <p:spPr>
              <a:xfrm>
                <a:off x="1967592" y="8389193"/>
                <a:ext cx="322803" cy="372109"/>
              </a:xfrm>
              <a:prstGeom prst="rect">
                <a:avLst/>
              </a:prstGeom>
              <a:noFill/>
              <a:ln>
                <a:noFill/>
              </a:ln>
            </p:spPr>
          </p:pic>
          <p:pic>
            <p:nvPicPr>
              <p:cNvPr id="643" name="Google Shape;463;p28" descr="おもちゃ, レゴ が含まれている画像&#10;&#10;自動的に生成された説明">
                <a:extLst>
                  <a:ext uri="{FF2B5EF4-FFF2-40B4-BE49-F238E27FC236}">
                    <a16:creationId xmlns:a16="http://schemas.microsoft.com/office/drawing/2014/main" id="{5272CABE-E206-7F1D-157F-17BE14767E23}"/>
                  </a:ext>
                </a:extLst>
              </p:cNvPr>
              <p:cNvPicPr preferRelativeResize="0"/>
              <p:nvPr/>
            </p:nvPicPr>
            <p:blipFill rotWithShape="1">
              <a:blip r:embed="rId4">
                <a:alphaModFix/>
              </a:blip>
              <a:srcRect/>
              <a:stretch/>
            </p:blipFill>
            <p:spPr>
              <a:xfrm>
                <a:off x="3327961" y="8408534"/>
                <a:ext cx="322803" cy="372109"/>
              </a:xfrm>
              <a:prstGeom prst="rect">
                <a:avLst/>
              </a:prstGeom>
              <a:noFill/>
              <a:ln>
                <a:noFill/>
              </a:ln>
            </p:spPr>
          </p:pic>
          <p:pic>
            <p:nvPicPr>
              <p:cNvPr id="644" name="Google Shape;464;p28" descr="ダイアグラム&#10;&#10;自動的に生成された説明">
                <a:extLst>
                  <a:ext uri="{FF2B5EF4-FFF2-40B4-BE49-F238E27FC236}">
                    <a16:creationId xmlns:a16="http://schemas.microsoft.com/office/drawing/2014/main" id="{04A012C7-1D89-AE9C-4DD8-269CA9AA9DCD}"/>
                  </a:ext>
                </a:extLst>
              </p:cNvPr>
              <p:cNvPicPr preferRelativeResize="0"/>
              <p:nvPr/>
            </p:nvPicPr>
            <p:blipFill rotWithShape="1">
              <a:blip r:embed="rId8">
                <a:alphaModFix/>
              </a:blip>
              <a:srcRect/>
              <a:stretch/>
            </p:blipFill>
            <p:spPr>
              <a:xfrm>
                <a:off x="3760009" y="8425082"/>
                <a:ext cx="508778" cy="361500"/>
              </a:xfrm>
              <a:prstGeom prst="rect">
                <a:avLst/>
              </a:prstGeom>
              <a:noFill/>
              <a:ln>
                <a:noFill/>
              </a:ln>
            </p:spPr>
          </p:pic>
          <p:pic>
            <p:nvPicPr>
              <p:cNvPr id="645" name="Google Shape;465;p28" descr="白い車の写真と文字の加工写真&#10;&#10;低い精度で自動的に生成された説明">
                <a:extLst>
                  <a:ext uri="{FF2B5EF4-FFF2-40B4-BE49-F238E27FC236}">
                    <a16:creationId xmlns:a16="http://schemas.microsoft.com/office/drawing/2014/main" id="{208B7F37-163E-8E4D-51D9-8E4E0805615F}"/>
                  </a:ext>
                </a:extLst>
              </p:cNvPr>
              <p:cNvPicPr preferRelativeResize="0"/>
              <p:nvPr/>
            </p:nvPicPr>
            <p:blipFill rotWithShape="1">
              <a:blip r:embed="rId9">
                <a:alphaModFix/>
              </a:blip>
              <a:srcRect/>
              <a:stretch/>
            </p:blipFill>
            <p:spPr>
              <a:xfrm>
                <a:off x="4333053" y="8425082"/>
                <a:ext cx="582106" cy="436579"/>
              </a:xfrm>
              <a:prstGeom prst="rect">
                <a:avLst/>
              </a:prstGeom>
              <a:noFill/>
              <a:ln>
                <a:noFill/>
              </a:ln>
            </p:spPr>
          </p:pic>
          <p:sp>
            <p:nvSpPr>
              <p:cNvPr id="646" name="Google Shape;466;p28">
                <a:extLst>
                  <a:ext uri="{FF2B5EF4-FFF2-40B4-BE49-F238E27FC236}">
                    <a16:creationId xmlns:a16="http://schemas.microsoft.com/office/drawing/2014/main" id="{7CDB8E33-A843-9C48-DBED-A8320C7FC470}"/>
                  </a:ext>
                </a:extLst>
              </p:cNvPr>
              <p:cNvSpPr txBox="1"/>
              <p:nvPr/>
            </p:nvSpPr>
            <p:spPr>
              <a:xfrm>
                <a:off x="563435" y="8757382"/>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先行白バイ</a:t>
                </a:r>
              </a:p>
            </p:txBody>
          </p:sp>
          <p:sp>
            <p:nvSpPr>
              <p:cNvPr id="647" name="Google Shape;467;p28">
                <a:extLst>
                  <a:ext uri="{FF2B5EF4-FFF2-40B4-BE49-F238E27FC236}">
                    <a16:creationId xmlns:a16="http://schemas.microsoft.com/office/drawing/2014/main" id="{1DE3A48F-71EA-80FB-C3D5-F5EDE537308F}"/>
                  </a:ext>
                </a:extLst>
              </p:cNvPr>
              <p:cNvSpPr txBox="1"/>
              <p:nvPr/>
            </p:nvSpPr>
            <p:spPr>
              <a:xfrm>
                <a:off x="1269159" y="8757382"/>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先導白バイ</a:t>
                </a:r>
              </a:p>
            </p:txBody>
          </p:sp>
          <p:sp>
            <p:nvSpPr>
              <p:cNvPr id="648" name="Google Shape;468;p28">
                <a:extLst>
                  <a:ext uri="{FF2B5EF4-FFF2-40B4-BE49-F238E27FC236}">
                    <a16:creationId xmlns:a16="http://schemas.microsoft.com/office/drawing/2014/main" id="{00870C7E-80F6-161B-B1A7-308DAD75F0BB}"/>
                  </a:ext>
                </a:extLst>
              </p:cNvPr>
              <p:cNvSpPr txBox="1"/>
              <p:nvPr/>
            </p:nvSpPr>
            <p:spPr>
              <a:xfrm>
                <a:off x="1938908" y="8757382"/>
                <a:ext cx="64891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649" name="Google Shape;469;p28">
                <a:extLst>
                  <a:ext uri="{FF2B5EF4-FFF2-40B4-BE49-F238E27FC236}">
                    <a16:creationId xmlns:a16="http://schemas.microsoft.com/office/drawing/2014/main" id="{7E3C77D5-BAF2-0A70-E270-1D9B34F5189E}"/>
                  </a:ext>
                </a:extLst>
              </p:cNvPr>
              <p:cNvSpPr txBox="1"/>
              <p:nvPr/>
            </p:nvSpPr>
            <p:spPr>
              <a:xfrm>
                <a:off x="2444488" y="8918964"/>
                <a:ext cx="85024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競技用車イス選手</a:t>
                </a:r>
              </a:p>
            </p:txBody>
          </p:sp>
          <p:sp>
            <p:nvSpPr>
              <p:cNvPr id="650" name="Google Shape;470;p28">
                <a:extLst>
                  <a:ext uri="{FF2B5EF4-FFF2-40B4-BE49-F238E27FC236}">
                    <a16:creationId xmlns:a16="http://schemas.microsoft.com/office/drawing/2014/main" id="{6E7A149E-3AB8-3080-D90F-50B916B134EF}"/>
                  </a:ext>
                </a:extLst>
              </p:cNvPr>
              <p:cNvSpPr txBox="1"/>
              <p:nvPr/>
            </p:nvSpPr>
            <p:spPr>
              <a:xfrm>
                <a:off x="3222724" y="8780643"/>
                <a:ext cx="41410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後尾</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651" name="Google Shape;471;p28">
                <a:extLst>
                  <a:ext uri="{FF2B5EF4-FFF2-40B4-BE49-F238E27FC236}">
                    <a16:creationId xmlns:a16="http://schemas.microsoft.com/office/drawing/2014/main" id="{B8EB53B6-6C56-063A-57AA-F6D7181651A4}"/>
                  </a:ext>
                </a:extLst>
              </p:cNvPr>
              <p:cNvSpPr txBox="1"/>
              <p:nvPr/>
            </p:nvSpPr>
            <p:spPr>
              <a:xfrm>
                <a:off x="3707777" y="8780643"/>
                <a:ext cx="622253"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広報車</a:t>
                </a:r>
              </a:p>
            </p:txBody>
          </p:sp>
          <p:sp>
            <p:nvSpPr>
              <p:cNvPr id="652" name="Google Shape;472;p28">
                <a:extLst>
                  <a:ext uri="{FF2B5EF4-FFF2-40B4-BE49-F238E27FC236}">
                    <a16:creationId xmlns:a16="http://schemas.microsoft.com/office/drawing/2014/main" id="{6FE6D778-DA5E-7A06-E585-581E73ACF577}"/>
                  </a:ext>
                </a:extLst>
              </p:cNvPr>
              <p:cNvSpPr txBox="1"/>
              <p:nvPr/>
            </p:nvSpPr>
            <p:spPr>
              <a:xfrm>
                <a:off x="4317759" y="8792282"/>
                <a:ext cx="58210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パトカー</a:t>
                </a:r>
              </a:p>
            </p:txBody>
          </p:sp>
          <p:pic>
            <p:nvPicPr>
              <p:cNvPr id="653" name="Google Shape;473;p28" descr="人, 屋外, 草, 男 が含まれている画像&#10;&#10;自動的に生成された説明">
                <a:extLst>
                  <a:ext uri="{FF2B5EF4-FFF2-40B4-BE49-F238E27FC236}">
                    <a16:creationId xmlns:a16="http://schemas.microsoft.com/office/drawing/2014/main" id="{AEB24790-C767-8F26-C027-1CE0F33ABAD9}"/>
                  </a:ext>
                </a:extLst>
              </p:cNvPr>
              <p:cNvPicPr preferRelativeResize="0"/>
              <p:nvPr/>
            </p:nvPicPr>
            <p:blipFill rotWithShape="1">
              <a:blip r:embed="rId10">
                <a:alphaModFix/>
              </a:blip>
              <a:srcRect/>
              <a:stretch/>
            </p:blipFill>
            <p:spPr>
              <a:xfrm flipH="1">
                <a:off x="2552589" y="8367320"/>
                <a:ext cx="558164" cy="414208"/>
              </a:xfrm>
              <a:prstGeom prst="rect">
                <a:avLst/>
              </a:prstGeom>
              <a:noFill/>
              <a:ln>
                <a:noFill/>
              </a:ln>
            </p:spPr>
          </p:pic>
        </p:grpSp>
        <p:grpSp>
          <p:nvGrpSpPr>
            <p:cNvPr id="637" name="Google Shape;474;p28">
              <a:extLst>
                <a:ext uri="{FF2B5EF4-FFF2-40B4-BE49-F238E27FC236}">
                  <a16:creationId xmlns:a16="http://schemas.microsoft.com/office/drawing/2014/main" id="{0B329B81-EAA4-81D6-4D9B-35A9948BE756}"/>
                </a:ext>
              </a:extLst>
            </p:cNvPr>
            <p:cNvGrpSpPr/>
            <p:nvPr/>
          </p:nvGrpSpPr>
          <p:grpSpPr>
            <a:xfrm>
              <a:off x="1056380" y="9195964"/>
              <a:ext cx="494347" cy="245511"/>
              <a:chOff x="1056380" y="5927550"/>
              <a:chExt cx="494347" cy="245511"/>
            </a:xfrm>
          </p:grpSpPr>
          <p:sp>
            <p:nvSpPr>
              <p:cNvPr id="638" name="Google Shape;475;p28">
                <a:extLst>
                  <a:ext uri="{FF2B5EF4-FFF2-40B4-BE49-F238E27FC236}">
                    <a16:creationId xmlns:a16="http://schemas.microsoft.com/office/drawing/2014/main" id="{D103A312-5FCB-0F8D-058C-5E2BF86FC8A1}"/>
                  </a:ext>
                </a:extLst>
              </p:cNvPr>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9" name="Google Shape;476;p28">
                <a:extLst>
                  <a:ext uri="{FF2B5EF4-FFF2-40B4-BE49-F238E27FC236}">
                    <a16:creationId xmlns:a16="http://schemas.microsoft.com/office/drawing/2014/main" id="{4C8E3628-5C04-A0FA-C35C-2A6413014D57}"/>
                  </a:ext>
                </a:extLst>
              </p:cNvPr>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dk1"/>
                    </a:solidFill>
                    <a:latin typeface="Arial"/>
                    <a:ea typeface="Arial"/>
                    <a:cs typeface="Arial"/>
                    <a:sym typeface="Arial"/>
                  </a:rPr>
                  <a:t>200m</a:t>
                </a:r>
                <a:endParaRPr sz="800" dirty="0">
                  <a:solidFill>
                    <a:schemeClr val="dk1"/>
                  </a:solidFill>
                  <a:latin typeface="Arial"/>
                  <a:ea typeface="Arial"/>
                  <a:cs typeface="Arial"/>
                  <a:sym typeface="Arial"/>
                </a:endParaRPr>
              </a:p>
            </p:txBody>
          </p:sp>
        </p:grpSp>
      </p:grpSp>
      <p:sp>
        <p:nvSpPr>
          <p:cNvPr id="655" name="Google Shape;408;p28">
            <a:extLst>
              <a:ext uri="{FF2B5EF4-FFF2-40B4-BE49-F238E27FC236}">
                <a16:creationId xmlns:a16="http://schemas.microsoft.com/office/drawing/2014/main" id="{1128D0DD-FAD8-3CC7-C6DB-048F691044B0}"/>
              </a:ext>
            </a:extLst>
          </p:cNvPr>
          <p:cNvSpPr/>
          <p:nvPr/>
        </p:nvSpPr>
        <p:spPr>
          <a:xfrm>
            <a:off x="718955" y="1480088"/>
            <a:ext cx="4736017" cy="266336"/>
          </a:xfrm>
          <a:prstGeom prst="rect">
            <a:avLst/>
          </a:prstGeom>
          <a:solidFill>
            <a:srgbClr val="52ADF5"/>
          </a:solidFill>
          <a:ln>
            <a:noFill/>
          </a:ln>
        </p:spPr>
        <p:txBody>
          <a:bodyPr spcFirstLastPara="1" wrap="square" lIns="63700" tIns="31850" rIns="63700" bIns="31850" anchor="ctr" anchorCtr="0">
            <a:noAutofit/>
          </a:bodyPr>
          <a:lstStyle/>
          <a:p>
            <a:pPr marL="0" marR="0" lvl="0" indent="0" algn="l" rtl="0">
              <a:spcBef>
                <a:spcPts val="0"/>
              </a:spcBef>
              <a:spcAft>
                <a:spcPts val="0"/>
              </a:spcAft>
              <a:buNone/>
            </a:pPr>
            <a:r>
              <a:rPr lang="ja-JP" altLang="en-US" sz="1200" dirty="0">
                <a:solidFill>
                  <a:srgbClr val="09528B"/>
                </a:solidFill>
                <a:latin typeface="HGP創英角ｺﾞｼｯｸUB" panose="020B0900000000000000" pitchFamily="50" charset="-128"/>
                <a:ea typeface="HGP創英角ｺﾞｼｯｸUB" panose="020B0900000000000000" pitchFamily="50" charset="-128"/>
                <a:cs typeface="Arial Black"/>
                <a:sym typeface="Arial Black"/>
              </a:rPr>
              <a:t>交通規制下での自転車コース公式練習</a:t>
            </a:r>
            <a:endParaRPr sz="1200" dirty="0">
              <a:solidFill>
                <a:srgbClr val="09528B"/>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Tree>
    <p:extLst>
      <p:ext uri="{BB962C8B-B14F-4D97-AF65-F5344CB8AC3E}">
        <p14:creationId xmlns:p14="http://schemas.microsoft.com/office/powerpoint/2010/main" val="3140569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29"/>
          <p:cNvPicPr preferRelativeResize="0"/>
          <p:nvPr/>
        </p:nvPicPr>
        <p:blipFill rotWithShape="1">
          <a:blip r:embed="rId3">
            <a:alphaModFix/>
          </a:blip>
          <a:srcRect/>
          <a:stretch/>
        </p:blipFill>
        <p:spPr>
          <a:xfrm rot="5400000">
            <a:off x="1797140" y="2462121"/>
            <a:ext cx="3427231" cy="6806670"/>
          </a:xfrm>
          <a:prstGeom prst="rect">
            <a:avLst/>
          </a:prstGeom>
          <a:noFill/>
          <a:ln>
            <a:noFill/>
          </a:ln>
        </p:spPr>
      </p:pic>
      <p:sp>
        <p:nvSpPr>
          <p:cNvPr id="565" name="Google Shape;565;p29"/>
          <p:cNvSpPr txBox="1"/>
          <p:nvPr/>
        </p:nvSpPr>
        <p:spPr>
          <a:xfrm>
            <a:off x="714715" y="1795072"/>
            <a:ext cx="5888145" cy="20544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Familiarization Time :  6:00 – 6:24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Meeting Time : 5:50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Meeting Point : On the road, south-east side of “</a:t>
            </a:r>
            <a:r>
              <a:rPr lang="en-US" sz="1050" b="0" i="0" u="none" strike="noStrike" cap="none" dirty="0" err="1">
                <a:solidFill>
                  <a:schemeClr val="dk1"/>
                </a:solidFill>
                <a:latin typeface="Arial"/>
                <a:ea typeface="Arial"/>
                <a:cs typeface="Arial"/>
                <a:sym typeface="Arial"/>
              </a:rPr>
              <a:t>Kenmin</a:t>
            </a:r>
            <a:r>
              <a:rPr lang="en-US" sz="1050" b="0" i="0" u="none" strike="noStrike" cap="none" dirty="0">
                <a:solidFill>
                  <a:schemeClr val="dk1"/>
                </a:solidFill>
                <a:latin typeface="Arial"/>
                <a:ea typeface="Arial"/>
                <a:cs typeface="Arial"/>
                <a:sym typeface="Arial"/>
              </a:rPr>
              <a:t> Hall” crossing.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1</a:t>
            </a:r>
            <a:r>
              <a:rPr lang="en-US" sz="1050" b="0" i="0" u="none" strike="noStrike" cap="none" baseline="30000" dirty="0">
                <a:solidFill>
                  <a:schemeClr val="dk1"/>
                </a:solidFill>
                <a:latin typeface="Arial"/>
                <a:ea typeface="Arial"/>
                <a:cs typeface="Arial"/>
                <a:sym typeface="Arial"/>
              </a:rPr>
              <a:t>st</a:t>
            </a:r>
            <a:r>
              <a:rPr lang="en-US" sz="1050" b="0" i="0" u="none" strike="noStrike" cap="none" dirty="0">
                <a:solidFill>
                  <a:schemeClr val="dk1"/>
                </a:solidFill>
                <a:latin typeface="Arial"/>
                <a:ea typeface="Arial"/>
                <a:cs typeface="Arial"/>
                <a:sym typeface="Arial"/>
              </a:rPr>
              <a:t> lap : Start by following the leading TO, not coming into Yamashita Park.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the end of the 1</a:t>
            </a:r>
            <a:r>
              <a:rPr lang="en-US" sz="1050" b="0" i="0" u="none" strike="noStrike" cap="none" baseline="30000" dirty="0">
                <a:solidFill>
                  <a:schemeClr val="dk1"/>
                </a:solidFill>
                <a:latin typeface="Arial"/>
                <a:ea typeface="Arial"/>
                <a:cs typeface="Arial"/>
                <a:sym typeface="Arial"/>
              </a:rPr>
              <a:t>st</a:t>
            </a:r>
            <a:r>
              <a:rPr lang="en-US" sz="1050" b="0" i="0" u="none" strike="noStrike" cap="none" dirty="0">
                <a:solidFill>
                  <a:schemeClr val="dk1"/>
                </a:solidFill>
                <a:latin typeface="Arial"/>
                <a:ea typeface="Arial"/>
                <a:cs typeface="Arial"/>
                <a:sym typeface="Arial"/>
              </a:rPr>
              <a:t> lap, police motorcycles will </a:t>
            </a:r>
            <a:r>
              <a:rPr lang="en-US" sz="1050" b="0" i="0" u="none" strike="noStrike" cap="none" dirty="0" err="1">
                <a:solidFill>
                  <a:schemeClr val="dk1"/>
                </a:solidFill>
                <a:latin typeface="Arial"/>
                <a:ea typeface="Arial"/>
                <a:cs typeface="Arial"/>
                <a:sym typeface="Arial"/>
              </a:rPr>
              <a:t>u-turn</a:t>
            </a:r>
            <a:r>
              <a:rPr lang="en-US" sz="1050" b="0" i="0" u="none" strike="noStrike" cap="none" dirty="0">
                <a:solidFill>
                  <a:schemeClr val="dk1"/>
                </a:solidFill>
                <a:latin typeface="Arial"/>
                <a:ea typeface="Arial"/>
                <a:cs typeface="Arial"/>
                <a:sym typeface="Arial"/>
              </a:rPr>
              <a:t> at the crossing in front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of Hotel New Grand, Never follow them. Athletes should follow TO.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2</a:t>
            </a:r>
            <a:r>
              <a:rPr lang="en-US" sz="1050" b="0" i="0" u="none" strike="noStrike" cap="none" baseline="30000" dirty="0">
                <a:solidFill>
                  <a:schemeClr val="dk1"/>
                </a:solidFill>
                <a:latin typeface="Arial"/>
                <a:ea typeface="Arial"/>
                <a:cs typeface="Arial"/>
                <a:sym typeface="Arial"/>
              </a:rPr>
              <a:t>nd</a:t>
            </a:r>
            <a:r>
              <a:rPr lang="en-US" sz="1050" b="0" i="0" u="none" strike="noStrike" cap="none" dirty="0">
                <a:solidFill>
                  <a:schemeClr val="dk1"/>
                </a:solidFill>
                <a:latin typeface="Arial"/>
                <a:ea typeface="Arial"/>
                <a:cs typeface="Arial"/>
                <a:sym typeface="Arial"/>
              </a:rPr>
              <a:t> lap : Come into Yamashita Park, by following the leading TO.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PTVI, PTS : Proceed to Transition area, and to Recovery in order to switch</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to run, then wait until 7:00.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PTWC : Proceed to Finish chute, and to Recovery in order to switch to run,</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and wait until Elite bike familiarization finish.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566" name="Google Shape;566;p29"/>
          <p:cNvSpPr/>
          <p:nvPr/>
        </p:nvSpPr>
        <p:spPr>
          <a:xfrm>
            <a:off x="1725168" y="4151992"/>
            <a:ext cx="1200912" cy="1280160"/>
          </a:xfrm>
          <a:custGeom>
            <a:avLst/>
            <a:gdLst/>
            <a:ahLst/>
            <a:cxnLst/>
            <a:rect l="l" t="t" r="r" b="b"/>
            <a:pathLst>
              <a:path w="1200912" h="1280160" extrusionOk="0">
                <a:moveTo>
                  <a:pt x="24384" y="774192"/>
                </a:moveTo>
                <a:lnTo>
                  <a:pt x="670560" y="1280160"/>
                </a:lnTo>
                <a:lnTo>
                  <a:pt x="1170432" y="822960"/>
                </a:lnTo>
                <a:lnTo>
                  <a:pt x="1200912" y="512064"/>
                </a:lnTo>
                <a:lnTo>
                  <a:pt x="633984" y="0"/>
                </a:lnTo>
                <a:lnTo>
                  <a:pt x="0" y="12192"/>
                </a:lnTo>
                <a:lnTo>
                  <a:pt x="24384" y="774192"/>
                </a:lnTo>
                <a:close/>
              </a:path>
            </a:pathLst>
          </a:cu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7" name="Google Shape;567;p29"/>
          <p:cNvSpPr/>
          <p:nvPr/>
        </p:nvSpPr>
        <p:spPr>
          <a:xfrm>
            <a:off x="2217612" y="5374820"/>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8" name="Google Shape;568;p29"/>
          <p:cNvSpPr/>
          <p:nvPr/>
        </p:nvSpPr>
        <p:spPr>
          <a:xfrm>
            <a:off x="1232724" y="5392792"/>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9" name="Google Shape;569;p29"/>
          <p:cNvSpPr/>
          <p:nvPr/>
        </p:nvSpPr>
        <p:spPr>
          <a:xfrm>
            <a:off x="305820" y="4856328"/>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0" name="Google Shape;570;p29"/>
          <p:cNvSpPr/>
          <p:nvPr/>
        </p:nvSpPr>
        <p:spPr>
          <a:xfrm>
            <a:off x="1182155" y="4868808"/>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1" name="Google Shape;571;p29"/>
          <p:cNvSpPr/>
          <p:nvPr/>
        </p:nvSpPr>
        <p:spPr>
          <a:xfrm>
            <a:off x="3086963" y="6354402"/>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2" name="Google Shape;572;p29"/>
          <p:cNvSpPr/>
          <p:nvPr/>
        </p:nvSpPr>
        <p:spPr>
          <a:xfrm>
            <a:off x="3922115" y="618371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3" name="Google Shape;573;p29"/>
          <p:cNvSpPr/>
          <p:nvPr/>
        </p:nvSpPr>
        <p:spPr>
          <a:xfrm>
            <a:off x="4554411" y="6082362"/>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4" name="Google Shape;574;p29"/>
          <p:cNvSpPr/>
          <p:nvPr/>
        </p:nvSpPr>
        <p:spPr>
          <a:xfrm>
            <a:off x="5164011" y="609455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5" name="Google Shape;575;p29"/>
          <p:cNvSpPr/>
          <p:nvPr/>
        </p:nvSpPr>
        <p:spPr>
          <a:xfrm>
            <a:off x="5823027" y="610564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6" name="Google Shape;576;p29"/>
          <p:cNvSpPr/>
          <p:nvPr/>
        </p:nvSpPr>
        <p:spPr>
          <a:xfrm>
            <a:off x="6189883" y="610801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7" name="Google Shape;577;p29"/>
          <p:cNvSpPr/>
          <p:nvPr/>
        </p:nvSpPr>
        <p:spPr>
          <a:xfrm>
            <a:off x="3555015" y="634729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578" name="Google Shape;578;p29"/>
          <p:cNvGrpSpPr/>
          <p:nvPr/>
        </p:nvGrpSpPr>
        <p:grpSpPr>
          <a:xfrm>
            <a:off x="2358627" y="7286446"/>
            <a:ext cx="4391567" cy="790684"/>
            <a:chOff x="2286620" y="6720416"/>
            <a:chExt cx="4391567" cy="790684"/>
          </a:xfrm>
        </p:grpSpPr>
        <p:sp>
          <p:nvSpPr>
            <p:cNvPr id="579" name="Google Shape;579;p29"/>
            <p:cNvSpPr/>
            <p:nvPr/>
          </p:nvSpPr>
          <p:spPr>
            <a:xfrm>
              <a:off x="2286620" y="6720416"/>
              <a:ext cx="4391567" cy="790684"/>
            </a:xfrm>
            <a:prstGeom prst="wedgeRectCallout">
              <a:avLst>
                <a:gd name="adj1" fmla="val -21245"/>
                <a:gd name="adj2" fmla="val 8039"/>
              </a:avLst>
            </a:prstGeom>
            <a:solidFill>
              <a:schemeClr val="l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Meeting Point / Start position (South east side of “Kenmin Hall” crossing)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Finish position (PTS, PTVI) (Transition area)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Finish position （PTWC） (Finish chute)  …………..</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        ….. Traffic signal will turn to all Red when the preceding police motorcycle approaching</a:t>
              </a:r>
              <a:endParaRPr sz="1400" b="0" i="0" u="none" strike="noStrike" cap="none">
                <a:solidFill>
                  <a:srgbClr val="000000"/>
                </a:solidFill>
                <a:latin typeface="Arial"/>
                <a:ea typeface="Arial"/>
                <a:cs typeface="Arial"/>
                <a:sym typeface="Arial"/>
              </a:endParaRPr>
            </a:p>
          </p:txBody>
        </p:sp>
        <p:pic>
          <p:nvPicPr>
            <p:cNvPr id="580" name="Google Shape;580;p29"/>
            <p:cNvPicPr preferRelativeResize="0"/>
            <p:nvPr/>
          </p:nvPicPr>
          <p:blipFill rotWithShape="1">
            <a:blip r:embed="rId4">
              <a:alphaModFix/>
            </a:blip>
            <a:srcRect/>
            <a:stretch/>
          </p:blipFill>
          <p:spPr>
            <a:xfrm rot="5400000">
              <a:off x="5836914" y="6780875"/>
              <a:ext cx="377825" cy="298450"/>
            </a:xfrm>
            <a:prstGeom prst="rect">
              <a:avLst/>
            </a:prstGeom>
            <a:noFill/>
            <a:ln>
              <a:noFill/>
            </a:ln>
          </p:spPr>
        </p:pic>
        <p:pic>
          <p:nvPicPr>
            <p:cNvPr id="581" name="Google Shape;581;p29"/>
            <p:cNvPicPr preferRelativeResize="0"/>
            <p:nvPr/>
          </p:nvPicPr>
          <p:blipFill rotWithShape="1">
            <a:blip r:embed="rId5">
              <a:alphaModFix/>
            </a:blip>
            <a:srcRect/>
            <a:stretch/>
          </p:blipFill>
          <p:spPr>
            <a:xfrm rot="5400000">
              <a:off x="4893250" y="6912598"/>
              <a:ext cx="384175" cy="311150"/>
            </a:xfrm>
            <a:prstGeom prst="rect">
              <a:avLst/>
            </a:prstGeom>
            <a:noFill/>
            <a:ln>
              <a:noFill/>
            </a:ln>
          </p:spPr>
        </p:pic>
        <p:pic>
          <p:nvPicPr>
            <p:cNvPr id="582" name="Google Shape;582;p29"/>
            <p:cNvPicPr preferRelativeResize="0"/>
            <p:nvPr/>
          </p:nvPicPr>
          <p:blipFill rotWithShape="1">
            <a:blip r:embed="rId6">
              <a:alphaModFix/>
            </a:blip>
            <a:srcRect/>
            <a:stretch/>
          </p:blipFill>
          <p:spPr>
            <a:xfrm rot="5400000">
              <a:off x="4626666" y="7018560"/>
              <a:ext cx="377825" cy="311150"/>
            </a:xfrm>
            <a:prstGeom prst="rect">
              <a:avLst/>
            </a:prstGeom>
            <a:noFill/>
            <a:ln>
              <a:noFill/>
            </a:ln>
          </p:spPr>
        </p:pic>
        <p:sp>
          <p:nvSpPr>
            <p:cNvPr id="583" name="Google Shape;583;p29"/>
            <p:cNvSpPr/>
            <p:nvPr/>
          </p:nvSpPr>
          <p:spPr>
            <a:xfrm>
              <a:off x="2358628" y="7219032"/>
              <a:ext cx="216024" cy="210195"/>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84" name="Google Shape;584;p29"/>
          <p:cNvSpPr/>
          <p:nvPr/>
        </p:nvSpPr>
        <p:spPr>
          <a:xfrm>
            <a:off x="4374852" y="5706864"/>
            <a:ext cx="2031055" cy="398782"/>
          </a:xfrm>
          <a:prstGeom prst="rect">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585" name="Google Shape;585;p29"/>
          <p:cNvGrpSpPr/>
          <p:nvPr/>
        </p:nvGrpSpPr>
        <p:grpSpPr>
          <a:xfrm>
            <a:off x="3006699" y="4207665"/>
            <a:ext cx="2724648" cy="851367"/>
            <a:chOff x="3006699" y="4207665"/>
            <a:chExt cx="2724648" cy="851367"/>
          </a:xfrm>
        </p:grpSpPr>
        <p:sp>
          <p:nvSpPr>
            <p:cNvPr id="586" name="Google Shape;586;p29"/>
            <p:cNvSpPr/>
            <p:nvPr/>
          </p:nvSpPr>
          <p:spPr>
            <a:xfrm>
              <a:off x="3006699" y="4207905"/>
              <a:ext cx="2724647" cy="851127"/>
            </a:xfrm>
            <a:prstGeom prst="wedgeRectCallout">
              <a:avLst>
                <a:gd name="adj1" fmla="val -80052"/>
                <a:gd name="adj2" fmla="val 26370"/>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0000"/>
                </a:solidFill>
                <a:latin typeface="Arial"/>
                <a:ea typeface="Arial"/>
                <a:cs typeface="Arial"/>
                <a:sym typeface="Arial"/>
              </a:endParaRPr>
            </a:p>
          </p:txBody>
        </p:sp>
        <p:sp>
          <p:nvSpPr>
            <p:cNvPr id="587" name="Google Shape;587;p29"/>
            <p:cNvSpPr/>
            <p:nvPr/>
          </p:nvSpPr>
          <p:spPr>
            <a:xfrm>
              <a:off x="3006700" y="4207665"/>
              <a:ext cx="2724647" cy="851127"/>
            </a:xfrm>
            <a:prstGeom prst="wedgeRectCallout">
              <a:avLst>
                <a:gd name="adj1" fmla="val 41324"/>
                <a:gd name="adj2" fmla="val 140071"/>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b="0" i="0" u="none" strike="noStrike" cap="none">
                  <a:solidFill>
                    <a:srgbClr val="FF0000"/>
                  </a:solidFill>
                  <a:latin typeface="Arial"/>
                  <a:ea typeface="Arial"/>
                  <a:cs typeface="Arial"/>
                  <a:sym typeface="Arial"/>
                </a:rPr>
                <a:t>Note that no police motorcycle nor car will come into the area of Red brick warehouse &amp; Yamashita Park.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200"/>
                <a:buFont typeface="Arial"/>
                <a:buNone/>
              </a:pPr>
              <a:r>
                <a:rPr lang="en-US" sz="1200" b="0" i="0" u="none" strike="noStrike" cap="none">
                  <a:solidFill>
                    <a:srgbClr val="FF0000"/>
                  </a:solidFill>
                  <a:latin typeface="Arial"/>
                  <a:ea typeface="Arial"/>
                  <a:cs typeface="Arial"/>
                  <a:sym typeface="Arial"/>
                </a:rPr>
                <a:t>Only TO will lead athletes in the area.</a:t>
              </a:r>
              <a:endParaRPr sz="1200" b="0" i="0" u="none" strike="noStrike" cap="none">
                <a:solidFill>
                  <a:srgbClr val="FF0000"/>
                </a:solidFill>
                <a:latin typeface="Arial"/>
                <a:ea typeface="Arial"/>
                <a:cs typeface="Arial"/>
                <a:sym typeface="Arial"/>
              </a:endParaRPr>
            </a:p>
          </p:txBody>
        </p:sp>
      </p:grpSp>
      <p:grpSp>
        <p:nvGrpSpPr>
          <p:cNvPr id="588" name="Google Shape;588;p29"/>
          <p:cNvGrpSpPr/>
          <p:nvPr/>
        </p:nvGrpSpPr>
        <p:grpSpPr>
          <a:xfrm>
            <a:off x="606702" y="8371160"/>
            <a:ext cx="6015691" cy="1069711"/>
            <a:chOff x="606702" y="5103350"/>
            <a:chExt cx="6015691" cy="1069711"/>
          </a:xfrm>
        </p:grpSpPr>
        <p:grpSp>
          <p:nvGrpSpPr>
            <p:cNvPr id="589" name="Google Shape;589;p29"/>
            <p:cNvGrpSpPr/>
            <p:nvPr/>
          </p:nvGrpSpPr>
          <p:grpSpPr>
            <a:xfrm>
              <a:off x="606702" y="5103350"/>
              <a:ext cx="6015691" cy="989629"/>
              <a:chOff x="606702" y="5103350"/>
              <a:chExt cx="6015691" cy="989629"/>
            </a:xfrm>
          </p:grpSpPr>
          <p:grpSp>
            <p:nvGrpSpPr>
              <p:cNvPr id="590" name="Google Shape;590;p29"/>
              <p:cNvGrpSpPr/>
              <p:nvPr/>
            </p:nvGrpSpPr>
            <p:grpSpPr>
              <a:xfrm>
                <a:off x="714715" y="5103350"/>
                <a:ext cx="5907678" cy="493744"/>
                <a:chOff x="702444" y="5666247"/>
                <a:chExt cx="5907678" cy="493744"/>
              </a:xfrm>
            </p:grpSpPr>
            <p:pic>
              <p:nvPicPr>
                <p:cNvPr id="591" name="Google Shape;591;p29" descr="バイクに乗る男性&#10;&#10;自動的に生成された説明"/>
                <p:cNvPicPr preferRelativeResize="0"/>
                <p:nvPr/>
              </p:nvPicPr>
              <p:blipFill rotWithShape="1">
                <a:blip r:embed="rId7">
                  <a:alphaModFix/>
                </a:blip>
                <a:srcRect/>
                <a:stretch/>
              </p:blipFill>
              <p:spPr>
                <a:xfrm>
                  <a:off x="702444" y="5685056"/>
                  <a:ext cx="558163" cy="372109"/>
                </a:xfrm>
                <a:prstGeom prst="rect">
                  <a:avLst/>
                </a:prstGeom>
                <a:noFill/>
                <a:ln>
                  <a:noFill/>
                </a:ln>
              </p:spPr>
            </p:pic>
            <p:pic>
              <p:nvPicPr>
                <p:cNvPr id="592" name="Google Shape;592;p29" descr="バイクに乗る男性&#10;&#10;自動的に生成された説明"/>
                <p:cNvPicPr preferRelativeResize="0"/>
                <p:nvPr/>
              </p:nvPicPr>
              <p:blipFill rotWithShape="1">
                <a:blip r:embed="rId7">
                  <a:alphaModFix/>
                </a:blip>
                <a:srcRect/>
                <a:stretch/>
              </p:blipFill>
              <p:spPr>
                <a:xfrm>
                  <a:off x="1378365" y="5685056"/>
                  <a:ext cx="558163" cy="372109"/>
                </a:xfrm>
                <a:prstGeom prst="rect">
                  <a:avLst/>
                </a:prstGeom>
                <a:noFill/>
                <a:ln>
                  <a:noFill/>
                </a:ln>
              </p:spPr>
            </p:pic>
            <p:pic>
              <p:nvPicPr>
                <p:cNvPr id="593" name="Google Shape;593;p29" descr="おもちゃ, レゴ が含まれている画像&#10;&#10;自動的に生成された説明"/>
                <p:cNvPicPr preferRelativeResize="0"/>
                <p:nvPr/>
              </p:nvPicPr>
              <p:blipFill rotWithShape="1">
                <a:blip r:embed="rId8">
                  <a:alphaModFix/>
                </a:blip>
                <a:srcRect/>
                <a:stretch/>
              </p:blipFill>
              <p:spPr>
                <a:xfrm>
                  <a:off x="1998588" y="5687523"/>
                  <a:ext cx="322803" cy="372109"/>
                </a:xfrm>
                <a:prstGeom prst="rect">
                  <a:avLst/>
                </a:prstGeom>
                <a:noFill/>
                <a:ln>
                  <a:noFill/>
                </a:ln>
              </p:spPr>
            </p:pic>
            <p:pic>
              <p:nvPicPr>
                <p:cNvPr id="594" name="Google Shape;594;p29" descr="男, 女性, 衣類, 乗る が含まれている画像&#10;&#10;自動的に生成された説明"/>
                <p:cNvPicPr preferRelativeResize="0"/>
                <p:nvPr/>
              </p:nvPicPr>
              <p:blipFill rotWithShape="1">
                <a:blip r:embed="rId9">
                  <a:alphaModFix/>
                </a:blip>
                <a:srcRect/>
                <a:stretch/>
              </p:blipFill>
              <p:spPr>
                <a:xfrm flipH="1">
                  <a:off x="2355434" y="5678287"/>
                  <a:ext cx="723274" cy="390918"/>
                </a:xfrm>
                <a:prstGeom prst="rect">
                  <a:avLst/>
                </a:prstGeom>
                <a:noFill/>
                <a:ln>
                  <a:noFill/>
                </a:ln>
              </p:spPr>
            </p:pic>
            <p:pic>
              <p:nvPicPr>
                <p:cNvPr id="595" name="Google Shape;595;p29" descr="ダイアグラム&#10;&#10;自動的に生成された説明"/>
                <p:cNvPicPr preferRelativeResize="0"/>
                <p:nvPr/>
              </p:nvPicPr>
              <p:blipFill rotWithShape="1">
                <a:blip r:embed="rId10">
                  <a:alphaModFix/>
                </a:blip>
                <a:srcRect/>
                <a:stretch/>
              </p:blipFill>
              <p:spPr>
                <a:xfrm flipH="1">
                  <a:off x="3150716" y="5666247"/>
                  <a:ext cx="404316" cy="390918"/>
                </a:xfrm>
                <a:prstGeom prst="rect">
                  <a:avLst/>
                </a:prstGeom>
                <a:noFill/>
                <a:ln>
                  <a:noFill/>
                </a:ln>
              </p:spPr>
            </p:pic>
            <p:pic>
              <p:nvPicPr>
                <p:cNvPr id="596" name="Google Shape;596;p29" descr="おもちゃ, レゴ が含まれている画像&#10;&#10;自動的に生成された説明"/>
                <p:cNvPicPr preferRelativeResize="0"/>
                <p:nvPr/>
              </p:nvPicPr>
              <p:blipFill rotWithShape="1">
                <a:blip r:embed="rId8">
                  <a:alphaModFix/>
                </a:blip>
                <a:srcRect/>
                <a:stretch/>
              </p:blipFill>
              <p:spPr>
                <a:xfrm>
                  <a:off x="4014812" y="5697096"/>
                  <a:ext cx="322803" cy="372109"/>
                </a:xfrm>
                <a:prstGeom prst="rect">
                  <a:avLst/>
                </a:prstGeom>
                <a:noFill/>
                <a:ln>
                  <a:noFill/>
                </a:ln>
              </p:spPr>
            </p:pic>
            <p:pic>
              <p:nvPicPr>
                <p:cNvPr id="597" name="Google Shape;597;p29" descr="草の上に置かれた自転車&#10;&#10;中程度の精度で自動的に生成された説明"/>
                <p:cNvPicPr preferRelativeResize="0"/>
                <p:nvPr/>
              </p:nvPicPr>
              <p:blipFill rotWithShape="1">
                <a:blip r:embed="rId11">
                  <a:alphaModFix/>
                </a:blip>
                <a:srcRect/>
                <a:stretch/>
              </p:blipFill>
              <p:spPr>
                <a:xfrm>
                  <a:off x="4374852" y="5705404"/>
                  <a:ext cx="602499" cy="361500"/>
                </a:xfrm>
                <a:prstGeom prst="rect">
                  <a:avLst/>
                </a:prstGeom>
                <a:noFill/>
                <a:ln>
                  <a:noFill/>
                </a:ln>
              </p:spPr>
            </p:pic>
            <p:pic>
              <p:nvPicPr>
                <p:cNvPr id="598" name="Google Shape;598;p29" descr="おもちゃ, レゴ が含まれている画像&#10;&#10;自動的に生成された説明"/>
                <p:cNvPicPr preferRelativeResize="0"/>
                <p:nvPr/>
              </p:nvPicPr>
              <p:blipFill rotWithShape="1">
                <a:blip r:embed="rId8">
                  <a:alphaModFix/>
                </a:blip>
                <a:srcRect/>
                <a:stretch/>
              </p:blipFill>
              <p:spPr>
                <a:xfrm>
                  <a:off x="5022924" y="5706864"/>
                  <a:ext cx="322803" cy="372109"/>
                </a:xfrm>
                <a:prstGeom prst="rect">
                  <a:avLst/>
                </a:prstGeom>
                <a:noFill/>
                <a:ln>
                  <a:noFill/>
                </a:ln>
              </p:spPr>
            </p:pic>
            <p:pic>
              <p:nvPicPr>
                <p:cNvPr id="599" name="Google Shape;599;p29" descr="ダイアグラム&#10;&#10;自動的に生成された説明"/>
                <p:cNvPicPr preferRelativeResize="0"/>
                <p:nvPr/>
              </p:nvPicPr>
              <p:blipFill rotWithShape="1">
                <a:blip r:embed="rId12">
                  <a:alphaModFix/>
                </a:blip>
                <a:srcRect/>
                <a:stretch/>
              </p:blipFill>
              <p:spPr>
                <a:xfrm>
                  <a:off x="5454972" y="5723412"/>
                  <a:ext cx="508778" cy="361500"/>
                </a:xfrm>
                <a:prstGeom prst="rect">
                  <a:avLst/>
                </a:prstGeom>
                <a:noFill/>
                <a:ln>
                  <a:noFill/>
                </a:ln>
              </p:spPr>
            </p:pic>
            <p:pic>
              <p:nvPicPr>
                <p:cNvPr id="600" name="Google Shape;600;p29" descr="白い車の写真と文字の加工写真&#10;&#10;低い精度で自動的に生成された説明"/>
                <p:cNvPicPr preferRelativeResize="0"/>
                <p:nvPr/>
              </p:nvPicPr>
              <p:blipFill rotWithShape="1">
                <a:blip r:embed="rId13">
                  <a:alphaModFix/>
                </a:blip>
                <a:srcRect/>
                <a:stretch/>
              </p:blipFill>
              <p:spPr>
                <a:xfrm>
                  <a:off x="6028016" y="5723412"/>
                  <a:ext cx="582106" cy="436579"/>
                </a:xfrm>
                <a:prstGeom prst="rect">
                  <a:avLst/>
                </a:prstGeom>
                <a:noFill/>
                <a:ln>
                  <a:noFill/>
                </a:ln>
              </p:spPr>
            </p:pic>
            <p:pic>
              <p:nvPicPr>
                <p:cNvPr id="601" name="Google Shape;601;p29" descr="ダイアグラム&#10;&#10;自動的に生成された説明"/>
                <p:cNvPicPr preferRelativeResize="0"/>
                <p:nvPr/>
              </p:nvPicPr>
              <p:blipFill rotWithShape="1">
                <a:blip r:embed="rId10">
                  <a:alphaModFix/>
                </a:blip>
                <a:srcRect/>
                <a:stretch/>
              </p:blipFill>
              <p:spPr>
                <a:xfrm flipH="1">
                  <a:off x="3536034" y="5678287"/>
                  <a:ext cx="404316" cy="390918"/>
                </a:xfrm>
                <a:prstGeom prst="rect">
                  <a:avLst/>
                </a:prstGeom>
                <a:noFill/>
                <a:ln>
                  <a:noFill/>
                </a:ln>
              </p:spPr>
            </p:pic>
          </p:grpSp>
          <p:grpSp>
            <p:nvGrpSpPr>
              <p:cNvPr id="602" name="Google Shape;602;p29"/>
              <p:cNvGrpSpPr/>
              <p:nvPr/>
            </p:nvGrpSpPr>
            <p:grpSpPr>
              <a:xfrm>
                <a:off x="606702" y="5492815"/>
                <a:ext cx="6000398" cy="600164"/>
                <a:chOff x="606702" y="5492815"/>
                <a:chExt cx="6000398" cy="600164"/>
              </a:xfrm>
            </p:grpSpPr>
            <p:sp>
              <p:nvSpPr>
                <p:cNvPr id="603" name="Google Shape;603;p29"/>
                <p:cNvSpPr txBox="1"/>
                <p:nvPr/>
              </p:nvSpPr>
              <p:spPr>
                <a:xfrm>
                  <a:off x="606702" y="5492815"/>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Preceding Police motorcycle</a:t>
                  </a:r>
                  <a:endParaRPr sz="900" b="0" i="0" u="none" strike="noStrike" cap="none">
                    <a:solidFill>
                      <a:schemeClr val="dk1"/>
                    </a:solidFill>
                    <a:latin typeface="Arial"/>
                    <a:ea typeface="Arial"/>
                    <a:cs typeface="Arial"/>
                    <a:sym typeface="Arial"/>
                  </a:endParaRPr>
                </a:p>
              </p:txBody>
            </p:sp>
            <p:sp>
              <p:nvSpPr>
                <p:cNvPr id="604" name="Google Shape;604;p29"/>
                <p:cNvSpPr txBox="1"/>
                <p:nvPr/>
              </p:nvSpPr>
              <p:spPr>
                <a:xfrm>
                  <a:off x="1312426" y="5492815"/>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Police motorcycle</a:t>
                  </a:r>
                  <a:endParaRPr sz="900" b="0" i="0" u="none" strike="noStrike" cap="none">
                    <a:solidFill>
                      <a:schemeClr val="dk1"/>
                    </a:solidFill>
                    <a:latin typeface="Arial"/>
                    <a:ea typeface="Arial"/>
                    <a:cs typeface="Arial"/>
                    <a:sym typeface="Arial"/>
                  </a:endParaRPr>
                </a:p>
              </p:txBody>
            </p:sp>
            <p:sp>
              <p:nvSpPr>
                <p:cNvPr id="605" name="Google Shape;605;p29"/>
                <p:cNvSpPr txBox="1"/>
                <p:nvPr/>
              </p:nvSpPr>
              <p:spPr>
                <a:xfrm>
                  <a:off x="1982175" y="5492815"/>
                  <a:ext cx="64891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TO</a:t>
                  </a:r>
                  <a:endParaRPr sz="900" b="0" i="0" u="none" strike="noStrike" cap="none">
                    <a:solidFill>
                      <a:schemeClr val="dk1"/>
                    </a:solidFill>
                    <a:latin typeface="Arial"/>
                    <a:ea typeface="Arial"/>
                    <a:cs typeface="Arial"/>
                    <a:sym typeface="Arial"/>
                  </a:endParaRPr>
                </a:p>
              </p:txBody>
            </p:sp>
            <p:sp>
              <p:nvSpPr>
                <p:cNvPr id="606" name="Google Shape;606;p29"/>
                <p:cNvSpPr txBox="1"/>
                <p:nvPr/>
              </p:nvSpPr>
              <p:spPr>
                <a:xfrm>
                  <a:off x="2359867" y="5769814"/>
                  <a:ext cx="64891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Tandem athletes</a:t>
                  </a:r>
                  <a:endParaRPr sz="900" b="0" i="0" u="none" strike="noStrike" cap="none">
                    <a:solidFill>
                      <a:schemeClr val="dk1"/>
                    </a:solidFill>
                    <a:latin typeface="Arial"/>
                    <a:ea typeface="Arial"/>
                    <a:cs typeface="Arial"/>
                    <a:sym typeface="Arial"/>
                  </a:endParaRPr>
                </a:p>
              </p:txBody>
            </p:sp>
            <p:sp>
              <p:nvSpPr>
                <p:cNvPr id="607" name="Google Shape;607;p29"/>
                <p:cNvSpPr txBox="1"/>
                <p:nvPr/>
              </p:nvSpPr>
              <p:spPr>
                <a:xfrm>
                  <a:off x="3176839" y="5769814"/>
                  <a:ext cx="85024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Regular bike athletes</a:t>
                  </a:r>
                  <a:endParaRPr sz="900" b="0" i="0" u="none" strike="noStrike" cap="none">
                    <a:solidFill>
                      <a:schemeClr val="dk1"/>
                    </a:solidFill>
                    <a:latin typeface="Arial"/>
                    <a:ea typeface="Arial"/>
                    <a:cs typeface="Arial"/>
                    <a:sym typeface="Arial"/>
                  </a:endParaRPr>
                </a:p>
              </p:txBody>
            </p:sp>
            <p:sp>
              <p:nvSpPr>
                <p:cNvPr id="608" name="Google Shape;608;p29"/>
                <p:cNvSpPr txBox="1"/>
                <p:nvPr/>
              </p:nvSpPr>
              <p:spPr>
                <a:xfrm>
                  <a:off x="3892585" y="5505927"/>
                  <a:ext cx="769185"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Separating TO</a:t>
                  </a:r>
                  <a:endParaRPr sz="900" b="0" i="0" u="none" strike="noStrike" cap="none">
                    <a:solidFill>
                      <a:schemeClr val="dk1"/>
                    </a:solidFill>
                    <a:latin typeface="Arial"/>
                    <a:ea typeface="Arial"/>
                    <a:cs typeface="Arial"/>
                    <a:sym typeface="Arial"/>
                  </a:endParaRPr>
                </a:p>
              </p:txBody>
            </p:sp>
            <p:sp>
              <p:nvSpPr>
                <p:cNvPr id="609" name="Google Shape;609;p29"/>
                <p:cNvSpPr txBox="1"/>
                <p:nvPr/>
              </p:nvSpPr>
              <p:spPr>
                <a:xfrm>
                  <a:off x="4306846" y="5769813"/>
                  <a:ext cx="85024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Hand cycle athletes</a:t>
                  </a:r>
                  <a:endParaRPr sz="900" b="0" i="0" u="none" strike="noStrike" cap="none">
                    <a:solidFill>
                      <a:schemeClr val="dk1"/>
                    </a:solidFill>
                    <a:latin typeface="Arial"/>
                    <a:ea typeface="Arial"/>
                    <a:cs typeface="Arial"/>
                    <a:sym typeface="Arial"/>
                  </a:endParaRPr>
                </a:p>
              </p:txBody>
            </p:sp>
            <p:sp>
              <p:nvSpPr>
                <p:cNvPr id="610" name="Google Shape;610;p29"/>
                <p:cNvSpPr txBox="1"/>
                <p:nvPr/>
              </p:nvSpPr>
              <p:spPr>
                <a:xfrm>
                  <a:off x="4929958" y="5516076"/>
                  <a:ext cx="41410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Tail TO</a:t>
                  </a:r>
                  <a:endParaRPr sz="900" b="0" i="0" u="none" strike="noStrike" cap="none">
                    <a:solidFill>
                      <a:schemeClr val="dk1"/>
                    </a:solidFill>
                    <a:latin typeface="Arial"/>
                    <a:ea typeface="Arial"/>
                    <a:cs typeface="Arial"/>
                    <a:sym typeface="Arial"/>
                  </a:endParaRPr>
                </a:p>
              </p:txBody>
            </p:sp>
            <p:sp>
              <p:nvSpPr>
                <p:cNvPr id="611" name="Google Shape;611;p29"/>
                <p:cNvSpPr txBox="1"/>
                <p:nvPr/>
              </p:nvSpPr>
              <p:spPr>
                <a:xfrm>
                  <a:off x="5415011" y="5516076"/>
                  <a:ext cx="622253"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Public relations vehicle</a:t>
                  </a:r>
                  <a:endParaRPr sz="900" b="0" i="0" u="none" strike="noStrike" cap="none">
                    <a:solidFill>
                      <a:schemeClr val="dk1"/>
                    </a:solidFill>
                    <a:latin typeface="Arial"/>
                    <a:ea typeface="Arial"/>
                    <a:cs typeface="Arial"/>
                    <a:sym typeface="Arial"/>
                  </a:endParaRPr>
                </a:p>
              </p:txBody>
            </p:sp>
            <p:sp>
              <p:nvSpPr>
                <p:cNvPr id="612" name="Google Shape;612;p29"/>
                <p:cNvSpPr txBox="1"/>
                <p:nvPr/>
              </p:nvSpPr>
              <p:spPr>
                <a:xfrm>
                  <a:off x="6024993" y="5527715"/>
                  <a:ext cx="58210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Police car</a:t>
                  </a:r>
                  <a:endParaRPr sz="900" b="0" i="0" u="none" strike="noStrike" cap="none">
                    <a:solidFill>
                      <a:schemeClr val="dk1"/>
                    </a:solidFill>
                    <a:latin typeface="Arial"/>
                    <a:ea typeface="Arial"/>
                    <a:cs typeface="Arial"/>
                    <a:sym typeface="Arial"/>
                  </a:endParaRPr>
                </a:p>
              </p:txBody>
            </p:sp>
          </p:grpSp>
        </p:grpSp>
        <p:grpSp>
          <p:nvGrpSpPr>
            <p:cNvPr id="613" name="Google Shape;613;p29"/>
            <p:cNvGrpSpPr/>
            <p:nvPr/>
          </p:nvGrpSpPr>
          <p:grpSpPr>
            <a:xfrm>
              <a:off x="1056380" y="5927550"/>
              <a:ext cx="494347" cy="245511"/>
              <a:chOff x="1056380" y="5927550"/>
              <a:chExt cx="494347" cy="245511"/>
            </a:xfrm>
          </p:grpSpPr>
          <p:sp>
            <p:nvSpPr>
              <p:cNvPr id="614" name="Google Shape;614;p29"/>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5" name="Google Shape;615;p29"/>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200m</a:t>
                </a:r>
                <a:endParaRPr sz="800" b="0" i="0" u="none" strike="noStrike" cap="none">
                  <a:solidFill>
                    <a:schemeClr val="dk1"/>
                  </a:solidFill>
                  <a:latin typeface="Arial"/>
                  <a:ea typeface="Arial"/>
                  <a:cs typeface="Arial"/>
                  <a:sym typeface="Arial"/>
                </a:endParaRPr>
              </a:p>
            </p:txBody>
          </p:sp>
        </p:grpSp>
      </p:grpSp>
      <p:sp>
        <p:nvSpPr>
          <p:cNvPr id="616" name="Google Shape;616;p29"/>
          <p:cNvSpPr txBox="1"/>
          <p:nvPr/>
        </p:nvSpPr>
        <p:spPr>
          <a:xfrm>
            <a:off x="490132" y="1507490"/>
            <a:ext cx="603123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Arial Black"/>
                <a:ea typeface="Arial Black"/>
                <a:cs typeface="Arial Black"/>
                <a:sym typeface="Arial Black"/>
              </a:rPr>
              <a:t>1</a:t>
            </a:r>
            <a:r>
              <a:rPr lang="en-US" sz="1200" b="0" i="0" u="sng" strike="noStrike" cap="none" baseline="30000">
                <a:solidFill>
                  <a:schemeClr val="dk1"/>
                </a:solidFill>
                <a:latin typeface="Arial Black"/>
                <a:ea typeface="Arial Black"/>
                <a:cs typeface="Arial Black"/>
                <a:sym typeface="Arial Black"/>
              </a:rPr>
              <a:t>st</a:t>
            </a:r>
            <a:r>
              <a:rPr lang="en-US" sz="1200" b="0" i="0" u="sng" strike="noStrike" cap="none">
                <a:solidFill>
                  <a:schemeClr val="dk1"/>
                </a:solidFill>
                <a:latin typeface="Arial Black"/>
                <a:ea typeface="Arial Black"/>
                <a:cs typeface="Arial Black"/>
                <a:sym typeface="Arial Black"/>
              </a:rPr>
              <a:t> Group : Elite Para, Bike (PTVI/PTS/PTWC)</a:t>
            </a:r>
            <a:endParaRPr sz="1200" b="0" i="0" u="sng" strike="noStrike" cap="none">
              <a:solidFill>
                <a:schemeClr val="dk1"/>
              </a:solidFill>
              <a:latin typeface="Arial Black"/>
              <a:ea typeface="Arial Black"/>
              <a:cs typeface="Arial Black"/>
              <a:sym typeface="Arial Black"/>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29"/>
          <p:cNvPicPr preferRelativeResize="0"/>
          <p:nvPr/>
        </p:nvPicPr>
        <p:blipFill rotWithShape="1">
          <a:blip r:embed="rId3">
            <a:alphaModFix/>
          </a:blip>
          <a:srcRect/>
          <a:stretch/>
        </p:blipFill>
        <p:spPr>
          <a:xfrm rot="5400000">
            <a:off x="1797140" y="2462121"/>
            <a:ext cx="3427231" cy="6806670"/>
          </a:xfrm>
          <a:prstGeom prst="rect">
            <a:avLst/>
          </a:prstGeom>
          <a:noFill/>
          <a:ln>
            <a:noFill/>
          </a:ln>
        </p:spPr>
      </p:pic>
      <p:sp>
        <p:nvSpPr>
          <p:cNvPr id="566" name="Google Shape;566;p29"/>
          <p:cNvSpPr/>
          <p:nvPr/>
        </p:nvSpPr>
        <p:spPr>
          <a:xfrm>
            <a:off x="1725168" y="4151992"/>
            <a:ext cx="1200912" cy="1280160"/>
          </a:xfrm>
          <a:custGeom>
            <a:avLst/>
            <a:gdLst/>
            <a:ahLst/>
            <a:cxnLst/>
            <a:rect l="l" t="t" r="r" b="b"/>
            <a:pathLst>
              <a:path w="1200912" h="1280160" extrusionOk="0">
                <a:moveTo>
                  <a:pt x="24384" y="774192"/>
                </a:moveTo>
                <a:lnTo>
                  <a:pt x="670560" y="1280160"/>
                </a:lnTo>
                <a:lnTo>
                  <a:pt x="1170432" y="822960"/>
                </a:lnTo>
                <a:lnTo>
                  <a:pt x="1200912" y="512064"/>
                </a:lnTo>
                <a:lnTo>
                  <a:pt x="633984" y="0"/>
                </a:lnTo>
                <a:lnTo>
                  <a:pt x="0" y="12192"/>
                </a:lnTo>
                <a:lnTo>
                  <a:pt x="24384" y="774192"/>
                </a:lnTo>
                <a:close/>
              </a:path>
            </a:pathLst>
          </a:cu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7" name="Google Shape;567;p29"/>
          <p:cNvSpPr/>
          <p:nvPr/>
        </p:nvSpPr>
        <p:spPr>
          <a:xfrm>
            <a:off x="2217612" y="5374820"/>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8" name="Google Shape;568;p29"/>
          <p:cNvSpPr/>
          <p:nvPr/>
        </p:nvSpPr>
        <p:spPr>
          <a:xfrm>
            <a:off x="1232724" y="5392792"/>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9" name="Google Shape;569;p29"/>
          <p:cNvSpPr/>
          <p:nvPr/>
        </p:nvSpPr>
        <p:spPr>
          <a:xfrm>
            <a:off x="305820" y="4856328"/>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0" name="Google Shape;570;p29"/>
          <p:cNvSpPr/>
          <p:nvPr/>
        </p:nvSpPr>
        <p:spPr>
          <a:xfrm>
            <a:off x="1182155" y="4868808"/>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1" name="Google Shape;571;p29"/>
          <p:cNvSpPr/>
          <p:nvPr/>
        </p:nvSpPr>
        <p:spPr>
          <a:xfrm>
            <a:off x="3086963" y="6354402"/>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2" name="Google Shape;572;p29"/>
          <p:cNvSpPr/>
          <p:nvPr/>
        </p:nvSpPr>
        <p:spPr>
          <a:xfrm>
            <a:off x="3922115" y="618371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3" name="Google Shape;573;p29"/>
          <p:cNvSpPr/>
          <p:nvPr/>
        </p:nvSpPr>
        <p:spPr>
          <a:xfrm>
            <a:off x="4554411" y="6082362"/>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4" name="Google Shape;574;p29"/>
          <p:cNvSpPr/>
          <p:nvPr/>
        </p:nvSpPr>
        <p:spPr>
          <a:xfrm>
            <a:off x="5164011" y="609455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5" name="Google Shape;575;p29"/>
          <p:cNvSpPr/>
          <p:nvPr/>
        </p:nvSpPr>
        <p:spPr>
          <a:xfrm>
            <a:off x="5823027" y="610564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6" name="Google Shape;576;p29"/>
          <p:cNvSpPr/>
          <p:nvPr/>
        </p:nvSpPr>
        <p:spPr>
          <a:xfrm>
            <a:off x="6189883" y="610801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7" name="Google Shape;577;p29"/>
          <p:cNvSpPr/>
          <p:nvPr/>
        </p:nvSpPr>
        <p:spPr>
          <a:xfrm>
            <a:off x="3555015" y="634729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4" name="Google Shape;584;p29"/>
          <p:cNvSpPr/>
          <p:nvPr/>
        </p:nvSpPr>
        <p:spPr>
          <a:xfrm>
            <a:off x="4374852" y="5706864"/>
            <a:ext cx="2031055" cy="398782"/>
          </a:xfrm>
          <a:prstGeom prst="rect">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 name="Google Shape;482;p29">
            <a:extLst>
              <a:ext uri="{FF2B5EF4-FFF2-40B4-BE49-F238E27FC236}">
                <a16:creationId xmlns:a16="http://schemas.microsoft.com/office/drawing/2014/main" id="{D1F7D73F-B8C4-B603-600C-0C6C1614E133}"/>
              </a:ext>
            </a:extLst>
          </p:cNvPr>
          <p:cNvSpPr txBox="1"/>
          <p:nvPr/>
        </p:nvSpPr>
        <p:spPr>
          <a:xfrm>
            <a:off x="714715" y="1795072"/>
            <a:ext cx="5888145" cy="18697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公式練習時間</a:t>
            </a:r>
            <a:r>
              <a:rPr lang="en-US" altLang="ja-JP"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  6:00 – 6:24</a:t>
            </a:r>
            <a:endParaRPr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集合時刻</a:t>
            </a:r>
            <a:r>
              <a:rPr lang="en-US" altLang="ja-JP"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 5:50</a:t>
            </a:r>
            <a:endParaRPr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集合場所 </a:t>
            </a:r>
            <a:r>
              <a:rPr 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県民ホール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交差点の南東側</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路上</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1</a:t>
            </a:r>
            <a:r>
              <a:rPr lang="ja-JP" altLang="en-US" sz="1050" dirty="0">
                <a:solidFill>
                  <a:schemeClr val="dk1"/>
                </a:solidFill>
                <a:latin typeface="+mn-ea"/>
                <a:ea typeface="+mn-ea"/>
                <a:cs typeface="Arial"/>
                <a:sym typeface="Arial"/>
              </a:rPr>
              <a:t>周目</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先導</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に従ってスタートし</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山下公園には入らない</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1</a:t>
            </a:r>
            <a:r>
              <a:rPr lang="ja-JP" altLang="en-US" sz="1050" dirty="0">
                <a:solidFill>
                  <a:schemeClr val="dk1"/>
                </a:solidFill>
                <a:latin typeface="+mn-ea"/>
                <a:ea typeface="+mn-ea"/>
                <a:cs typeface="Arial"/>
                <a:sym typeface="Arial"/>
              </a:rPr>
              <a:t>周目の最後は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白バイがホテル・ニューグランド前の交差点で</a:t>
            </a:r>
            <a:r>
              <a:rPr lang="en-US" altLang="ja-JP" sz="1050" dirty="0">
                <a:solidFill>
                  <a:schemeClr val="dk1"/>
                </a:solidFill>
                <a:latin typeface="+mn-ea"/>
                <a:ea typeface="+mn-ea"/>
                <a:cs typeface="Arial"/>
                <a:sym typeface="Arial"/>
              </a:rPr>
              <a:t>U</a:t>
            </a:r>
            <a:r>
              <a:rPr lang="ja-JP" altLang="en-US" sz="1050" dirty="0">
                <a:solidFill>
                  <a:schemeClr val="dk1"/>
                </a:solidFill>
                <a:latin typeface="+mn-ea"/>
                <a:ea typeface="+mn-ea"/>
                <a:cs typeface="Arial"/>
                <a:sym typeface="Arial"/>
              </a:rPr>
              <a:t>ターンするが</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これに</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従わないこと</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選手は</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に従うこと</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周目</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先導</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に従って</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山下公園に入る</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PTVI, PTS : </a:t>
            </a:r>
            <a:r>
              <a:rPr lang="ja-JP" altLang="en-US" sz="1050" dirty="0">
                <a:solidFill>
                  <a:schemeClr val="dk1"/>
                </a:solidFill>
                <a:latin typeface="+mn-ea"/>
                <a:ea typeface="+mn-ea"/>
                <a:cs typeface="Arial"/>
                <a:sym typeface="Arial"/>
              </a:rPr>
              <a:t>トランジションエリアに進み</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ラン公式練習に備えてリカバリーエリアで着替える</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その後</a:t>
            </a:r>
            <a:r>
              <a:rPr lang="en-US" altLang="ja-JP" sz="1050" dirty="0">
                <a:solidFill>
                  <a:schemeClr val="dk1"/>
                </a:solidFill>
                <a:latin typeface="+mn-ea"/>
                <a:ea typeface="+mn-ea"/>
                <a:cs typeface="Arial"/>
                <a:sym typeface="Arial"/>
              </a:rPr>
              <a:t>､7:00</a:t>
            </a:r>
            <a:r>
              <a:rPr lang="ja-JP" altLang="en-US" sz="1050" dirty="0">
                <a:solidFill>
                  <a:schemeClr val="dk1"/>
                </a:solidFill>
                <a:latin typeface="+mn-ea"/>
                <a:ea typeface="+mn-ea"/>
                <a:cs typeface="Arial"/>
                <a:sym typeface="Arial"/>
              </a:rPr>
              <a:t> まで待機</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PTWC : </a:t>
            </a:r>
            <a:r>
              <a:rPr lang="ja-JP" altLang="en-US" sz="1050" dirty="0">
                <a:solidFill>
                  <a:schemeClr val="dk1"/>
                </a:solidFill>
                <a:latin typeface="+mn-ea"/>
                <a:ea typeface="+mn-ea"/>
                <a:cs typeface="Arial"/>
                <a:sym typeface="Arial"/>
              </a:rPr>
              <a:t>フィニッシュ･シュートに進み</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ラン公式練習に備えるため</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リカバリーエリアへ進んで</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エリートのバイク公式練習が終了するまで待機</a:t>
            </a:r>
            <a:r>
              <a:rPr lang="en-US" altLang="ja-JP" sz="1050" dirty="0">
                <a:solidFill>
                  <a:schemeClr val="dk1"/>
                </a:solidFill>
                <a:latin typeface="+mn-ea"/>
                <a:ea typeface="+mn-ea"/>
                <a:cs typeface="Arial"/>
                <a:sym typeface="Arial"/>
              </a:rPr>
              <a:t>｡</a:t>
            </a:r>
            <a:endParaRPr sz="1200" dirty="0">
              <a:solidFill>
                <a:schemeClr val="dk1"/>
              </a:solidFill>
              <a:latin typeface="Arial"/>
              <a:ea typeface="Arial"/>
              <a:cs typeface="Arial"/>
              <a:sym typeface="Arial"/>
            </a:endParaRPr>
          </a:p>
        </p:txBody>
      </p:sp>
      <p:sp>
        <p:nvSpPr>
          <p:cNvPr id="3" name="Google Shape;533;p29">
            <a:extLst>
              <a:ext uri="{FF2B5EF4-FFF2-40B4-BE49-F238E27FC236}">
                <a16:creationId xmlns:a16="http://schemas.microsoft.com/office/drawing/2014/main" id="{E181FA14-B1B4-3064-282C-1BD374E6F853}"/>
              </a:ext>
            </a:extLst>
          </p:cNvPr>
          <p:cNvSpPr txBox="1"/>
          <p:nvPr/>
        </p:nvSpPr>
        <p:spPr>
          <a:xfrm>
            <a:off x="490132" y="1507490"/>
            <a:ext cx="60312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第</a:t>
            </a:r>
            <a:r>
              <a:rPr lang="en-US" altLang="ja-JP"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1</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グルｰプ</a:t>
            </a:r>
            <a:r>
              <a:rPr 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 </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エリートパラ</a:t>
            </a:r>
            <a:r>
              <a:rPr lang="en-US" altLang="ja-JP"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自転車</a:t>
            </a:r>
            <a:r>
              <a:rPr 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(PTVI/PTS/PTWC)</a:t>
            </a:r>
            <a:endParaRPr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grpSp>
        <p:nvGrpSpPr>
          <p:cNvPr id="4" name="Google Shape;495;p29">
            <a:extLst>
              <a:ext uri="{FF2B5EF4-FFF2-40B4-BE49-F238E27FC236}">
                <a16:creationId xmlns:a16="http://schemas.microsoft.com/office/drawing/2014/main" id="{D8426EFC-2F5D-8D32-9A7B-71C4E33F9039}"/>
              </a:ext>
            </a:extLst>
          </p:cNvPr>
          <p:cNvGrpSpPr/>
          <p:nvPr/>
        </p:nvGrpSpPr>
        <p:grpSpPr>
          <a:xfrm>
            <a:off x="3162987" y="7286446"/>
            <a:ext cx="3587207" cy="790684"/>
            <a:chOff x="3090980" y="6720416"/>
            <a:chExt cx="3587207" cy="790684"/>
          </a:xfrm>
        </p:grpSpPr>
        <p:sp>
          <p:nvSpPr>
            <p:cNvPr id="5" name="Google Shape;496;p29">
              <a:extLst>
                <a:ext uri="{FF2B5EF4-FFF2-40B4-BE49-F238E27FC236}">
                  <a16:creationId xmlns:a16="http://schemas.microsoft.com/office/drawing/2014/main" id="{1C318D26-D5BA-ED90-9EBD-4DE02AD7C2C1}"/>
                </a:ext>
              </a:extLst>
            </p:cNvPr>
            <p:cNvSpPr/>
            <p:nvPr/>
          </p:nvSpPr>
          <p:spPr>
            <a:xfrm>
              <a:off x="3090980" y="6720416"/>
              <a:ext cx="3587207" cy="790684"/>
            </a:xfrm>
            <a:prstGeom prst="wedgeRectCallout">
              <a:avLst>
                <a:gd name="adj1" fmla="val -21245"/>
                <a:gd name="adj2" fmla="val 8039"/>
              </a:avLst>
            </a:prstGeom>
            <a:solidFill>
              <a:schemeClr val="l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altLang="en-US" sz="800" dirty="0">
                  <a:solidFill>
                    <a:srgbClr val="000000"/>
                  </a:solidFill>
                  <a:latin typeface="+mn-ea"/>
                  <a:ea typeface="+mn-ea"/>
                  <a:cs typeface="Arial"/>
                  <a:sym typeface="Arial"/>
                </a:rPr>
                <a:t>集合場所</a:t>
              </a:r>
              <a:r>
                <a:rPr lang="en-US" altLang="ja-JP" sz="800" dirty="0">
                  <a:solidFill>
                    <a:srgbClr val="000000"/>
                  </a:solidFill>
                  <a:latin typeface="+mn-ea"/>
                  <a:ea typeface="+mn-ea"/>
                  <a:cs typeface="Arial"/>
                  <a:sym typeface="Arial"/>
                </a:rPr>
                <a:t>/</a:t>
              </a:r>
              <a:r>
                <a:rPr lang="ja-JP" altLang="en-US" sz="800" dirty="0">
                  <a:solidFill>
                    <a:srgbClr val="000000"/>
                  </a:solidFill>
                  <a:latin typeface="+mn-ea"/>
                  <a:ea typeface="+mn-ea"/>
                  <a:cs typeface="Arial"/>
                  <a:sym typeface="Arial"/>
                </a:rPr>
                <a:t>スタート地点</a:t>
              </a:r>
              <a:r>
                <a:rPr lang="en-US" altLang="ja-JP" sz="800" dirty="0">
                  <a:solidFill>
                    <a:srgbClr val="000000"/>
                  </a:solidFill>
                  <a:latin typeface="+mn-ea"/>
                  <a:ea typeface="+mn-ea"/>
                  <a:cs typeface="Arial"/>
                  <a:sym typeface="Arial"/>
                </a:rPr>
                <a:t> </a:t>
              </a:r>
              <a:r>
                <a:rPr lang="en-US" sz="800" dirty="0">
                  <a:solidFill>
                    <a:srgbClr val="000000"/>
                  </a:solidFill>
                  <a:latin typeface="Arial"/>
                  <a:ea typeface="Arial"/>
                  <a:cs typeface="Arial"/>
                  <a:sym typeface="Arial"/>
                </a:rPr>
                <a:t> (</a:t>
              </a:r>
              <a:r>
                <a:rPr lang="en-US" altLang="ja-JP" sz="800" dirty="0">
                  <a:solidFill>
                    <a:srgbClr val="000000"/>
                  </a:solidFill>
                  <a:latin typeface="Arial"/>
                  <a:ea typeface="Arial"/>
                  <a:cs typeface="Arial"/>
                  <a:sym typeface="Arial"/>
                </a:rPr>
                <a:t>｢</a:t>
              </a:r>
              <a:r>
                <a:rPr lang="ja-JP" altLang="en-US" sz="800" dirty="0">
                  <a:solidFill>
                    <a:srgbClr val="000000"/>
                  </a:solidFill>
                  <a:latin typeface="Arial"/>
                  <a:ea typeface="Arial"/>
                  <a:cs typeface="Arial"/>
                  <a:sym typeface="Arial"/>
                </a:rPr>
                <a:t>県民ホール</a:t>
              </a:r>
              <a:r>
                <a:rPr lang="en-US" altLang="ja-JP" sz="800" dirty="0">
                  <a:solidFill>
                    <a:srgbClr val="000000"/>
                  </a:solidFill>
                  <a:latin typeface="Arial"/>
                  <a:ea typeface="Arial"/>
                  <a:cs typeface="Arial"/>
                  <a:sym typeface="Arial"/>
                </a:rPr>
                <a:t>｣</a:t>
              </a:r>
              <a:r>
                <a:rPr lang="ja-JP" altLang="en-US" sz="800" dirty="0">
                  <a:solidFill>
                    <a:srgbClr val="000000"/>
                  </a:solidFill>
                  <a:latin typeface="Arial"/>
                  <a:ea typeface="Arial"/>
                  <a:cs typeface="Arial"/>
                  <a:sym typeface="Arial"/>
                </a:rPr>
                <a:t>交差点の南西側</a:t>
              </a:r>
              <a:r>
                <a:rPr lang="en-US" sz="800" dirty="0">
                  <a:solidFill>
                    <a:srgbClr val="000000"/>
                  </a:solidFill>
                  <a:latin typeface="Arial"/>
                  <a:ea typeface="Arial"/>
                  <a:cs typeface="Arial"/>
                  <a:sym typeface="Arial"/>
                </a:rPr>
                <a:t>)  …</a:t>
              </a:r>
              <a:endParaRPr dirty="0"/>
            </a:p>
            <a:p>
              <a:pPr marL="0" marR="0" lvl="0" indent="0" algn="l" rtl="0">
                <a:spcBef>
                  <a:spcPts val="0"/>
                </a:spcBef>
                <a:spcAft>
                  <a:spcPts val="0"/>
                </a:spcAft>
                <a:buNone/>
              </a:pPr>
              <a:r>
                <a:rPr lang="ja-JP" altLang="en-US" sz="800" dirty="0">
                  <a:solidFill>
                    <a:srgbClr val="000000"/>
                  </a:solidFill>
                  <a:latin typeface="Arial"/>
                  <a:ea typeface="Arial"/>
                  <a:cs typeface="Arial"/>
                  <a:sym typeface="Arial"/>
                </a:rPr>
                <a:t>終了場所</a:t>
              </a:r>
              <a:r>
                <a:rPr lang="en-US" sz="800" dirty="0">
                  <a:solidFill>
                    <a:srgbClr val="000000"/>
                  </a:solidFill>
                  <a:latin typeface="Arial"/>
                  <a:ea typeface="Arial"/>
                  <a:cs typeface="Arial"/>
                  <a:sym typeface="Arial"/>
                </a:rPr>
                <a:t>(PTS, PTVI) (</a:t>
              </a:r>
              <a:r>
                <a:rPr lang="ja-JP" altLang="en-US" sz="800" dirty="0">
                  <a:solidFill>
                    <a:srgbClr val="000000"/>
                  </a:solidFill>
                  <a:latin typeface="Arial"/>
                  <a:ea typeface="Arial"/>
                  <a:cs typeface="Arial"/>
                  <a:sym typeface="Arial"/>
                </a:rPr>
                <a:t>トランジションエリア</a:t>
              </a:r>
              <a:r>
                <a:rPr lang="en-US" altLang="ja-JP" sz="800" dirty="0">
                  <a:solidFill>
                    <a:srgbClr val="000000"/>
                  </a:solidFill>
                  <a:latin typeface="Arial"/>
                  <a:ea typeface="Arial"/>
                  <a:cs typeface="Arial"/>
                  <a:sym typeface="Arial"/>
                </a:rPr>
                <a:t>)</a:t>
              </a:r>
              <a:r>
                <a:rPr lang="en-US" sz="800" dirty="0">
                  <a:solidFill>
                    <a:srgbClr val="000000"/>
                  </a:solidFill>
                  <a:latin typeface="Arial"/>
                  <a:ea typeface="Arial"/>
                  <a:cs typeface="Arial"/>
                  <a:sym typeface="Arial"/>
                </a:rPr>
                <a:t>  …………..</a:t>
              </a:r>
              <a:endParaRPr dirty="0"/>
            </a:p>
            <a:p>
              <a:pPr marL="0" marR="0" lvl="0" indent="0" algn="l" rtl="0">
                <a:spcBef>
                  <a:spcPts val="0"/>
                </a:spcBef>
                <a:spcAft>
                  <a:spcPts val="0"/>
                </a:spcAft>
                <a:buNone/>
              </a:pPr>
              <a:r>
                <a:rPr lang="ja-JP" altLang="en-US" sz="800" dirty="0">
                  <a:solidFill>
                    <a:srgbClr val="000000"/>
                  </a:solidFill>
                  <a:latin typeface="Arial"/>
                  <a:ea typeface="Arial"/>
                  <a:cs typeface="Arial"/>
                  <a:sym typeface="Arial"/>
                </a:rPr>
                <a:t>終了場所</a:t>
              </a:r>
              <a:r>
                <a:rPr lang="en-US" altLang="ja-JP" sz="800" dirty="0">
                  <a:solidFill>
                    <a:srgbClr val="000000"/>
                  </a:solidFill>
                  <a:latin typeface="Arial"/>
                  <a:ea typeface="Arial"/>
                  <a:cs typeface="Arial"/>
                  <a:sym typeface="Arial"/>
                </a:rPr>
                <a:t>(</a:t>
              </a:r>
              <a:r>
                <a:rPr lang="en-US" sz="800" dirty="0">
                  <a:solidFill>
                    <a:srgbClr val="000000"/>
                  </a:solidFill>
                  <a:latin typeface="Arial"/>
                  <a:ea typeface="Arial"/>
                  <a:cs typeface="Arial"/>
                  <a:sym typeface="Arial"/>
                </a:rPr>
                <a:t>PTWC） (</a:t>
              </a:r>
              <a:r>
                <a:rPr lang="ja-JP" altLang="en-US" sz="800" dirty="0">
                  <a:solidFill>
                    <a:srgbClr val="000000"/>
                  </a:solidFill>
                  <a:latin typeface="Arial"/>
                  <a:ea typeface="Arial"/>
                  <a:cs typeface="Arial"/>
                  <a:sym typeface="Arial"/>
                </a:rPr>
                <a:t>フィニッシュ･シュート</a:t>
              </a:r>
              <a:r>
                <a:rPr lang="en-US" sz="800" dirty="0">
                  <a:solidFill>
                    <a:srgbClr val="000000"/>
                  </a:solidFill>
                  <a:latin typeface="Arial"/>
                  <a:ea typeface="Arial"/>
                  <a:cs typeface="Arial"/>
                  <a:sym typeface="Arial"/>
                </a:rPr>
                <a:t>)  …………..</a:t>
              </a:r>
              <a:endParaRPr sz="800" dirty="0">
                <a:solidFill>
                  <a:srgbClr val="000000"/>
                </a:solidFill>
                <a:latin typeface="Arial"/>
                <a:ea typeface="Arial"/>
                <a:cs typeface="Arial"/>
                <a:sym typeface="Arial"/>
              </a:endParaRPr>
            </a:p>
            <a:p>
              <a:pPr marL="0" marR="0" lvl="0" indent="0" algn="l" rtl="0">
                <a:spcBef>
                  <a:spcPts val="0"/>
                </a:spcBef>
                <a:spcAft>
                  <a:spcPts val="0"/>
                </a:spcAft>
                <a:buNone/>
              </a:pPr>
              <a:endParaRPr sz="800" dirty="0">
                <a:solidFill>
                  <a:srgbClr val="000000"/>
                </a:solidFill>
                <a:latin typeface="Arial"/>
                <a:ea typeface="Arial"/>
                <a:cs typeface="Arial"/>
                <a:sym typeface="Arial"/>
              </a:endParaRPr>
            </a:p>
            <a:p>
              <a:pPr marL="0" marR="0" lvl="0" indent="0" algn="l" rtl="0">
                <a:spcBef>
                  <a:spcPts val="0"/>
                </a:spcBef>
                <a:spcAft>
                  <a:spcPts val="0"/>
                </a:spcAft>
                <a:buNone/>
              </a:pPr>
              <a:r>
                <a:rPr lang="en-US" sz="800" dirty="0">
                  <a:solidFill>
                    <a:srgbClr val="000000"/>
                  </a:solidFill>
                  <a:latin typeface="Arial"/>
                  <a:ea typeface="Arial"/>
                  <a:cs typeface="Arial"/>
                  <a:sym typeface="Arial"/>
                </a:rPr>
                <a:t>        …..</a:t>
              </a:r>
              <a:r>
                <a:rPr lang="ja-JP" altLang="en-US" sz="800" dirty="0">
                  <a:solidFill>
                    <a:srgbClr val="000000"/>
                  </a:solidFill>
                  <a:latin typeface="+mn-ea"/>
                  <a:ea typeface="+mn-ea"/>
                  <a:cs typeface="Arial"/>
                  <a:sym typeface="Arial"/>
                </a:rPr>
                <a:t>先行白バイが近づくと交通信号が全赤に変わる</a:t>
              </a:r>
              <a:r>
                <a:rPr lang="en-US" altLang="ja-JP" sz="800" dirty="0">
                  <a:solidFill>
                    <a:srgbClr val="000000"/>
                  </a:solidFill>
                  <a:latin typeface="Arial"/>
                  <a:ea typeface="Arial"/>
                  <a:cs typeface="Arial"/>
                  <a:sym typeface="Arial"/>
                </a:rPr>
                <a:t>｡</a:t>
              </a:r>
              <a:endParaRPr dirty="0"/>
            </a:p>
          </p:txBody>
        </p:sp>
        <p:pic>
          <p:nvPicPr>
            <p:cNvPr id="6" name="Google Shape;497;p29">
              <a:extLst>
                <a:ext uri="{FF2B5EF4-FFF2-40B4-BE49-F238E27FC236}">
                  <a16:creationId xmlns:a16="http://schemas.microsoft.com/office/drawing/2014/main" id="{5934E4A8-4B47-F22C-B413-7E1A81D126B6}"/>
                </a:ext>
              </a:extLst>
            </p:cNvPr>
            <p:cNvPicPr preferRelativeResize="0"/>
            <p:nvPr/>
          </p:nvPicPr>
          <p:blipFill rotWithShape="1">
            <a:blip r:embed="rId4">
              <a:alphaModFix/>
            </a:blip>
            <a:srcRect/>
            <a:stretch/>
          </p:blipFill>
          <p:spPr>
            <a:xfrm rot="5400000">
              <a:off x="5836914" y="6780875"/>
              <a:ext cx="377825" cy="298450"/>
            </a:xfrm>
            <a:prstGeom prst="rect">
              <a:avLst/>
            </a:prstGeom>
            <a:noFill/>
            <a:ln>
              <a:noFill/>
            </a:ln>
          </p:spPr>
        </p:pic>
        <p:pic>
          <p:nvPicPr>
            <p:cNvPr id="7" name="Google Shape;498;p29">
              <a:extLst>
                <a:ext uri="{FF2B5EF4-FFF2-40B4-BE49-F238E27FC236}">
                  <a16:creationId xmlns:a16="http://schemas.microsoft.com/office/drawing/2014/main" id="{09043C59-0C14-F23F-8029-1D11DF4153D7}"/>
                </a:ext>
              </a:extLst>
            </p:cNvPr>
            <p:cNvPicPr preferRelativeResize="0"/>
            <p:nvPr/>
          </p:nvPicPr>
          <p:blipFill rotWithShape="1">
            <a:blip r:embed="rId5">
              <a:alphaModFix/>
            </a:blip>
            <a:srcRect/>
            <a:stretch/>
          </p:blipFill>
          <p:spPr>
            <a:xfrm rot="5400000">
              <a:off x="5766349" y="6912598"/>
              <a:ext cx="384175" cy="311150"/>
            </a:xfrm>
            <a:prstGeom prst="rect">
              <a:avLst/>
            </a:prstGeom>
            <a:noFill/>
            <a:ln>
              <a:noFill/>
            </a:ln>
          </p:spPr>
        </p:pic>
        <p:pic>
          <p:nvPicPr>
            <p:cNvPr id="8" name="Google Shape;499;p29">
              <a:extLst>
                <a:ext uri="{FF2B5EF4-FFF2-40B4-BE49-F238E27FC236}">
                  <a16:creationId xmlns:a16="http://schemas.microsoft.com/office/drawing/2014/main" id="{AA7E4F79-7FCB-D0A5-D5F2-3A324319DBBB}"/>
                </a:ext>
              </a:extLst>
            </p:cNvPr>
            <p:cNvPicPr preferRelativeResize="0"/>
            <p:nvPr/>
          </p:nvPicPr>
          <p:blipFill rotWithShape="1">
            <a:blip r:embed="rId6">
              <a:alphaModFix/>
            </a:blip>
            <a:srcRect/>
            <a:stretch/>
          </p:blipFill>
          <p:spPr>
            <a:xfrm rot="5400000">
              <a:off x="5499765" y="7018560"/>
              <a:ext cx="377825" cy="311150"/>
            </a:xfrm>
            <a:prstGeom prst="rect">
              <a:avLst/>
            </a:prstGeom>
            <a:noFill/>
            <a:ln>
              <a:noFill/>
            </a:ln>
          </p:spPr>
        </p:pic>
        <p:sp>
          <p:nvSpPr>
            <p:cNvPr id="9" name="Google Shape;500;p29">
              <a:extLst>
                <a:ext uri="{FF2B5EF4-FFF2-40B4-BE49-F238E27FC236}">
                  <a16:creationId xmlns:a16="http://schemas.microsoft.com/office/drawing/2014/main" id="{344591B1-D8D6-E011-11E8-B2A21C47BF16}"/>
                </a:ext>
              </a:extLst>
            </p:cNvPr>
            <p:cNvSpPr/>
            <p:nvPr/>
          </p:nvSpPr>
          <p:spPr>
            <a:xfrm>
              <a:off x="3231727" y="7219032"/>
              <a:ext cx="216024" cy="210195"/>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0" name="Google Shape;502;p29">
            <a:extLst>
              <a:ext uri="{FF2B5EF4-FFF2-40B4-BE49-F238E27FC236}">
                <a16:creationId xmlns:a16="http://schemas.microsoft.com/office/drawing/2014/main" id="{B8B0C3BF-88B4-2A3B-AD02-00D772B58959}"/>
              </a:ext>
            </a:extLst>
          </p:cNvPr>
          <p:cNvGrpSpPr/>
          <p:nvPr/>
        </p:nvGrpSpPr>
        <p:grpSpPr>
          <a:xfrm>
            <a:off x="3006699" y="4207665"/>
            <a:ext cx="2969322" cy="851367"/>
            <a:chOff x="3006699" y="4207665"/>
            <a:chExt cx="2969322" cy="851367"/>
          </a:xfrm>
        </p:grpSpPr>
        <p:sp>
          <p:nvSpPr>
            <p:cNvPr id="11" name="Google Shape;503;p29">
              <a:extLst>
                <a:ext uri="{FF2B5EF4-FFF2-40B4-BE49-F238E27FC236}">
                  <a16:creationId xmlns:a16="http://schemas.microsoft.com/office/drawing/2014/main" id="{29AB80E2-7082-32EA-2B95-0EB538566296}"/>
                </a:ext>
              </a:extLst>
            </p:cNvPr>
            <p:cNvSpPr/>
            <p:nvPr/>
          </p:nvSpPr>
          <p:spPr>
            <a:xfrm>
              <a:off x="3006699" y="4207905"/>
              <a:ext cx="2941909" cy="851127"/>
            </a:xfrm>
            <a:prstGeom prst="wedgeRectCallout">
              <a:avLst>
                <a:gd name="adj1" fmla="val -80052"/>
                <a:gd name="adj2" fmla="val 26370"/>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0000"/>
                </a:solidFill>
                <a:latin typeface="Arial"/>
                <a:ea typeface="Arial"/>
                <a:cs typeface="Arial"/>
                <a:sym typeface="Arial"/>
              </a:endParaRPr>
            </a:p>
          </p:txBody>
        </p:sp>
        <p:sp>
          <p:nvSpPr>
            <p:cNvPr id="12" name="Google Shape;504;p29">
              <a:extLst>
                <a:ext uri="{FF2B5EF4-FFF2-40B4-BE49-F238E27FC236}">
                  <a16:creationId xmlns:a16="http://schemas.microsoft.com/office/drawing/2014/main" id="{0629DCA1-FB96-E63F-CE86-23D8FA7A5AE7}"/>
                </a:ext>
              </a:extLst>
            </p:cNvPr>
            <p:cNvSpPr/>
            <p:nvPr/>
          </p:nvSpPr>
          <p:spPr>
            <a:xfrm>
              <a:off x="3006700" y="4207665"/>
              <a:ext cx="2969321" cy="851127"/>
            </a:xfrm>
            <a:prstGeom prst="wedgeRectCallout">
              <a:avLst>
                <a:gd name="adj1" fmla="val 41324"/>
                <a:gd name="adj2" fmla="val 140071"/>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ja-JP" altLang="en-US" sz="1200" b="0" i="0" u="none" strike="noStrike" cap="none" dirty="0">
                  <a:solidFill>
                    <a:srgbClr val="FF0000"/>
                  </a:solidFill>
                  <a:latin typeface="+mn-ea"/>
                  <a:ea typeface="+mn-ea"/>
                  <a:cs typeface="Arial"/>
                  <a:sym typeface="Arial"/>
                </a:rPr>
                <a:t>白バイも他の車も赤レンガ倉庫と山下公園には進入しない</a:t>
              </a:r>
              <a:r>
                <a:rPr lang="en-US" altLang="ja-JP" sz="1200" b="0" i="0" u="none" strike="noStrike" cap="none" dirty="0">
                  <a:solidFill>
                    <a:srgbClr val="FF0000"/>
                  </a:solidFill>
                  <a:latin typeface="+mn-ea"/>
                  <a:ea typeface="+mn-ea"/>
                  <a:cs typeface="Arial"/>
                  <a:sym typeface="Arial"/>
                </a:rPr>
                <a:t>｡</a:t>
              </a:r>
              <a:endParaRPr lang="ja-JP" altLang="en-US" sz="1200" b="0" i="0" u="none" strike="noStrike" cap="none" dirty="0">
                <a:solidFill>
                  <a:srgbClr val="FF0000"/>
                </a:solidFill>
                <a:latin typeface="+mn-ea"/>
                <a:ea typeface="+mn-ea"/>
                <a:cs typeface="Arial"/>
                <a:sym typeface="Arial"/>
              </a:endParaRPr>
            </a:p>
            <a:p>
              <a:pPr marL="0" marR="0" lvl="0" indent="0" algn="l" rtl="0">
                <a:lnSpc>
                  <a:spcPct val="100000"/>
                </a:lnSpc>
                <a:spcBef>
                  <a:spcPts val="0"/>
                </a:spcBef>
                <a:spcAft>
                  <a:spcPts val="0"/>
                </a:spcAft>
                <a:buClr>
                  <a:srgbClr val="FF0000"/>
                </a:buClr>
                <a:buSzPts val="1200"/>
                <a:buFont typeface="Arial"/>
                <a:buNone/>
              </a:pPr>
              <a:r>
                <a:rPr lang="ja-JP" altLang="en-US" sz="1200" b="0" i="0" u="none" strike="noStrike" cap="none" dirty="0">
                  <a:solidFill>
                    <a:srgbClr val="FF0000"/>
                  </a:solidFill>
                  <a:latin typeface="+mn-ea"/>
                  <a:ea typeface="+mn-ea"/>
                  <a:cs typeface="Arial"/>
                  <a:sym typeface="Arial"/>
                </a:rPr>
                <a:t>このエリアでは</a:t>
              </a:r>
              <a:r>
                <a:rPr lang="en-US" altLang="ja-JP" sz="1200" b="0" i="0" u="none" strike="noStrike" cap="none" dirty="0">
                  <a:solidFill>
                    <a:srgbClr val="FF0000"/>
                  </a:solidFill>
                  <a:latin typeface="+mn-ea"/>
                  <a:ea typeface="+mn-ea"/>
                  <a:cs typeface="Arial"/>
                  <a:sym typeface="Arial"/>
                </a:rPr>
                <a:t>TO</a:t>
              </a:r>
              <a:r>
                <a:rPr lang="ja-JP" altLang="en-US" sz="1200" b="0" i="0" u="none" strike="noStrike" cap="none" dirty="0">
                  <a:solidFill>
                    <a:srgbClr val="FF0000"/>
                  </a:solidFill>
                  <a:latin typeface="+mn-ea"/>
                  <a:ea typeface="+mn-ea"/>
                  <a:cs typeface="Arial"/>
                  <a:sym typeface="Arial"/>
                </a:rPr>
                <a:t>だけが選手を先導する</a:t>
              </a:r>
              <a:r>
                <a:rPr lang="en-US" altLang="ja-JP" sz="1200" b="0" i="0" u="none" strike="noStrike" cap="none" dirty="0">
                  <a:solidFill>
                    <a:srgbClr val="FF0000"/>
                  </a:solidFill>
                  <a:latin typeface="+mn-ea"/>
                  <a:ea typeface="+mn-ea"/>
                  <a:cs typeface="Arial"/>
                  <a:sym typeface="Arial"/>
                </a:rPr>
                <a:t>｡</a:t>
              </a:r>
              <a:endParaRPr lang="ja-JP" altLang="en-US" sz="1200" b="0" i="0" u="none" strike="noStrike" cap="none" dirty="0">
                <a:solidFill>
                  <a:srgbClr val="FF0000"/>
                </a:solidFill>
                <a:latin typeface="+mn-ea"/>
                <a:ea typeface="+mn-ea"/>
                <a:cs typeface="Arial"/>
                <a:sym typeface="Arial"/>
              </a:endParaRPr>
            </a:p>
          </p:txBody>
        </p:sp>
      </p:grpSp>
      <p:grpSp>
        <p:nvGrpSpPr>
          <p:cNvPr id="13" name="Google Shape;505;p29">
            <a:extLst>
              <a:ext uri="{FF2B5EF4-FFF2-40B4-BE49-F238E27FC236}">
                <a16:creationId xmlns:a16="http://schemas.microsoft.com/office/drawing/2014/main" id="{BFAD3408-B631-9E0A-4A79-EA17E5C0FA80}"/>
              </a:ext>
            </a:extLst>
          </p:cNvPr>
          <p:cNvGrpSpPr/>
          <p:nvPr/>
        </p:nvGrpSpPr>
        <p:grpSpPr>
          <a:xfrm>
            <a:off x="606702" y="8371160"/>
            <a:ext cx="6015691" cy="1069711"/>
            <a:chOff x="606702" y="5103350"/>
            <a:chExt cx="6015691" cy="1069711"/>
          </a:xfrm>
        </p:grpSpPr>
        <p:grpSp>
          <p:nvGrpSpPr>
            <p:cNvPr id="14" name="Google Shape;506;p29">
              <a:extLst>
                <a:ext uri="{FF2B5EF4-FFF2-40B4-BE49-F238E27FC236}">
                  <a16:creationId xmlns:a16="http://schemas.microsoft.com/office/drawing/2014/main" id="{44CFD794-07D9-86FF-4932-C229DBC37A2A}"/>
                </a:ext>
              </a:extLst>
            </p:cNvPr>
            <p:cNvGrpSpPr/>
            <p:nvPr/>
          </p:nvGrpSpPr>
          <p:grpSpPr>
            <a:xfrm>
              <a:off x="606702" y="5103350"/>
              <a:ext cx="6015691" cy="1035755"/>
              <a:chOff x="606702" y="5103350"/>
              <a:chExt cx="6015691" cy="1035755"/>
            </a:xfrm>
          </p:grpSpPr>
          <p:grpSp>
            <p:nvGrpSpPr>
              <p:cNvPr id="18" name="Google Shape;507;p29">
                <a:extLst>
                  <a:ext uri="{FF2B5EF4-FFF2-40B4-BE49-F238E27FC236}">
                    <a16:creationId xmlns:a16="http://schemas.microsoft.com/office/drawing/2014/main" id="{17C14311-E648-96FF-6907-D8AC5F8A6F6D}"/>
                  </a:ext>
                </a:extLst>
              </p:cNvPr>
              <p:cNvGrpSpPr/>
              <p:nvPr/>
            </p:nvGrpSpPr>
            <p:grpSpPr>
              <a:xfrm>
                <a:off x="714715" y="5103350"/>
                <a:ext cx="5907678" cy="493744"/>
                <a:chOff x="702444" y="5666247"/>
                <a:chExt cx="5907678" cy="493744"/>
              </a:xfrm>
            </p:grpSpPr>
            <p:pic>
              <p:nvPicPr>
                <p:cNvPr id="30" name="Google Shape;508;p29" descr="バイクに乗る男性&#10;&#10;自動的に生成された説明">
                  <a:extLst>
                    <a:ext uri="{FF2B5EF4-FFF2-40B4-BE49-F238E27FC236}">
                      <a16:creationId xmlns:a16="http://schemas.microsoft.com/office/drawing/2014/main" id="{E65C4E7A-D4D5-50E7-4C8C-9085E7ED5CB3}"/>
                    </a:ext>
                  </a:extLst>
                </p:cNvPr>
                <p:cNvPicPr preferRelativeResize="0"/>
                <p:nvPr/>
              </p:nvPicPr>
              <p:blipFill rotWithShape="1">
                <a:blip r:embed="rId7">
                  <a:alphaModFix/>
                </a:blip>
                <a:srcRect/>
                <a:stretch/>
              </p:blipFill>
              <p:spPr>
                <a:xfrm>
                  <a:off x="702444" y="5685056"/>
                  <a:ext cx="558163" cy="372109"/>
                </a:xfrm>
                <a:prstGeom prst="rect">
                  <a:avLst/>
                </a:prstGeom>
                <a:noFill/>
                <a:ln>
                  <a:noFill/>
                </a:ln>
              </p:spPr>
            </p:pic>
            <p:pic>
              <p:nvPicPr>
                <p:cNvPr id="31" name="Google Shape;509;p29" descr="バイクに乗る男性&#10;&#10;自動的に生成された説明">
                  <a:extLst>
                    <a:ext uri="{FF2B5EF4-FFF2-40B4-BE49-F238E27FC236}">
                      <a16:creationId xmlns:a16="http://schemas.microsoft.com/office/drawing/2014/main" id="{82DB0FAB-7AC1-0122-781C-76D36705CB69}"/>
                    </a:ext>
                  </a:extLst>
                </p:cNvPr>
                <p:cNvPicPr preferRelativeResize="0"/>
                <p:nvPr/>
              </p:nvPicPr>
              <p:blipFill rotWithShape="1">
                <a:blip r:embed="rId7">
                  <a:alphaModFix/>
                </a:blip>
                <a:srcRect/>
                <a:stretch/>
              </p:blipFill>
              <p:spPr>
                <a:xfrm>
                  <a:off x="1378365" y="5685056"/>
                  <a:ext cx="558163" cy="372109"/>
                </a:xfrm>
                <a:prstGeom prst="rect">
                  <a:avLst/>
                </a:prstGeom>
                <a:noFill/>
                <a:ln>
                  <a:noFill/>
                </a:ln>
              </p:spPr>
            </p:pic>
            <p:pic>
              <p:nvPicPr>
                <p:cNvPr id="544" name="Google Shape;510;p29" descr="おもちゃ, レゴ が含まれている画像&#10;&#10;自動的に生成された説明">
                  <a:extLst>
                    <a:ext uri="{FF2B5EF4-FFF2-40B4-BE49-F238E27FC236}">
                      <a16:creationId xmlns:a16="http://schemas.microsoft.com/office/drawing/2014/main" id="{3F53D84C-F9DC-C105-C2B1-89C8B5A65726}"/>
                    </a:ext>
                  </a:extLst>
                </p:cNvPr>
                <p:cNvPicPr preferRelativeResize="0"/>
                <p:nvPr/>
              </p:nvPicPr>
              <p:blipFill rotWithShape="1">
                <a:blip r:embed="rId8">
                  <a:alphaModFix/>
                </a:blip>
                <a:srcRect/>
                <a:stretch/>
              </p:blipFill>
              <p:spPr>
                <a:xfrm>
                  <a:off x="1998588" y="5687523"/>
                  <a:ext cx="322803" cy="372109"/>
                </a:xfrm>
                <a:prstGeom prst="rect">
                  <a:avLst/>
                </a:prstGeom>
                <a:noFill/>
                <a:ln>
                  <a:noFill/>
                </a:ln>
              </p:spPr>
            </p:pic>
            <p:pic>
              <p:nvPicPr>
                <p:cNvPr id="545" name="Google Shape;511;p29" descr="男, 女性, 衣類, 乗る が含まれている画像&#10;&#10;自動的に生成された説明">
                  <a:extLst>
                    <a:ext uri="{FF2B5EF4-FFF2-40B4-BE49-F238E27FC236}">
                      <a16:creationId xmlns:a16="http://schemas.microsoft.com/office/drawing/2014/main" id="{77D211B8-ED3D-CA95-C9A2-B30EB4F1D082}"/>
                    </a:ext>
                  </a:extLst>
                </p:cNvPr>
                <p:cNvPicPr preferRelativeResize="0"/>
                <p:nvPr/>
              </p:nvPicPr>
              <p:blipFill rotWithShape="1">
                <a:blip r:embed="rId9">
                  <a:alphaModFix/>
                </a:blip>
                <a:srcRect/>
                <a:stretch/>
              </p:blipFill>
              <p:spPr>
                <a:xfrm flipH="1">
                  <a:off x="2355434" y="5678287"/>
                  <a:ext cx="723274" cy="390918"/>
                </a:xfrm>
                <a:prstGeom prst="rect">
                  <a:avLst/>
                </a:prstGeom>
                <a:noFill/>
                <a:ln>
                  <a:noFill/>
                </a:ln>
              </p:spPr>
            </p:pic>
            <p:pic>
              <p:nvPicPr>
                <p:cNvPr id="546" name="Google Shape;512;p29" descr="ダイアグラム&#10;&#10;自動的に生成された説明">
                  <a:extLst>
                    <a:ext uri="{FF2B5EF4-FFF2-40B4-BE49-F238E27FC236}">
                      <a16:creationId xmlns:a16="http://schemas.microsoft.com/office/drawing/2014/main" id="{01A456CC-3284-37C3-0EA0-7CC544CAA240}"/>
                    </a:ext>
                  </a:extLst>
                </p:cNvPr>
                <p:cNvPicPr preferRelativeResize="0"/>
                <p:nvPr/>
              </p:nvPicPr>
              <p:blipFill rotWithShape="1">
                <a:blip r:embed="rId10">
                  <a:alphaModFix/>
                </a:blip>
                <a:srcRect/>
                <a:stretch/>
              </p:blipFill>
              <p:spPr>
                <a:xfrm flipH="1">
                  <a:off x="3150716" y="5666247"/>
                  <a:ext cx="404316" cy="390918"/>
                </a:xfrm>
                <a:prstGeom prst="rect">
                  <a:avLst/>
                </a:prstGeom>
                <a:noFill/>
                <a:ln>
                  <a:noFill/>
                </a:ln>
              </p:spPr>
            </p:pic>
            <p:pic>
              <p:nvPicPr>
                <p:cNvPr id="547" name="Google Shape;513;p29" descr="おもちゃ, レゴ が含まれている画像&#10;&#10;自動的に生成された説明">
                  <a:extLst>
                    <a:ext uri="{FF2B5EF4-FFF2-40B4-BE49-F238E27FC236}">
                      <a16:creationId xmlns:a16="http://schemas.microsoft.com/office/drawing/2014/main" id="{A60E6D3D-2819-B643-4A8F-9D4B5E41277B}"/>
                    </a:ext>
                  </a:extLst>
                </p:cNvPr>
                <p:cNvPicPr preferRelativeResize="0"/>
                <p:nvPr/>
              </p:nvPicPr>
              <p:blipFill rotWithShape="1">
                <a:blip r:embed="rId8">
                  <a:alphaModFix/>
                </a:blip>
                <a:srcRect/>
                <a:stretch/>
              </p:blipFill>
              <p:spPr>
                <a:xfrm>
                  <a:off x="4014812" y="5697096"/>
                  <a:ext cx="322803" cy="372109"/>
                </a:xfrm>
                <a:prstGeom prst="rect">
                  <a:avLst/>
                </a:prstGeom>
                <a:noFill/>
                <a:ln>
                  <a:noFill/>
                </a:ln>
              </p:spPr>
            </p:pic>
            <p:pic>
              <p:nvPicPr>
                <p:cNvPr id="548" name="Google Shape;514;p29" descr="草の上に置かれた自転車&#10;&#10;中程度の精度で自動的に生成された説明">
                  <a:extLst>
                    <a:ext uri="{FF2B5EF4-FFF2-40B4-BE49-F238E27FC236}">
                      <a16:creationId xmlns:a16="http://schemas.microsoft.com/office/drawing/2014/main" id="{092537DB-078A-E124-886F-8A4693D2304A}"/>
                    </a:ext>
                  </a:extLst>
                </p:cNvPr>
                <p:cNvPicPr preferRelativeResize="0"/>
                <p:nvPr/>
              </p:nvPicPr>
              <p:blipFill rotWithShape="1">
                <a:blip r:embed="rId11">
                  <a:alphaModFix/>
                </a:blip>
                <a:srcRect/>
                <a:stretch/>
              </p:blipFill>
              <p:spPr>
                <a:xfrm>
                  <a:off x="4374852" y="5705404"/>
                  <a:ext cx="602499" cy="361500"/>
                </a:xfrm>
                <a:prstGeom prst="rect">
                  <a:avLst/>
                </a:prstGeom>
                <a:noFill/>
                <a:ln>
                  <a:noFill/>
                </a:ln>
              </p:spPr>
            </p:pic>
            <p:pic>
              <p:nvPicPr>
                <p:cNvPr id="549" name="Google Shape;515;p29" descr="おもちゃ, レゴ が含まれている画像&#10;&#10;自動的に生成された説明">
                  <a:extLst>
                    <a:ext uri="{FF2B5EF4-FFF2-40B4-BE49-F238E27FC236}">
                      <a16:creationId xmlns:a16="http://schemas.microsoft.com/office/drawing/2014/main" id="{743F99E5-12C5-2B89-120C-9C9BC11FA5DE}"/>
                    </a:ext>
                  </a:extLst>
                </p:cNvPr>
                <p:cNvPicPr preferRelativeResize="0"/>
                <p:nvPr/>
              </p:nvPicPr>
              <p:blipFill rotWithShape="1">
                <a:blip r:embed="rId8">
                  <a:alphaModFix/>
                </a:blip>
                <a:srcRect/>
                <a:stretch/>
              </p:blipFill>
              <p:spPr>
                <a:xfrm>
                  <a:off x="5022924" y="5706864"/>
                  <a:ext cx="322803" cy="372109"/>
                </a:xfrm>
                <a:prstGeom prst="rect">
                  <a:avLst/>
                </a:prstGeom>
                <a:noFill/>
                <a:ln>
                  <a:noFill/>
                </a:ln>
              </p:spPr>
            </p:pic>
            <p:pic>
              <p:nvPicPr>
                <p:cNvPr id="550" name="Google Shape;516;p29" descr="ダイアグラム&#10;&#10;自動的に生成された説明">
                  <a:extLst>
                    <a:ext uri="{FF2B5EF4-FFF2-40B4-BE49-F238E27FC236}">
                      <a16:creationId xmlns:a16="http://schemas.microsoft.com/office/drawing/2014/main" id="{58B00B1B-5BB6-9794-4362-48E13236C89D}"/>
                    </a:ext>
                  </a:extLst>
                </p:cNvPr>
                <p:cNvPicPr preferRelativeResize="0"/>
                <p:nvPr/>
              </p:nvPicPr>
              <p:blipFill rotWithShape="1">
                <a:blip r:embed="rId12">
                  <a:alphaModFix/>
                </a:blip>
                <a:srcRect/>
                <a:stretch/>
              </p:blipFill>
              <p:spPr>
                <a:xfrm>
                  <a:off x="5454972" y="5723412"/>
                  <a:ext cx="508778" cy="361500"/>
                </a:xfrm>
                <a:prstGeom prst="rect">
                  <a:avLst/>
                </a:prstGeom>
                <a:noFill/>
                <a:ln>
                  <a:noFill/>
                </a:ln>
              </p:spPr>
            </p:pic>
            <p:pic>
              <p:nvPicPr>
                <p:cNvPr id="551" name="Google Shape;517;p29" descr="白い車の写真と文字の加工写真&#10;&#10;低い精度で自動的に生成された説明">
                  <a:extLst>
                    <a:ext uri="{FF2B5EF4-FFF2-40B4-BE49-F238E27FC236}">
                      <a16:creationId xmlns:a16="http://schemas.microsoft.com/office/drawing/2014/main" id="{83BD2832-0009-1D7E-9192-22D4E139F390}"/>
                    </a:ext>
                  </a:extLst>
                </p:cNvPr>
                <p:cNvPicPr preferRelativeResize="0"/>
                <p:nvPr/>
              </p:nvPicPr>
              <p:blipFill rotWithShape="1">
                <a:blip r:embed="rId13">
                  <a:alphaModFix/>
                </a:blip>
                <a:srcRect/>
                <a:stretch/>
              </p:blipFill>
              <p:spPr>
                <a:xfrm>
                  <a:off x="6028016" y="5723412"/>
                  <a:ext cx="582106" cy="436579"/>
                </a:xfrm>
                <a:prstGeom prst="rect">
                  <a:avLst/>
                </a:prstGeom>
                <a:noFill/>
                <a:ln>
                  <a:noFill/>
                </a:ln>
              </p:spPr>
            </p:pic>
            <p:pic>
              <p:nvPicPr>
                <p:cNvPr id="552" name="Google Shape;518;p29" descr="ダイアグラム&#10;&#10;自動的に生成された説明">
                  <a:extLst>
                    <a:ext uri="{FF2B5EF4-FFF2-40B4-BE49-F238E27FC236}">
                      <a16:creationId xmlns:a16="http://schemas.microsoft.com/office/drawing/2014/main" id="{F6F6DEA7-B20C-21A0-BB21-812A60E9B80B}"/>
                    </a:ext>
                  </a:extLst>
                </p:cNvPr>
                <p:cNvPicPr preferRelativeResize="0"/>
                <p:nvPr/>
              </p:nvPicPr>
              <p:blipFill rotWithShape="1">
                <a:blip r:embed="rId10">
                  <a:alphaModFix/>
                </a:blip>
                <a:srcRect/>
                <a:stretch/>
              </p:blipFill>
              <p:spPr>
                <a:xfrm flipH="1">
                  <a:off x="3536034" y="5678287"/>
                  <a:ext cx="404316" cy="390918"/>
                </a:xfrm>
                <a:prstGeom prst="rect">
                  <a:avLst/>
                </a:prstGeom>
                <a:noFill/>
                <a:ln>
                  <a:noFill/>
                </a:ln>
              </p:spPr>
            </p:pic>
          </p:grpSp>
          <p:grpSp>
            <p:nvGrpSpPr>
              <p:cNvPr id="19" name="Google Shape;519;p29">
                <a:extLst>
                  <a:ext uri="{FF2B5EF4-FFF2-40B4-BE49-F238E27FC236}">
                    <a16:creationId xmlns:a16="http://schemas.microsoft.com/office/drawing/2014/main" id="{5393A9AA-E6E1-319F-4753-369B8595A965}"/>
                  </a:ext>
                </a:extLst>
              </p:cNvPr>
              <p:cNvGrpSpPr/>
              <p:nvPr/>
            </p:nvGrpSpPr>
            <p:grpSpPr>
              <a:xfrm>
                <a:off x="606702" y="5492815"/>
                <a:ext cx="6000398" cy="646290"/>
                <a:chOff x="606702" y="5492815"/>
                <a:chExt cx="6000398" cy="646290"/>
              </a:xfrm>
            </p:grpSpPr>
            <p:sp>
              <p:nvSpPr>
                <p:cNvPr id="20" name="Google Shape;520;p29">
                  <a:extLst>
                    <a:ext uri="{FF2B5EF4-FFF2-40B4-BE49-F238E27FC236}">
                      <a16:creationId xmlns:a16="http://schemas.microsoft.com/office/drawing/2014/main" id="{3A5DB2D6-D0DE-A982-A497-16E4E2DA068E}"/>
                    </a:ext>
                  </a:extLst>
                </p:cNvPr>
                <p:cNvSpPr txBox="1"/>
                <p:nvPr/>
              </p:nvSpPr>
              <p:spPr>
                <a:xfrm>
                  <a:off x="606702" y="5492815"/>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先行白バイ</a:t>
                  </a:r>
                </a:p>
              </p:txBody>
            </p:sp>
            <p:sp>
              <p:nvSpPr>
                <p:cNvPr id="21" name="Google Shape;521;p29">
                  <a:extLst>
                    <a:ext uri="{FF2B5EF4-FFF2-40B4-BE49-F238E27FC236}">
                      <a16:creationId xmlns:a16="http://schemas.microsoft.com/office/drawing/2014/main" id="{10C4E494-EB0F-977B-4A96-914FD862DE69}"/>
                    </a:ext>
                  </a:extLst>
                </p:cNvPr>
                <p:cNvSpPr txBox="1"/>
                <p:nvPr/>
              </p:nvSpPr>
              <p:spPr>
                <a:xfrm>
                  <a:off x="1312426" y="5492815"/>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先導白バイ</a:t>
                  </a:r>
                </a:p>
              </p:txBody>
            </p:sp>
            <p:sp>
              <p:nvSpPr>
                <p:cNvPr id="22" name="Google Shape;522;p29">
                  <a:extLst>
                    <a:ext uri="{FF2B5EF4-FFF2-40B4-BE49-F238E27FC236}">
                      <a16:creationId xmlns:a16="http://schemas.microsoft.com/office/drawing/2014/main" id="{36171C52-82A6-05A6-3853-3D98FEF13239}"/>
                    </a:ext>
                  </a:extLst>
                </p:cNvPr>
                <p:cNvSpPr txBox="1"/>
                <p:nvPr/>
              </p:nvSpPr>
              <p:spPr>
                <a:xfrm>
                  <a:off x="1982175" y="5492815"/>
                  <a:ext cx="64891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23" name="Google Shape;523;p29">
                  <a:extLst>
                    <a:ext uri="{FF2B5EF4-FFF2-40B4-BE49-F238E27FC236}">
                      <a16:creationId xmlns:a16="http://schemas.microsoft.com/office/drawing/2014/main" id="{EB02A677-BFE5-B5AC-4019-DCD5D807CD49}"/>
                    </a:ext>
                  </a:extLst>
                </p:cNvPr>
                <p:cNvSpPr txBox="1"/>
                <p:nvPr/>
              </p:nvSpPr>
              <p:spPr>
                <a:xfrm>
                  <a:off x="2359867" y="5769814"/>
                  <a:ext cx="6489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タンデムの選手</a:t>
                  </a:r>
                </a:p>
              </p:txBody>
            </p:sp>
            <p:sp>
              <p:nvSpPr>
                <p:cNvPr id="24" name="Google Shape;524;p29">
                  <a:extLst>
                    <a:ext uri="{FF2B5EF4-FFF2-40B4-BE49-F238E27FC236}">
                      <a16:creationId xmlns:a16="http://schemas.microsoft.com/office/drawing/2014/main" id="{71A98FF4-BD31-644D-6CD5-F03DD4693D48}"/>
                    </a:ext>
                  </a:extLst>
                </p:cNvPr>
                <p:cNvSpPr txBox="1"/>
                <p:nvPr/>
              </p:nvSpPr>
              <p:spPr>
                <a:xfrm>
                  <a:off x="3086963" y="5769814"/>
                  <a:ext cx="94012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通常のロード</a:t>
                  </a:r>
                </a:p>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レーサーの選手</a:t>
                  </a:r>
                </a:p>
              </p:txBody>
            </p:sp>
            <p:sp>
              <p:nvSpPr>
                <p:cNvPr id="25" name="Google Shape;525;p29">
                  <a:extLst>
                    <a:ext uri="{FF2B5EF4-FFF2-40B4-BE49-F238E27FC236}">
                      <a16:creationId xmlns:a16="http://schemas.microsoft.com/office/drawing/2014/main" id="{05A8B8C7-3E50-52C3-5D7F-7291D58342C8}"/>
                    </a:ext>
                  </a:extLst>
                </p:cNvPr>
                <p:cNvSpPr txBox="1"/>
                <p:nvPr/>
              </p:nvSpPr>
              <p:spPr>
                <a:xfrm>
                  <a:off x="3892585" y="5505927"/>
                  <a:ext cx="769185"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中間</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26" name="Google Shape;526;p29">
                  <a:extLst>
                    <a:ext uri="{FF2B5EF4-FFF2-40B4-BE49-F238E27FC236}">
                      <a16:creationId xmlns:a16="http://schemas.microsoft.com/office/drawing/2014/main" id="{B7AFB7C8-7D41-304C-D05E-2CC579A811B5}"/>
                    </a:ext>
                  </a:extLst>
                </p:cNvPr>
                <p:cNvSpPr txBox="1"/>
                <p:nvPr/>
              </p:nvSpPr>
              <p:spPr>
                <a:xfrm>
                  <a:off x="4306845" y="5769813"/>
                  <a:ext cx="94011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ハンドサイクルの選手</a:t>
                  </a:r>
                </a:p>
              </p:txBody>
            </p:sp>
            <p:sp>
              <p:nvSpPr>
                <p:cNvPr id="27" name="Google Shape;527;p29">
                  <a:extLst>
                    <a:ext uri="{FF2B5EF4-FFF2-40B4-BE49-F238E27FC236}">
                      <a16:creationId xmlns:a16="http://schemas.microsoft.com/office/drawing/2014/main" id="{1766585F-8D12-2450-5F13-3275EE53AE0E}"/>
                    </a:ext>
                  </a:extLst>
                </p:cNvPr>
                <p:cNvSpPr txBox="1"/>
                <p:nvPr/>
              </p:nvSpPr>
              <p:spPr>
                <a:xfrm>
                  <a:off x="4929958" y="5516076"/>
                  <a:ext cx="41410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後尾</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28" name="Google Shape;528;p29">
                  <a:extLst>
                    <a:ext uri="{FF2B5EF4-FFF2-40B4-BE49-F238E27FC236}">
                      <a16:creationId xmlns:a16="http://schemas.microsoft.com/office/drawing/2014/main" id="{D0511550-E5B8-96EA-C893-C84CEB2CDE50}"/>
                    </a:ext>
                  </a:extLst>
                </p:cNvPr>
                <p:cNvSpPr txBox="1"/>
                <p:nvPr/>
              </p:nvSpPr>
              <p:spPr>
                <a:xfrm>
                  <a:off x="5415011" y="5516076"/>
                  <a:ext cx="622253"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広報車</a:t>
                  </a:r>
                </a:p>
              </p:txBody>
            </p:sp>
            <p:sp>
              <p:nvSpPr>
                <p:cNvPr id="29" name="Google Shape;529;p29">
                  <a:extLst>
                    <a:ext uri="{FF2B5EF4-FFF2-40B4-BE49-F238E27FC236}">
                      <a16:creationId xmlns:a16="http://schemas.microsoft.com/office/drawing/2014/main" id="{5892E3B4-C965-1A9B-8066-A47B90D31C2D}"/>
                    </a:ext>
                  </a:extLst>
                </p:cNvPr>
                <p:cNvSpPr txBox="1"/>
                <p:nvPr/>
              </p:nvSpPr>
              <p:spPr>
                <a:xfrm>
                  <a:off x="6024993" y="5527715"/>
                  <a:ext cx="58210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パトカー</a:t>
                  </a:r>
                </a:p>
              </p:txBody>
            </p:sp>
          </p:grpSp>
        </p:grpSp>
        <p:grpSp>
          <p:nvGrpSpPr>
            <p:cNvPr id="15" name="Google Shape;530;p29">
              <a:extLst>
                <a:ext uri="{FF2B5EF4-FFF2-40B4-BE49-F238E27FC236}">
                  <a16:creationId xmlns:a16="http://schemas.microsoft.com/office/drawing/2014/main" id="{B3516AB7-35B9-BB8A-D1F4-645C433EA307}"/>
                </a:ext>
              </a:extLst>
            </p:cNvPr>
            <p:cNvGrpSpPr/>
            <p:nvPr/>
          </p:nvGrpSpPr>
          <p:grpSpPr>
            <a:xfrm>
              <a:off x="1056380" y="5927550"/>
              <a:ext cx="494347" cy="245511"/>
              <a:chOff x="1056380" y="5927550"/>
              <a:chExt cx="494347" cy="245511"/>
            </a:xfrm>
          </p:grpSpPr>
          <p:sp>
            <p:nvSpPr>
              <p:cNvPr id="16" name="Google Shape;531;p29">
                <a:extLst>
                  <a:ext uri="{FF2B5EF4-FFF2-40B4-BE49-F238E27FC236}">
                    <a16:creationId xmlns:a16="http://schemas.microsoft.com/office/drawing/2014/main" id="{1A019F54-AA84-2092-87AA-968E1CE8527A}"/>
                  </a:ext>
                </a:extLst>
              </p:cNvPr>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 name="Google Shape;532;p29">
                <a:extLst>
                  <a:ext uri="{FF2B5EF4-FFF2-40B4-BE49-F238E27FC236}">
                    <a16:creationId xmlns:a16="http://schemas.microsoft.com/office/drawing/2014/main" id="{C1FF5C96-D60E-024A-0AA8-F4966F07A07B}"/>
                  </a:ext>
                </a:extLst>
              </p:cNvPr>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200m</a:t>
                </a:r>
                <a:endParaRPr sz="800">
                  <a:solidFill>
                    <a:schemeClr val="dk1"/>
                  </a:solidFill>
                  <a:latin typeface="Arial"/>
                  <a:ea typeface="Arial"/>
                  <a:cs typeface="Arial"/>
                  <a:sym typeface="Arial"/>
                </a:endParaRPr>
              </a:p>
            </p:txBody>
          </p:sp>
        </p:grpSp>
      </p:grpSp>
    </p:spTree>
    <p:extLst>
      <p:ext uri="{BB962C8B-B14F-4D97-AF65-F5344CB8AC3E}">
        <p14:creationId xmlns:p14="http://schemas.microsoft.com/office/powerpoint/2010/main" val="4259651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30"/>
          <p:cNvPicPr preferRelativeResize="0"/>
          <p:nvPr/>
        </p:nvPicPr>
        <p:blipFill rotWithShape="1">
          <a:blip r:embed="rId3">
            <a:alphaModFix/>
          </a:blip>
          <a:srcRect/>
          <a:stretch/>
        </p:blipFill>
        <p:spPr>
          <a:xfrm rot="5400000">
            <a:off x="2107086" y="1365445"/>
            <a:ext cx="2845259" cy="6806671"/>
          </a:xfrm>
          <a:prstGeom prst="rect">
            <a:avLst/>
          </a:prstGeom>
          <a:noFill/>
          <a:ln>
            <a:noFill/>
          </a:ln>
        </p:spPr>
      </p:pic>
      <p:sp>
        <p:nvSpPr>
          <p:cNvPr id="622" name="Google Shape;622;p30"/>
          <p:cNvSpPr txBox="1"/>
          <p:nvPr/>
        </p:nvSpPr>
        <p:spPr>
          <a:xfrm>
            <a:off x="718955" y="1799496"/>
            <a:ext cx="6031239" cy="7363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Familiarization Time :  6:25 – 6:41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Meeting Time : 6:15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Meeting Point : On the road, south-east side of “</a:t>
            </a:r>
            <a:r>
              <a:rPr lang="en-US" sz="1050" b="0" i="0" u="none" strike="noStrike" cap="none" dirty="0" err="1">
                <a:solidFill>
                  <a:schemeClr val="dk1"/>
                </a:solidFill>
                <a:latin typeface="Arial"/>
                <a:ea typeface="Arial"/>
                <a:cs typeface="Arial"/>
                <a:sym typeface="Arial"/>
              </a:rPr>
              <a:t>Kenmin</a:t>
            </a:r>
            <a:r>
              <a:rPr lang="en-US" sz="1050" b="0" i="0" u="none" strike="noStrike" cap="none" dirty="0">
                <a:solidFill>
                  <a:schemeClr val="dk1"/>
                </a:solidFill>
                <a:latin typeface="Arial"/>
                <a:ea typeface="Arial"/>
                <a:cs typeface="Arial"/>
                <a:sym typeface="Arial"/>
              </a:rPr>
              <a:t> Hall” crossing.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1</a:t>
            </a:r>
            <a:r>
              <a:rPr lang="en-US" sz="1050" b="0" i="0" u="none" strike="noStrike" cap="none" baseline="30000" dirty="0">
                <a:solidFill>
                  <a:schemeClr val="dk1"/>
                </a:solidFill>
                <a:latin typeface="Arial"/>
                <a:ea typeface="Arial"/>
                <a:cs typeface="Arial"/>
                <a:sym typeface="Arial"/>
              </a:rPr>
              <a:t>st</a:t>
            </a:r>
            <a:r>
              <a:rPr lang="en-US" sz="1050" b="0" i="0" u="none" strike="noStrike" cap="none" dirty="0">
                <a:solidFill>
                  <a:schemeClr val="dk1"/>
                </a:solidFill>
                <a:latin typeface="Arial"/>
                <a:ea typeface="Arial"/>
                <a:cs typeface="Arial"/>
                <a:sym typeface="Arial"/>
              </a:rPr>
              <a:t> lap : Start by following the leading TO.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the end of the 1</a:t>
            </a:r>
            <a:r>
              <a:rPr lang="en-US" sz="1050" b="0" i="0" u="none" strike="noStrike" cap="none" baseline="30000" dirty="0">
                <a:solidFill>
                  <a:schemeClr val="dk1"/>
                </a:solidFill>
                <a:latin typeface="Arial"/>
                <a:ea typeface="Arial"/>
                <a:cs typeface="Arial"/>
                <a:sym typeface="Arial"/>
              </a:rPr>
              <a:t>st</a:t>
            </a:r>
            <a:r>
              <a:rPr lang="en-US" sz="1050" b="0" i="0" u="none" strike="noStrike" cap="none" dirty="0">
                <a:solidFill>
                  <a:schemeClr val="dk1"/>
                </a:solidFill>
                <a:latin typeface="Arial"/>
                <a:ea typeface="Arial"/>
                <a:cs typeface="Arial"/>
                <a:sym typeface="Arial"/>
              </a:rPr>
              <a:t> lap, police motorcycles will not come into Yamashita Park,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but athletes go  through transition in the park by following the  leading TO.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2</a:t>
            </a:r>
            <a:r>
              <a:rPr lang="en-US" sz="1050" b="0" i="0" u="none" strike="noStrike" cap="none" baseline="30000" dirty="0">
                <a:solidFill>
                  <a:schemeClr val="dk1"/>
                </a:solidFill>
                <a:latin typeface="Arial"/>
                <a:ea typeface="Arial"/>
                <a:cs typeface="Arial"/>
                <a:sym typeface="Arial"/>
              </a:rPr>
              <a:t>nd</a:t>
            </a:r>
            <a:r>
              <a:rPr lang="en-US" sz="1050" b="0" i="0" u="none" strike="noStrike" cap="none" dirty="0">
                <a:solidFill>
                  <a:schemeClr val="dk1"/>
                </a:solidFill>
                <a:latin typeface="Arial"/>
                <a:ea typeface="Arial"/>
                <a:cs typeface="Arial"/>
                <a:sym typeface="Arial"/>
              </a:rPr>
              <a:t> lap : Come into Yamashita Park, by following the leading TO.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Finish the familiarization at transition.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Please note that </a:t>
            </a:r>
            <a:r>
              <a:rPr lang="en-US" sz="1050" b="0" i="0" u="none" strike="noStrike" cap="none" dirty="0">
                <a:solidFill>
                  <a:srgbClr val="FF0000"/>
                </a:solidFill>
                <a:latin typeface="Arial"/>
                <a:ea typeface="Arial"/>
                <a:cs typeface="Arial"/>
                <a:sym typeface="Arial"/>
              </a:rPr>
              <a:t>no elite athletes can go on the course again.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sng" strike="noStrike" cap="none" dirty="0">
                <a:solidFill>
                  <a:schemeClr val="dk1"/>
                </a:solidFill>
                <a:latin typeface="Arial"/>
                <a:ea typeface="Arial"/>
                <a:cs typeface="Arial"/>
                <a:sym typeface="Arial"/>
              </a:rPr>
              <a:t>Note</a:t>
            </a:r>
            <a:r>
              <a:rPr lang="en-US" sz="1050" b="0" i="0" u="none" strike="noStrike" cap="none" dirty="0">
                <a:solidFill>
                  <a:schemeClr val="dk1"/>
                </a:solidFill>
                <a:latin typeface="Arial"/>
                <a:ea typeface="Arial"/>
                <a:cs typeface="Arial"/>
                <a:sym typeface="Arial"/>
              </a:rPr>
              <a:t> :  Elite athletes may have a bike familiarization on race day if the weather is different to</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the planned familiarization,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Elite Women &amp; Men :  09:15 - 09:35 on Saturday, 13</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May 2023.</a:t>
            </a:r>
            <a:endParaRPr sz="1050" b="0" i="0" u="none" strike="noStrike" cap="none" dirty="0">
              <a:solidFill>
                <a:schemeClr val="dk1"/>
              </a:solidFill>
              <a:latin typeface="Arial"/>
              <a:ea typeface="Arial"/>
              <a:cs typeface="Arial"/>
              <a:sym typeface="Arial"/>
            </a:endParaRPr>
          </a:p>
        </p:txBody>
      </p:sp>
      <p:sp>
        <p:nvSpPr>
          <p:cNvPr id="623" name="Google Shape;623;p30"/>
          <p:cNvSpPr/>
          <p:nvPr/>
        </p:nvSpPr>
        <p:spPr>
          <a:xfrm>
            <a:off x="2070596" y="3346151"/>
            <a:ext cx="1152127" cy="1428550"/>
          </a:xfrm>
          <a:custGeom>
            <a:avLst/>
            <a:gdLst/>
            <a:ahLst/>
            <a:cxnLst/>
            <a:rect l="l" t="t" r="r" b="b"/>
            <a:pathLst>
              <a:path w="1200912" h="1280160" extrusionOk="0">
                <a:moveTo>
                  <a:pt x="24384" y="774192"/>
                </a:moveTo>
                <a:lnTo>
                  <a:pt x="670560" y="1280160"/>
                </a:lnTo>
                <a:lnTo>
                  <a:pt x="1170432" y="822960"/>
                </a:lnTo>
                <a:lnTo>
                  <a:pt x="1200912" y="512064"/>
                </a:lnTo>
                <a:lnTo>
                  <a:pt x="633984" y="0"/>
                </a:lnTo>
                <a:lnTo>
                  <a:pt x="0" y="12192"/>
                </a:lnTo>
                <a:lnTo>
                  <a:pt x="24384" y="774192"/>
                </a:lnTo>
                <a:close/>
              </a:path>
            </a:pathLst>
          </a:cu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4" name="Google Shape;624;p30"/>
          <p:cNvSpPr/>
          <p:nvPr/>
        </p:nvSpPr>
        <p:spPr>
          <a:xfrm>
            <a:off x="2598825" y="481461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5" name="Google Shape;625;p30"/>
          <p:cNvSpPr/>
          <p:nvPr/>
        </p:nvSpPr>
        <p:spPr>
          <a:xfrm>
            <a:off x="1563368" y="4851781"/>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6" name="Google Shape;626;p30"/>
          <p:cNvSpPr/>
          <p:nvPr/>
        </p:nvSpPr>
        <p:spPr>
          <a:xfrm>
            <a:off x="499654" y="4216429"/>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7" name="Google Shape;627;p30"/>
          <p:cNvSpPr/>
          <p:nvPr/>
        </p:nvSpPr>
        <p:spPr>
          <a:xfrm>
            <a:off x="1455356" y="4216429"/>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8" name="Google Shape;628;p30"/>
          <p:cNvSpPr/>
          <p:nvPr/>
        </p:nvSpPr>
        <p:spPr>
          <a:xfrm>
            <a:off x="3637993" y="5921908"/>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9" name="Google Shape;629;p30"/>
          <p:cNvSpPr/>
          <p:nvPr/>
        </p:nvSpPr>
        <p:spPr>
          <a:xfrm>
            <a:off x="4563161" y="571920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0" name="Google Shape;630;p30"/>
          <p:cNvSpPr/>
          <p:nvPr/>
        </p:nvSpPr>
        <p:spPr>
          <a:xfrm>
            <a:off x="5292496" y="5649363"/>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1" name="Google Shape;631;p30"/>
          <p:cNvSpPr/>
          <p:nvPr/>
        </p:nvSpPr>
        <p:spPr>
          <a:xfrm>
            <a:off x="5963122" y="564215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2" name="Google Shape;632;p30"/>
          <p:cNvSpPr/>
          <p:nvPr/>
        </p:nvSpPr>
        <p:spPr>
          <a:xfrm>
            <a:off x="6698067" y="565766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30"/>
          <p:cNvSpPr/>
          <p:nvPr/>
        </p:nvSpPr>
        <p:spPr>
          <a:xfrm>
            <a:off x="4151304" y="5883893"/>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34" name="Google Shape;634;p30"/>
          <p:cNvGrpSpPr/>
          <p:nvPr/>
        </p:nvGrpSpPr>
        <p:grpSpPr>
          <a:xfrm>
            <a:off x="2367377" y="6275633"/>
            <a:ext cx="4391567" cy="589080"/>
            <a:chOff x="2367377" y="7330756"/>
            <a:chExt cx="4391567" cy="589080"/>
          </a:xfrm>
        </p:grpSpPr>
        <p:sp>
          <p:nvSpPr>
            <p:cNvPr id="635" name="Google Shape;635;p30"/>
            <p:cNvSpPr/>
            <p:nvPr/>
          </p:nvSpPr>
          <p:spPr>
            <a:xfrm>
              <a:off x="2367377" y="7330756"/>
              <a:ext cx="4391567" cy="589080"/>
            </a:xfrm>
            <a:prstGeom prst="wedgeRectCallout">
              <a:avLst>
                <a:gd name="adj1" fmla="val -21245"/>
                <a:gd name="adj2" fmla="val 8039"/>
              </a:avLst>
            </a:prstGeom>
            <a:solidFill>
              <a:schemeClr val="l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Meeting Point / Start position (South east side of “Kenmin Hall” crossing)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        ….. Traffic signal will turn to all Red when the preceding police motorcycle approaching</a:t>
              </a:r>
              <a:endParaRPr sz="1400" b="0" i="0" u="none" strike="noStrike" cap="none">
                <a:solidFill>
                  <a:srgbClr val="000000"/>
                </a:solidFill>
                <a:latin typeface="Arial"/>
                <a:ea typeface="Arial"/>
                <a:cs typeface="Arial"/>
                <a:sym typeface="Arial"/>
              </a:endParaRPr>
            </a:p>
          </p:txBody>
        </p:sp>
        <p:pic>
          <p:nvPicPr>
            <p:cNvPr id="636" name="Google Shape;636;p30"/>
            <p:cNvPicPr preferRelativeResize="0"/>
            <p:nvPr/>
          </p:nvPicPr>
          <p:blipFill rotWithShape="1">
            <a:blip r:embed="rId4">
              <a:alphaModFix/>
            </a:blip>
            <a:srcRect/>
            <a:stretch/>
          </p:blipFill>
          <p:spPr>
            <a:xfrm rot="5400000">
              <a:off x="5836365" y="7378673"/>
              <a:ext cx="387112" cy="298450"/>
            </a:xfrm>
            <a:prstGeom prst="rect">
              <a:avLst/>
            </a:prstGeom>
            <a:noFill/>
            <a:ln>
              <a:noFill/>
            </a:ln>
          </p:spPr>
        </p:pic>
        <p:sp>
          <p:nvSpPr>
            <p:cNvPr id="637" name="Google Shape;637;p30"/>
            <p:cNvSpPr/>
            <p:nvPr/>
          </p:nvSpPr>
          <p:spPr>
            <a:xfrm>
              <a:off x="2453876" y="7651080"/>
              <a:ext cx="216024" cy="187055"/>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638" name="Google Shape;638;p30"/>
          <p:cNvPicPr preferRelativeResize="0"/>
          <p:nvPr/>
        </p:nvPicPr>
        <p:blipFill rotWithShape="1">
          <a:blip r:embed="rId4">
            <a:alphaModFix/>
          </a:blip>
          <a:srcRect/>
          <a:stretch/>
        </p:blipFill>
        <p:spPr>
          <a:xfrm rot="5400000">
            <a:off x="5993845" y="5670088"/>
            <a:ext cx="419725" cy="298450"/>
          </a:xfrm>
          <a:prstGeom prst="rect">
            <a:avLst/>
          </a:prstGeom>
          <a:noFill/>
          <a:ln>
            <a:noFill/>
          </a:ln>
        </p:spPr>
      </p:pic>
      <p:sp>
        <p:nvSpPr>
          <p:cNvPr id="639" name="Google Shape;639;p30"/>
          <p:cNvSpPr/>
          <p:nvPr/>
        </p:nvSpPr>
        <p:spPr>
          <a:xfrm>
            <a:off x="5043161" y="5102948"/>
            <a:ext cx="1875479" cy="506502"/>
          </a:xfrm>
          <a:prstGeom prst="rect">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40" name="Google Shape;640;p30"/>
          <p:cNvGrpSpPr/>
          <p:nvPr/>
        </p:nvGrpSpPr>
        <p:grpSpPr>
          <a:xfrm>
            <a:off x="3601199" y="3812513"/>
            <a:ext cx="2724648" cy="851367"/>
            <a:chOff x="3006699" y="4207665"/>
            <a:chExt cx="2724648" cy="851367"/>
          </a:xfrm>
        </p:grpSpPr>
        <p:sp>
          <p:nvSpPr>
            <p:cNvPr id="641" name="Google Shape;641;p30"/>
            <p:cNvSpPr/>
            <p:nvPr/>
          </p:nvSpPr>
          <p:spPr>
            <a:xfrm>
              <a:off x="3006699" y="4207905"/>
              <a:ext cx="2724647" cy="851127"/>
            </a:xfrm>
            <a:prstGeom prst="wedgeRectCallout">
              <a:avLst>
                <a:gd name="adj1" fmla="val -84750"/>
                <a:gd name="adj2" fmla="val -30928"/>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0000"/>
                </a:solidFill>
                <a:latin typeface="Arial"/>
                <a:ea typeface="Arial"/>
                <a:cs typeface="Arial"/>
                <a:sym typeface="Arial"/>
              </a:endParaRPr>
            </a:p>
          </p:txBody>
        </p:sp>
        <p:sp>
          <p:nvSpPr>
            <p:cNvPr id="642" name="Google Shape;642;p30"/>
            <p:cNvSpPr/>
            <p:nvPr/>
          </p:nvSpPr>
          <p:spPr>
            <a:xfrm>
              <a:off x="3006700" y="4207665"/>
              <a:ext cx="2724647" cy="851127"/>
            </a:xfrm>
            <a:prstGeom prst="wedgeRectCallout">
              <a:avLst>
                <a:gd name="adj1" fmla="val 41324"/>
                <a:gd name="adj2" fmla="val 140071"/>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b="0" i="0" u="none" strike="noStrike" cap="none">
                  <a:solidFill>
                    <a:srgbClr val="FF0000"/>
                  </a:solidFill>
                  <a:latin typeface="Arial"/>
                  <a:ea typeface="Arial"/>
                  <a:cs typeface="Arial"/>
                  <a:sym typeface="Arial"/>
                </a:rPr>
                <a:t>Note that no police motorcycle nor car will come into the area of Red brick warehouse &amp; Yamashita Park.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200"/>
                <a:buFont typeface="Arial"/>
                <a:buNone/>
              </a:pPr>
              <a:r>
                <a:rPr lang="en-US" sz="1200" b="0" i="0" u="none" strike="noStrike" cap="none">
                  <a:solidFill>
                    <a:srgbClr val="FF0000"/>
                  </a:solidFill>
                  <a:latin typeface="Arial"/>
                  <a:ea typeface="Arial"/>
                  <a:cs typeface="Arial"/>
                  <a:sym typeface="Arial"/>
                </a:rPr>
                <a:t>Only TO will lead athletes in the area.</a:t>
              </a:r>
              <a:endParaRPr sz="1200" b="0" i="0" u="none" strike="noStrike" cap="none">
                <a:solidFill>
                  <a:srgbClr val="FF0000"/>
                </a:solidFill>
                <a:latin typeface="Arial"/>
                <a:ea typeface="Arial"/>
                <a:cs typeface="Arial"/>
                <a:sym typeface="Arial"/>
              </a:endParaRPr>
            </a:p>
          </p:txBody>
        </p:sp>
      </p:grpSp>
      <p:grpSp>
        <p:nvGrpSpPr>
          <p:cNvPr id="643" name="Google Shape;643;p30"/>
          <p:cNvGrpSpPr/>
          <p:nvPr/>
        </p:nvGrpSpPr>
        <p:grpSpPr>
          <a:xfrm>
            <a:off x="1334893" y="7090566"/>
            <a:ext cx="4351724" cy="1064570"/>
            <a:chOff x="563435" y="6714976"/>
            <a:chExt cx="4351724" cy="1064570"/>
          </a:xfrm>
        </p:grpSpPr>
        <p:grpSp>
          <p:nvGrpSpPr>
            <p:cNvPr id="644" name="Google Shape;644;p30"/>
            <p:cNvGrpSpPr/>
            <p:nvPr/>
          </p:nvGrpSpPr>
          <p:grpSpPr>
            <a:xfrm>
              <a:off x="563435" y="6714976"/>
              <a:ext cx="4351724" cy="989629"/>
              <a:chOff x="563435" y="6714976"/>
              <a:chExt cx="4351724" cy="989629"/>
            </a:xfrm>
          </p:grpSpPr>
          <p:pic>
            <p:nvPicPr>
              <p:cNvPr id="645" name="Google Shape;645;p30" descr="バイクに乗る男性&#10;&#10;自動的に生成された説明"/>
              <p:cNvPicPr preferRelativeResize="0"/>
              <p:nvPr/>
            </p:nvPicPr>
            <p:blipFill rotWithShape="1">
              <a:blip r:embed="rId5">
                <a:alphaModFix/>
              </a:blip>
              <a:srcRect/>
              <a:stretch/>
            </p:blipFill>
            <p:spPr>
              <a:xfrm>
                <a:off x="671448" y="6733785"/>
                <a:ext cx="558163" cy="372109"/>
              </a:xfrm>
              <a:prstGeom prst="rect">
                <a:avLst/>
              </a:prstGeom>
              <a:noFill/>
              <a:ln>
                <a:noFill/>
              </a:ln>
            </p:spPr>
          </p:pic>
          <p:pic>
            <p:nvPicPr>
              <p:cNvPr id="646" name="Google Shape;646;p30" descr="バイクに乗る男性&#10;&#10;自動的に生成された説明"/>
              <p:cNvPicPr preferRelativeResize="0"/>
              <p:nvPr/>
            </p:nvPicPr>
            <p:blipFill rotWithShape="1">
              <a:blip r:embed="rId5">
                <a:alphaModFix/>
              </a:blip>
              <a:srcRect/>
              <a:stretch/>
            </p:blipFill>
            <p:spPr>
              <a:xfrm>
                <a:off x="1347369" y="6733785"/>
                <a:ext cx="558163" cy="372109"/>
              </a:xfrm>
              <a:prstGeom prst="rect">
                <a:avLst/>
              </a:prstGeom>
              <a:noFill/>
              <a:ln>
                <a:noFill/>
              </a:ln>
            </p:spPr>
          </p:pic>
          <p:pic>
            <p:nvPicPr>
              <p:cNvPr id="647" name="Google Shape;647;p30" descr="おもちゃ, レゴ が含まれている画像&#10;&#10;自動的に生成された説明"/>
              <p:cNvPicPr preferRelativeResize="0"/>
              <p:nvPr/>
            </p:nvPicPr>
            <p:blipFill rotWithShape="1">
              <a:blip r:embed="rId6">
                <a:alphaModFix/>
              </a:blip>
              <a:srcRect/>
              <a:stretch/>
            </p:blipFill>
            <p:spPr>
              <a:xfrm>
                <a:off x="1967592" y="6736252"/>
                <a:ext cx="322803" cy="372109"/>
              </a:xfrm>
              <a:prstGeom prst="rect">
                <a:avLst/>
              </a:prstGeom>
              <a:noFill/>
              <a:ln>
                <a:noFill/>
              </a:ln>
            </p:spPr>
          </p:pic>
          <p:pic>
            <p:nvPicPr>
              <p:cNvPr id="648" name="Google Shape;648;p30" descr="ダイアグラム&#10;&#10;自動的に生成された説明"/>
              <p:cNvPicPr preferRelativeResize="0"/>
              <p:nvPr/>
            </p:nvPicPr>
            <p:blipFill rotWithShape="1">
              <a:blip r:embed="rId7">
                <a:alphaModFix/>
              </a:blip>
              <a:srcRect/>
              <a:stretch/>
            </p:blipFill>
            <p:spPr>
              <a:xfrm flipH="1">
                <a:off x="2430636" y="6714976"/>
                <a:ext cx="404316" cy="390918"/>
              </a:xfrm>
              <a:prstGeom prst="rect">
                <a:avLst/>
              </a:prstGeom>
              <a:noFill/>
              <a:ln>
                <a:noFill/>
              </a:ln>
            </p:spPr>
          </p:pic>
          <p:pic>
            <p:nvPicPr>
              <p:cNvPr id="649" name="Google Shape;649;p30" descr="おもちゃ, レゴ が含まれている画像&#10;&#10;自動的に生成された説明"/>
              <p:cNvPicPr preferRelativeResize="0"/>
              <p:nvPr/>
            </p:nvPicPr>
            <p:blipFill rotWithShape="1">
              <a:blip r:embed="rId6">
                <a:alphaModFix/>
              </a:blip>
              <a:srcRect/>
              <a:stretch/>
            </p:blipFill>
            <p:spPr>
              <a:xfrm>
                <a:off x="3327961" y="6755593"/>
                <a:ext cx="322803" cy="372109"/>
              </a:xfrm>
              <a:prstGeom prst="rect">
                <a:avLst/>
              </a:prstGeom>
              <a:noFill/>
              <a:ln>
                <a:noFill/>
              </a:ln>
            </p:spPr>
          </p:pic>
          <p:pic>
            <p:nvPicPr>
              <p:cNvPr id="650" name="Google Shape;650;p30" descr="ダイアグラム&#10;&#10;自動的に生成された説明"/>
              <p:cNvPicPr preferRelativeResize="0"/>
              <p:nvPr/>
            </p:nvPicPr>
            <p:blipFill rotWithShape="1">
              <a:blip r:embed="rId8">
                <a:alphaModFix/>
              </a:blip>
              <a:srcRect/>
              <a:stretch/>
            </p:blipFill>
            <p:spPr>
              <a:xfrm>
                <a:off x="3760009" y="6772141"/>
                <a:ext cx="508778" cy="361500"/>
              </a:xfrm>
              <a:prstGeom prst="rect">
                <a:avLst/>
              </a:prstGeom>
              <a:noFill/>
              <a:ln>
                <a:noFill/>
              </a:ln>
            </p:spPr>
          </p:pic>
          <p:pic>
            <p:nvPicPr>
              <p:cNvPr id="651" name="Google Shape;651;p30" descr="白い車の写真と文字の加工写真&#10;&#10;低い精度で自動的に生成された説明"/>
              <p:cNvPicPr preferRelativeResize="0"/>
              <p:nvPr/>
            </p:nvPicPr>
            <p:blipFill rotWithShape="1">
              <a:blip r:embed="rId9">
                <a:alphaModFix/>
              </a:blip>
              <a:srcRect/>
              <a:stretch/>
            </p:blipFill>
            <p:spPr>
              <a:xfrm>
                <a:off x="4333053" y="6772141"/>
                <a:ext cx="582106" cy="436579"/>
              </a:xfrm>
              <a:prstGeom prst="rect">
                <a:avLst/>
              </a:prstGeom>
              <a:noFill/>
              <a:ln>
                <a:noFill/>
              </a:ln>
            </p:spPr>
          </p:pic>
          <p:pic>
            <p:nvPicPr>
              <p:cNvPr id="652" name="Google Shape;652;p30" descr="ダイアグラム&#10;&#10;自動的に生成された説明"/>
              <p:cNvPicPr preferRelativeResize="0"/>
              <p:nvPr/>
            </p:nvPicPr>
            <p:blipFill rotWithShape="1">
              <a:blip r:embed="rId7">
                <a:alphaModFix/>
              </a:blip>
              <a:srcRect/>
              <a:stretch/>
            </p:blipFill>
            <p:spPr>
              <a:xfrm flipH="1">
                <a:off x="2815954" y="6727016"/>
                <a:ext cx="404316" cy="390918"/>
              </a:xfrm>
              <a:prstGeom prst="rect">
                <a:avLst/>
              </a:prstGeom>
              <a:noFill/>
              <a:ln>
                <a:noFill/>
              </a:ln>
            </p:spPr>
          </p:pic>
          <p:sp>
            <p:nvSpPr>
              <p:cNvPr id="653" name="Google Shape;653;p30"/>
              <p:cNvSpPr txBox="1"/>
              <p:nvPr/>
            </p:nvSpPr>
            <p:spPr>
              <a:xfrm>
                <a:off x="563435" y="7104441"/>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Preceding Police motorcycle</a:t>
                </a:r>
                <a:endParaRPr sz="900" b="0" i="0" u="none" strike="noStrike" cap="none">
                  <a:solidFill>
                    <a:schemeClr val="dk1"/>
                  </a:solidFill>
                  <a:latin typeface="Arial"/>
                  <a:ea typeface="Arial"/>
                  <a:cs typeface="Arial"/>
                  <a:sym typeface="Arial"/>
                </a:endParaRPr>
              </a:p>
            </p:txBody>
          </p:sp>
          <p:sp>
            <p:nvSpPr>
              <p:cNvPr id="654" name="Google Shape;654;p30"/>
              <p:cNvSpPr txBox="1"/>
              <p:nvPr/>
            </p:nvSpPr>
            <p:spPr>
              <a:xfrm>
                <a:off x="1269159" y="7104441"/>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Police motorcycle</a:t>
                </a:r>
                <a:endParaRPr sz="900" b="0" i="0" u="none" strike="noStrike" cap="none">
                  <a:solidFill>
                    <a:schemeClr val="dk1"/>
                  </a:solidFill>
                  <a:latin typeface="Arial"/>
                  <a:ea typeface="Arial"/>
                  <a:cs typeface="Arial"/>
                  <a:sym typeface="Arial"/>
                </a:endParaRPr>
              </a:p>
            </p:txBody>
          </p:sp>
          <p:sp>
            <p:nvSpPr>
              <p:cNvPr id="655" name="Google Shape;655;p30"/>
              <p:cNvSpPr txBox="1"/>
              <p:nvPr/>
            </p:nvSpPr>
            <p:spPr>
              <a:xfrm>
                <a:off x="1938908" y="7104441"/>
                <a:ext cx="64891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TO</a:t>
                </a:r>
                <a:endParaRPr sz="900" b="0" i="0" u="none" strike="noStrike" cap="none">
                  <a:solidFill>
                    <a:schemeClr val="dk1"/>
                  </a:solidFill>
                  <a:latin typeface="Arial"/>
                  <a:ea typeface="Arial"/>
                  <a:cs typeface="Arial"/>
                  <a:sym typeface="Arial"/>
                </a:endParaRPr>
              </a:p>
            </p:txBody>
          </p:sp>
          <p:sp>
            <p:nvSpPr>
              <p:cNvPr id="656" name="Google Shape;656;p30"/>
              <p:cNvSpPr txBox="1"/>
              <p:nvPr/>
            </p:nvSpPr>
            <p:spPr>
              <a:xfrm>
                <a:off x="2444488" y="7381440"/>
                <a:ext cx="85024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Regular bike athletes</a:t>
                </a:r>
                <a:endParaRPr sz="900" b="0" i="0" u="none" strike="noStrike" cap="none" dirty="0">
                  <a:solidFill>
                    <a:schemeClr val="dk1"/>
                  </a:solidFill>
                  <a:latin typeface="Arial"/>
                  <a:ea typeface="Arial"/>
                  <a:cs typeface="Arial"/>
                  <a:sym typeface="Arial"/>
                </a:endParaRPr>
              </a:p>
            </p:txBody>
          </p:sp>
          <p:sp>
            <p:nvSpPr>
              <p:cNvPr id="657" name="Google Shape;657;p30"/>
              <p:cNvSpPr txBox="1"/>
              <p:nvPr/>
            </p:nvSpPr>
            <p:spPr>
              <a:xfrm>
                <a:off x="3222724" y="7127702"/>
                <a:ext cx="41410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Tail TO</a:t>
                </a:r>
                <a:endParaRPr sz="900" b="0" i="0" u="none" strike="noStrike" cap="none">
                  <a:solidFill>
                    <a:schemeClr val="dk1"/>
                  </a:solidFill>
                  <a:latin typeface="Arial"/>
                  <a:ea typeface="Arial"/>
                  <a:cs typeface="Arial"/>
                  <a:sym typeface="Arial"/>
                </a:endParaRPr>
              </a:p>
            </p:txBody>
          </p:sp>
          <p:sp>
            <p:nvSpPr>
              <p:cNvPr id="658" name="Google Shape;658;p30"/>
              <p:cNvSpPr txBox="1"/>
              <p:nvPr/>
            </p:nvSpPr>
            <p:spPr>
              <a:xfrm>
                <a:off x="3707777" y="7127702"/>
                <a:ext cx="622253"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Public relations vehicle</a:t>
                </a:r>
                <a:endParaRPr sz="900" b="0" i="0" u="none" strike="noStrike" cap="none">
                  <a:solidFill>
                    <a:schemeClr val="dk1"/>
                  </a:solidFill>
                  <a:latin typeface="Arial"/>
                  <a:ea typeface="Arial"/>
                  <a:cs typeface="Arial"/>
                  <a:sym typeface="Arial"/>
                </a:endParaRPr>
              </a:p>
            </p:txBody>
          </p:sp>
          <p:sp>
            <p:nvSpPr>
              <p:cNvPr id="659" name="Google Shape;659;p30"/>
              <p:cNvSpPr txBox="1"/>
              <p:nvPr/>
            </p:nvSpPr>
            <p:spPr>
              <a:xfrm>
                <a:off x="4317759" y="7139341"/>
                <a:ext cx="58210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Police car</a:t>
                </a:r>
                <a:endParaRPr sz="900" b="0" i="0" u="none" strike="noStrike" cap="none">
                  <a:solidFill>
                    <a:schemeClr val="dk1"/>
                  </a:solidFill>
                  <a:latin typeface="Arial"/>
                  <a:ea typeface="Arial"/>
                  <a:cs typeface="Arial"/>
                  <a:sym typeface="Arial"/>
                </a:endParaRPr>
              </a:p>
            </p:txBody>
          </p:sp>
        </p:grpSp>
        <p:grpSp>
          <p:nvGrpSpPr>
            <p:cNvPr id="660" name="Google Shape;660;p30"/>
            <p:cNvGrpSpPr/>
            <p:nvPr/>
          </p:nvGrpSpPr>
          <p:grpSpPr>
            <a:xfrm>
              <a:off x="1065252" y="7534035"/>
              <a:ext cx="494347" cy="245511"/>
              <a:chOff x="1056380" y="5927550"/>
              <a:chExt cx="494347" cy="245511"/>
            </a:xfrm>
          </p:grpSpPr>
          <p:sp>
            <p:nvSpPr>
              <p:cNvPr id="661" name="Google Shape;661;p30"/>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2" name="Google Shape;662;p30"/>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200m</a:t>
                </a:r>
                <a:endParaRPr sz="800" b="0" i="0" u="none" strike="noStrike" cap="none">
                  <a:solidFill>
                    <a:schemeClr val="dk1"/>
                  </a:solidFill>
                  <a:latin typeface="Arial"/>
                  <a:ea typeface="Arial"/>
                  <a:cs typeface="Arial"/>
                  <a:sym typeface="Arial"/>
                </a:endParaRPr>
              </a:p>
            </p:txBody>
          </p:sp>
        </p:grpSp>
      </p:grpSp>
      <p:sp>
        <p:nvSpPr>
          <p:cNvPr id="663" name="Google Shape;663;p30"/>
          <p:cNvSpPr txBox="1"/>
          <p:nvPr/>
        </p:nvSpPr>
        <p:spPr>
          <a:xfrm>
            <a:off x="490132" y="1507490"/>
            <a:ext cx="603123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Arial Black"/>
                <a:ea typeface="Arial Black"/>
                <a:cs typeface="Arial Black"/>
                <a:sym typeface="Arial Black"/>
              </a:rPr>
              <a:t>2</a:t>
            </a:r>
            <a:r>
              <a:rPr lang="en-US" sz="1200" b="0" i="0" u="sng" strike="noStrike" cap="none" baseline="30000" dirty="0">
                <a:solidFill>
                  <a:schemeClr val="dk1"/>
                </a:solidFill>
                <a:latin typeface="Arial Black"/>
                <a:ea typeface="Arial Black"/>
                <a:cs typeface="Arial Black"/>
                <a:sym typeface="Arial Black"/>
              </a:rPr>
              <a:t>nd</a:t>
            </a:r>
            <a:r>
              <a:rPr lang="en-US" sz="1200" b="0" i="0" u="sng" strike="noStrike" cap="none" dirty="0">
                <a:solidFill>
                  <a:schemeClr val="dk1"/>
                </a:solidFill>
                <a:latin typeface="Arial Black"/>
                <a:ea typeface="Arial Black"/>
                <a:cs typeface="Arial Black"/>
                <a:sym typeface="Arial Black"/>
              </a:rPr>
              <a:t> Group : Elite, Bike</a:t>
            </a:r>
            <a:endParaRPr sz="1200" b="0" i="0" u="sng"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2" name="Google Shape;539;p30">
            <a:extLst>
              <a:ext uri="{FF2B5EF4-FFF2-40B4-BE49-F238E27FC236}">
                <a16:creationId xmlns:a16="http://schemas.microsoft.com/office/drawing/2014/main" id="{E927BEED-6C5A-C9A5-4325-A2255001B21E}"/>
              </a:ext>
            </a:extLst>
          </p:cNvPr>
          <p:cNvSpPr txBox="1"/>
          <p:nvPr/>
        </p:nvSpPr>
        <p:spPr>
          <a:xfrm>
            <a:off x="718955" y="1799496"/>
            <a:ext cx="6031239" cy="7363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公式練習時間</a:t>
            </a:r>
            <a:r>
              <a:rPr lang="en-US" altLang="ja-JP"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  6:25 – 6:41</a:t>
            </a:r>
            <a:endParaRPr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集合時刻</a:t>
            </a:r>
            <a:r>
              <a:rPr lang="en-US" altLang="ja-JP"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 6:15</a:t>
            </a:r>
            <a:endParaRPr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集合場所 </a:t>
            </a:r>
            <a:r>
              <a:rPr 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県民ホール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交差点の南西側</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路上</a:t>
            </a:r>
            <a:r>
              <a:rPr lang="en-US" altLang="ja-JP" sz="1050" dirty="0">
                <a:solidFill>
                  <a:schemeClr val="dk1"/>
                </a:solidFill>
                <a:latin typeface="+mn-ea"/>
                <a:ea typeface="+mn-ea"/>
                <a:cs typeface="Arial"/>
                <a:sym typeface="Arial"/>
              </a:rPr>
              <a:t>｡</a:t>
            </a:r>
            <a:endParaRPr lang="ja-JP" altLang="en-US" sz="1050"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1</a:t>
            </a:r>
            <a:r>
              <a:rPr lang="ja-JP" altLang="en-US" sz="1050" dirty="0">
                <a:solidFill>
                  <a:schemeClr val="dk1"/>
                </a:solidFill>
                <a:latin typeface="+mn-ea"/>
                <a:ea typeface="+mn-ea"/>
                <a:cs typeface="Arial"/>
                <a:sym typeface="Arial"/>
              </a:rPr>
              <a:t>周目</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先導</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に従って</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スタート</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1</a:t>
            </a:r>
            <a:r>
              <a:rPr lang="ja-JP" altLang="en-US" sz="1050" dirty="0">
                <a:solidFill>
                  <a:schemeClr val="dk1"/>
                </a:solidFill>
                <a:latin typeface="+mn-ea"/>
                <a:ea typeface="+mn-ea"/>
                <a:cs typeface="Arial"/>
                <a:sym typeface="Arial"/>
              </a:rPr>
              <a:t>周目の最後は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白バイは山下公園に入らないが</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選手は先導</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に従って</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公園内のトランジション</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を通過する</a:t>
            </a:r>
          </a:p>
          <a:p>
            <a:pPr marL="0" marR="0" lvl="0" indent="0" algn="l" rtl="0">
              <a:spcBef>
                <a:spcPts val="0"/>
              </a:spcBef>
              <a:spcAft>
                <a:spcPts val="0"/>
              </a:spcAft>
              <a:buNone/>
            </a:pPr>
            <a:r>
              <a:rPr lang="en-US"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周目</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先導</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に従って</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山下公園に入る</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トランジションエリアで公式練習を終了</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rgbClr val="FF0000"/>
                </a:solidFill>
                <a:latin typeface="+mn-ea"/>
                <a:ea typeface="+mn-ea"/>
                <a:cs typeface="Arial"/>
                <a:sym typeface="Arial"/>
              </a:rPr>
              <a:t>再度</a:t>
            </a:r>
            <a:r>
              <a:rPr lang="en-US" altLang="ja-JP" sz="1050" dirty="0">
                <a:solidFill>
                  <a:srgbClr val="FF0000"/>
                </a:solidFill>
                <a:latin typeface="+mn-ea"/>
                <a:ea typeface="+mn-ea"/>
                <a:cs typeface="Arial"/>
                <a:sym typeface="Arial"/>
              </a:rPr>
              <a:t>､</a:t>
            </a:r>
            <a:r>
              <a:rPr lang="ja-JP" altLang="en-US" sz="1050" dirty="0">
                <a:solidFill>
                  <a:srgbClr val="FF0000"/>
                </a:solidFill>
                <a:latin typeface="+mn-ea"/>
                <a:ea typeface="+mn-ea"/>
                <a:cs typeface="Arial"/>
                <a:sym typeface="Arial"/>
              </a:rPr>
              <a:t>エリート選手はコースには出ないこと</a:t>
            </a:r>
            <a:r>
              <a:rPr lang="en-US" altLang="ja-JP" sz="1050" dirty="0">
                <a:solidFill>
                  <a:srgbClr val="FF0000"/>
                </a:solidFill>
                <a:latin typeface="+mn-ea"/>
                <a:ea typeface="+mn-ea"/>
                <a:cs typeface="Arial"/>
                <a:sym typeface="Arial"/>
              </a:rPr>
              <a:t>｡</a:t>
            </a:r>
            <a:endParaRPr dirty="0">
              <a:solidFill>
                <a:srgbClr val="FF0000"/>
              </a:solidFill>
              <a:latin typeface="+mn-ea"/>
              <a:ea typeface="+mn-ea"/>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endParaRPr sz="1050" dirty="0">
              <a:solidFill>
                <a:srgbClr val="FF0000"/>
              </a:solidFill>
              <a:latin typeface="Arial"/>
              <a:ea typeface="Arial"/>
              <a:cs typeface="Arial"/>
              <a:sym typeface="Arial"/>
            </a:endParaRPr>
          </a:p>
          <a:p>
            <a:pPr marL="0" marR="0" lvl="0" indent="0" algn="l" rtl="0">
              <a:spcBef>
                <a:spcPts val="0"/>
              </a:spcBef>
              <a:spcAft>
                <a:spcPts val="0"/>
              </a:spcAft>
              <a:buNone/>
            </a:pPr>
            <a:r>
              <a:rPr lang="ja-JP" altLang="en-US" sz="1050" u="sng" dirty="0">
                <a:solidFill>
                  <a:schemeClr val="dk1"/>
                </a:solidFill>
                <a:latin typeface="+mn-ea"/>
                <a:ea typeface="+mn-ea"/>
                <a:cs typeface="Arial"/>
                <a:sym typeface="Arial"/>
              </a:rPr>
              <a:t>注</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エリート選手には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予定の公式練習日から天候が異なった場合に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競技日に別途</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公式練習が</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ある可能性がある</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エリート 女子</a:t>
            </a:r>
            <a:r>
              <a:rPr lang="en-US" altLang="ja-JP" sz="1050" dirty="0">
                <a:solidFill>
                  <a:schemeClr val="dk1"/>
                </a:solidFill>
                <a:latin typeface="+mn-ea"/>
                <a:ea typeface="+mn-ea"/>
                <a:cs typeface="Arial"/>
                <a:sym typeface="Arial"/>
              </a:rPr>
              <a:t>&amp;</a:t>
            </a:r>
            <a:r>
              <a:rPr lang="ja-JP" altLang="en-US" sz="1050" dirty="0">
                <a:solidFill>
                  <a:schemeClr val="dk1"/>
                </a:solidFill>
                <a:latin typeface="+mn-ea"/>
                <a:ea typeface="+mn-ea"/>
                <a:cs typeface="Arial"/>
                <a:sym typeface="Arial"/>
              </a:rPr>
              <a:t>男子</a:t>
            </a:r>
            <a:r>
              <a:rPr lang="en-US" sz="1050" dirty="0">
                <a:solidFill>
                  <a:schemeClr val="dk1"/>
                </a:solidFill>
                <a:latin typeface="+mn-ea"/>
                <a:ea typeface="+mn-ea"/>
                <a:cs typeface="Arial"/>
                <a:sym typeface="Arial"/>
              </a:rPr>
              <a:t> :  </a:t>
            </a:r>
            <a:r>
              <a:rPr lang="en-US" altLang="ja-JP" sz="1050" dirty="0">
                <a:solidFill>
                  <a:schemeClr val="dk1"/>
                </a:solidFill>
                <a:latin typeface="+mn-ea"/>
                <a:ea typeface="+mn-ea"/>
                <a:cs typeface="Arial"/>
                <a:sym typeface="Arial"/>
              </a:rPr>
              <a:t>5</a:t>
            </a:r>
            <a:r>
              <a:rPr lang="ja-JP" altLang="en-US" sz="1050" dirty="0">
                <a:solidFill>
                  <a:schemeClr val="dk1"/>
                </a:solidFill>
                <a:latin typeface="+mn-ea"/>
                <a:ea typeface="+mn-ea"/>
                <a:cs typeface="Arial"/>
                <a:sym typeface="Arial"/>
              </a:rPr>
              <a:t>月</a:t>
            </a:r>
            <a:r>
              <a:rPr lang="en-US" altLang="ja-JP" sz="1050" dirty="0">
                <a:solidFill>
                  <a:schemeClr val="dk1"/>
                </a:solidFill>
                <a:latin typeface="+mn-ea"/>
                <a:ea typeface="+mn-ea"/>
                <a:cs typeface="Arial"/>
                <a:sym typeface="Arial"/>
              </a:rPr>
              <a:t>13</a:t>
            </a:r>
            <a:r>
              <a:rPr lang="ja-JP" altLang="en-US" sz="1050" dirty="0">
                <a:solidFill>
                  <a:schemeClr val="dk1"/>
                </a:solidFill>
                <a:latin typeface="+mn-ea"/>
                <a:ea typeface="+mn-ea"/>
                <a:cs typeface="Arial"/>
                <a:sym typeface="Arial"/>
              </a:rPr>
              <a:t>日</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土</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09:15 - 09:35</a:t>
            </a:r>
            <a:endParaRPr sz="1050" dirty="0">
              <a:solidFill>
                <a:schemeClr val="dk1"/>
              </a:solidFill>
              <a:latin typeface="+mn-ea"/>
              <a:ea typeface="+mn-ea"/>
              <a:cs typeface="Arial"/>
              <a:sym typeface="Arial"/>
            </a:endParaRPr>
          </a:p>
        </p:txBody>
      </p:sp>
      <p:pic>
        <p:nvPicPr>
          <p:cNvPr id="621" name="Google Shape;621;p30"/>
          <p:cNvPicPr preferRelativeResize="0"/>
          <p:nvPr/>
        </p:nvPicPr>
        <p:blipFill rotWithShape="1">
          <a:blip r:embed="rId3">
            <a:alphaModFix/>
          </a:blip>
          <a:srcRect/>
          <a:stretch/>
        </p:blipFill>
        <p:spPr>
          <a:xfrm rot="5400000">
            <a:off x="2107086" y="1365445"/>
            <a:ext cx="2845259" cy="6806671"/>
          </a:xfrm>
          <a:prstGeom prst="rect">
            <a:avLst/>
          </a:prstGeom>
          <a:noFill/>
          <a:ln>
            <a:noFill/>
          </a:ln>
        </p:spPr>
      </p:pic>
      <p:sp>
        <p:nvSpPr>
          <p:cNvPr id="623" name="Google Shape;623;p30"/>
          <p:cNvSpPr/>
          <p:nvPr/>
        </p:nvSpPr>
        <p:spPr>
          <a:xfrm>
            <a:off x="2070596" y="3346151"/>
            <a:ext cx="1152127" cy="1428550"/>
          </a:xfrm>
          <a:custGeom>
            <a:avLst/>
            <a:gdLst/>
            <a:ahLst/>
            <a:cxnLst/>
            <a:rect l="l" t="t" r="r" b="b"/>
            <a:pathLst>
              <a:path w="1200912" h="1280160" extrusionOk="0">
                <a:moveTo>
                  <a:pt x="24384" y="774192"/>
                </a:moveTo>
                <a:lnTo>
                  <a:pt x="670560" y="1280160"/>
                </a:lnTo>
                <a:lnTo>
                  <a:pt x="1170432" y="822960"/>
                </a:lnTo>
                <a:lnTo>
                  <a:pt x="1200912" y="512064"/>
                </a:lnTo>
                <a:lnTo>
                  <a:pt x="633984" y="0"/>
                </a:lnTo>
                <a:lnTo>
                  <a:pt x="0" y="12192"/>
                </a:lnTo>
                <a:lnTo>
                  <a:pt x="24384" y="774192"/>
                </a:lnTo>
                <a:close/>
              </a:path>
            </a:pathLst>
          </a:cu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4" name="Google Shape;624;p30"/>
          <p:cNvSpPr/>
          <p:nvPr/>
        </p:nvSpPr>
        <p:spPr>
          <a:xfrm>
            <a:off x="2598825" y="481461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5" name="Google Shape;625;p30"/>
          <p:cNvSpPr/>
          <p:nvPr/>
        </p:nvSpPr>
        <p:spPr>
          <a:xfrm>
            <a:off x="1563368" y="4851781"/>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6" name="Google Shape;626;p30"/>
          <p:cNvSpPr/>
          <p:nvPr/>
        </p:nvSpPr>
        <p:spPr>
          <a:xfrm>
            <a:off x="499654" y="4216429"/>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7" name="Google Shape;627;p30"/>
          <p:cNvSpPr/>
          <p:nvPr/>
        </p:nvSpPr>
        <p:spPr>
          <a:xfrm>
            <a:off x="1455356" y="4216429"/>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8" name="Google Shape;628;p30"/>
          <p:cNvSpPr/>
          <p:nvPr/>
        </p:nvSpPr>
        <p:spPr>
          <a:xfrm>
            <a:off x="3637993" y="5921908"/>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9" name="Google Shape;629;p30"/>
          <p:cNvSpPr/>
          <p:nvPr/>
        </p:nvSpPr>
        <p:spPr>
          <a:xfrm>
            <a:off x="4563161" y="571920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0" name="Google Shape;630;p30"/>
          <p:cNvSpPr/>
          <p:nvPr/>
        </p:nvSpPr>
        <p:spPr>
          <a:xfrm>
            <a:off x="5292496" y="5649363"/>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1" name="Google Shape;631;p30"/>
          <p:cNvSpPr/>
          <p:nvPr/>
        </p:nvSpPr>
        <p:spPr>
          <a:xfrm>
            <a:off x="5963122" y="564215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2" name="Google Shape;632;p30"/>
          <p:cNvSpPr/>
          <p:nvPr/>
        </p:nvSpPr>
        <p:spPr>
          <a:xfrm>
            <a:off x="6698067" y="5657664"/>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30"/>
          <p:cNvSpPr/>
          <p:nvPr/>
        </p:nvSpPr>
        <p:spPr>
          <a:xfrm>
            <a:off x="4151304" y="5883893"/>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38" name="Google Shape;638;p30"/>
          <p:cNvPicPr preferRelativeResize="0"/>
          <p:nvPr/>
        </p:nvPicPr>
        <p:blipFill rotWithShape="1">
          <a:blip r:embed="rId4">
            <a:alphaModFix/>
          </a:blip>
          <a:srcRect/>
          <a:stretch/>
        </p:blipFill>
        <p:spPr>
          <a:xfrm rot="5400000">
            <a:off x="5993845" y="5670088"/>
            <a:ext cx="419725" cy="298450"/>
          </a:xfrm>
          <a:prstGeom prst="rect">
            <a:avLst/>
          </a:prstGeom>
          <a:noFill/>
          <a:ln>
            <a:noFill/>
          </a:ln>
        </p:spPr>
      </p:pic>
      <p:sp>
        <p:nvSpPr>
          <p:cNvPr id="639" name="Google Shape;639;p30"/>
          <p:cNvSpPr/>
          <p:nvPr/>
        </p:nvSpPr>
        <p:spPr>
          <a:xfrm>
            <a:off x="5043161" y="5102948"/>
            <a:ext cx="1875479" cy="506502"/>
          </a:xfrm>
          <a:prstGeom prst="rect">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 name="Google Shape;580;p30">
            <a:extLst>
              <a:ext uri="{FF2B5EF4-FFF2-40B4-BE49-F238E27FC236}">
                <a16:creationId xmlns:a16="http://schemas.microsoft.com/office/drawing/2014/main" id="{E389DAE8-CF70-A45C-5577-B8B1C92FBDA6}"/>
              </a:ext>
            </a:extLst>
          </p:cNvPr>
          <p:cNvSpPr txBox="1"/>
          <p:nvPr/>
        </p:nvSpPr>
        <p:spPr>
          <a:xfrm>
            <a:off x="490132" y="1507490"/>
            <a:ext cx="60312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第</a:t>
            </a:r>
            <a:r>
              <a:rPr lang="en-US" altLang="ja-JP"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2</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グルｰプ</a:t>
            </a:r>
            <a:r>
              <a:rPr 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 </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エリート</a:t>
            </a:r>
            <a:r>
              <a:rPr lang="en-US" altLang="ja-JP"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自転車</a:t>
            </a:r>
            <a:endParaRPr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grpSp>
        <p:nvGrpSpPr>
          <p:cNvPr id="4" name="Google Shape;551;p30">
            <a:extLst>
              <a:ext uri="{FF2B5EF4-FFF2-40B4-BE49-F238E27FC236}">
                <a16:creationId xmlns:a16="http://schemas.microsoft.com/office/drawing/2014/main" id="{4771DB5F-A0A2-28C8-DBB3-8025D0B21CAA}"/>
              </a:ext>
            </a:extLst>
          </p:cNvPr>
          <p:cNvGrpSpPr/>
          <p:nvPr/>
        </p:nvGrpSpPr>
        <p:grpSpPr>
          <a:xfrm>
            <a:off x="2367377" y="6275633"/>
            <a:ext cx="4391567" cy="589080"/>
            <a:chOff x="2367377" y="7330756"/>
            <a:chExt cx="4391567" cy="589080"/>
          </a:xfrm>
        </p:grpSpPr>
        <p:sp>
          <p:nvSpPr>
            <p:cNvPr id="5" name="Google Shape;552;p30">
              <a:extLst>
                <a:ext uri="{FF2B5EF4-FFF2-40B4-BE49-F238E27FC236}">
                  <a16:creationId xmlns:a16="http://schemas.microsoft.com/office/drawing/2014/main" id="{7F1EEB22-7215-3592-3B4B-DD1C59F93C69}"/>
                </a:ext>
              </a:extLst>
            </p:cNvPr>
            <p:cNvSpPr/>
            <p:nvPr/>
          </p:nvSpPr>
          <p:spPr>
            <a:xfrm>
              <a:off x="2367377" y="7330756"/>
              <a:ext cx="4391567" cy="589080"/>
            </a:xfrm>
            <a:prstGeom prst="wedgeRectCallout">
              <a:avLst>
                <a:gd name="adj1" fmla="val -21245"/>
                <a:gd name="adj2" fmla="val 8039"/>
              </a:avLst>
            </a:prstGeom>
            <a:solidFill>
              <a:schemeClr val="l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altLang="en-US" sz="800" dirty="0">
                  <a:solidFill>
                    <a:srgbClr val="000000"/>
                  </a:solidFill>
                  <a:latin typeface="+mn-ea"/>
                  <a:ea typeface="+mn-ea"/>
                  <a:cs typeface="Arial"/>
                  <a:sym typeface="Arial"/>
                </a:rPr>
                <a:t>集合場所</a:t>
              </a:r>
              <a:r>
                <a:rPr lang="en-US" altLang="ja-JP" sz="800" dirty="0">
                  <a:solidFill>
                    <a:srgbClr val="000000"/>
                  </a:solidFill>
                  <a:latin typeface="+mn-ea"/>
                  <a:ea typeface="+mn-ea"/>
                  <a:cs typeface="Arial"/>
                  <a:sym typeface="Arial"/>
                </a:rPr>
                <a:t>/</a:t>
              </a:r>
              <a:r>
                <a:rPr lang="ja-JP" altLang="en-US" sz="800" dirty="0">
                  <a:solidFill>
                    <a:srgbClr val="000000"/>
                  </a:solidFill>
                  <a:latin typeface="+mn-ea"/>
                  <a:ea typeface="+mn-ea"/>
                  <a:cs typeface="Arial"/>
                  <a:sym typeface="Arial"/>
                </a:rPr>
                <a:t>スタート地点</a:t>
              </a:r>
              <a:r>
                <a:rPr lang="en-US" altLang="ja-JP" sz="800" dirty="0">
                  <a:solidFill>
                    <a:srgbClr val="000000"/>
                  </a:solidFill>
                  <a:latin typeface="+mn-ea"/>
                  <a:ea typeface="+mn-ea"/>
                  <a:cs typeface="Arial"/>
                  <a:sym typeface="Arial"/>
                </a:rPr>
                <a:t> </a:t>
              </a:r>
              <a:r>
                <a:rPr lang="en-US" altLang="ja-JP" sz="800" dirty="0">
                  <a:solidFill>
                    <a:srgbClr val="000000"/>
                  </a:solidFill>
                  <a:latin typeface="Arial"/>
                  <a:ea typeface="Arial"/>
                  <a:cs typeface="Arial"/>
                  <a:sym typeface="Arial"/>
                </a:rPr>
                <a:t> (｢</a:t>
              </a:r>
              <a:r>
                <a:rPr lang="ja-JP" altLang="en-US" sz="800" dirty="0">
                  <a:solidFill>
                    <a:srgbClr val="000000"/>
                  </a:solidFill>
                  <a:latin typeface="Arial"/>
                  <a:ea typeface="Arial"/>
                  <a:cs typeface="Arial"/>
                  <a:sym typeface="Arial"/>
                </a:rPr>
                <a:t>県民ホール</a:t>
              </a:r>
              <a:r>
                <a:rPr lang="en-US" altLang="ja-JP" sz="800" dirty="0">
                  <a:solidFill>
                    <a:srgbClr val="000000"/>
                  </a:solidFill>
                  <a:latin typeface="Arial"/>
                  <a:ea typeface="Arial"/>
                  <a:cs typeface="Arial"/>
                  <a:sym typeface="Arial"/>
                </a:rPr>
                <a:t>｣</a:t>
              </a:r>
              <a:r>
                <a:rPr lang="ja-JP" altLang="en-US" sz="800" dirty="0">
                  <a:solidFill>
                    <a:srgbClr val="000000"/>
                  </a:solidFill>
                  <a:latin typeface="Arial"/>
                  <a:ea typeface="Arial"/>
                  <a:cs typeface="Arial"/>
                  <a:sym typeface="Arial"/>
                </a:rPr>
                <a:t>交差点の南西側</a:t>
              </a:r>
              <a:r>
                <a:rPr lang="en-US" altLang="ja-JP" sz="800" dirty="0">
                  <a:solidFill>
                    <a:srgbClr val="000000"/>
                  </a:solidFill>
                  <a:latin typeface="Arial"/>
                  <a:ea typeface="Arial"/>
                  <a:cs typeface="Arial"/>
                  <a:sym typeface="Arial"/>
                </a:rPr>
                <a:t>) </a:t>
              </a:r>
              <a:r>
                <a:rPr lang="en-US" sz="800" dirty="0">
                  <a:solidFill>
                    <a:srgbClr val="000000"/>
                  </a:solidFill>
                  <a:latin typeface="Arial"/>
                  <a:ea typeface="Arial"/>
                  <a:cs typeface="Arial"/>
                  <a:sym typeface="Arial"/>
                </a:rPr>
                <a:t>…</a:t>
              </a:r>
              <a:endParaRPr dirty="0"/>
            </a:p>
            <a:p>
              <a:pPr marL="0" marR="0" lvl="0" indent="0" algn="l" rtl="0">
                <a:spcBef>
                  <a:spcPts val="0"/>
                </a:spcBef>
                <a:spcAft>
                  <a:spcPts val="0"/>
                </a:spcAft>
                <a:buNone/>
              </a:pPr>
              <a:endParaRPr sz="800" dirty="0">
                <a:solidFill>
                  <a:srgbClr val="000000"/>
                </a:solidFill>
                <a:latin typeface="Arial"/>
                <a:ea typeface="Arial"/>
                <a:cs typeface="Arial"/>
                <a:sym typeface="Arial"/>
              </a:endParaRPr>
            </a:p>
            <a:p>
              <a:pPr marL="0" marR="0" lvl="0" indent="0" algn="l" rtl="0">
                <a:spcBef>
                  <a:spcPts val="0"/>
                </a:spcBef>
                <a:spcAft>
                  <a:spcPts val="0"/>
                </a:spcAft>
                <a:buNone/>
              </a:pPr>
              <a:r>
                <a:rPr lang="en-US" sz="800" dirty="0">
                  <a:solidFill>
                    <a:srgbClr val="000000"/>
                  </a:solidFill>
                  <a:latin typeface="Arial"/>
                  <a:ea typeface="Arial"/>
                  <a:cs typeface="Arial"/>
                  <a:sym typeface="Arial"/>
                </a:rPr>
                <a:t>        …..</a:t>
              </a:r>
              <a:r>
                <a:rPr lang="ja-JP" altLang="en-US" sz="800" dirty="0">
                  <a:solidFill>
                    <a:srgbClr val="000000"/>
                  </a:solidFill>
                  <a:latin typeface="+mn-ea"/>
                  <a:ea typeface="+mn-ea"/>
                  <a:cs typeface="Arial"/>
                  <a:sym typeface="Arial"/>
                </a:rPr>
                <a:t>先行白バイが近づくと交通信号が全赤に変わる</a:t>
              </a:r>
              <a:r>
                <a:rPr lang="en-US" altLang="ja-JP" sz="800" dirty="0">
                  <a:solidFill>
                    <a:srgbClr val="000000"/>
                  </a:solidFill>
                  <a:latin typeface="Arial"/>
                  <a:ea typeface="Arial"/>
                  <a:cs typeface="Arial"/>
                  <a:sym typeface="Arial"/>
                </a:rPr>
                <a:t>｡</a:t>
              </a:r>
              <a:endParaRPr dirty="0"/>
            </a:p>
          </p:txBody>
        </p:sp>
        <p:pic>
          <p:nvPicPr>
            <p:cNvPr id="6" name="Google Shape;553;p30">
              <a:extLst>
                <a:ext uri="{FF2B5EF4-FFF2-40B4-BE49-F238E27FC236}">
                  <a16:creationId xmlns:a16="http://schemas.microsoft.com/office/drawing/2014/main" id="{2CC0EB6F-68E3-DCD8-A3F7-F7099B74D26C}"/>
                </a:ext>
              </a:extLst>
            </p:cNvPr>
            <p:cNvPicPr preferRelativeResize="0"/>
            <p:nvPr/>
          </p:nvPicPr>
          <p:blipFill rotWithShape="1">
            <a:blip r:embed="rId4">
              <a:alphaModFix/>
            </a:blip>
            <a:srcRect/>
            <a:stretch/>
          </p:blipFill>
          <p:spPr>
            <a:xfrm rot="5400000">
              <a:off x="5836365" y="7378673"/>
              <a:ext cx="387112" cy="298450"/>
            </a:xfrm>
            <a:prstGeom prst="rect">
              <a:avLst/>
            </a:prstGeom>
            <a:noFill/>
            <a:ln>
              <a:noFill/>
            </a:ln>
          </p:spPr>
        </p:pic>
        <p:sp>
          <p:nvSpPr>
            <p:cNvPr id="7" name="Google Shape;554;p30">
              <a:extLst>
                <a:ext uri="{FF2B5EF4-FFF2-40B4-BE49-F238E27FC236}">
                  <a16:creationId xmlns:a16="http://schemas.microsoft.com/office/drawing/2014/main" id="{0A5E354E-8D5A-1712-EF64-CF92A54D1E19}"/>
                </a:ext>
              </a:extLst>
            </p:cNvPr>
            <p:cNvSpPr/>
            <p:nvPr/>
          </p:nvSpPr>
          <p:spPr>
            <a:xfrm>
              <a:off x="2453876" y="7651080"/>
              <a:ext cx="216024" cy="187055"/>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8" name="Google Shape;557;p30">
            <a:extLst>
              <a:ext uri="{FF2B5EF4-FFF2-40B4-BE49-F238E27FC236}">
                <a16:creationId xmlns:a16="http://schemas.microsoft.com/office/drawing/2014/main" id="{29DE338A-09C5-ABFD-8984-BBE8C777A78C}"/>
              </a:ext>
            </a:extLst>
          </p:cNvPr>
          <p:cNvGrpSpPr/>
          <p:nvPr/>
        </p:nvGrpSpPr>
        <p:grpSpPr>
          <a:xfrm>
            <a:off x="3601199" y="3812513"/>
            <a:ext cx="2920172" cy="851367"/>
            <a:chOff x="3006699" y="4207665"/>
            <a:chExt cx="2920172" cy="851367"/>
          </a:xfrm>
        </p:grpSpPr>
        <p:sp>
          <p:nvSpPr>
            <p:cNvPr id="9" name="Google Shape;558;p30">
              <a:extLst>
                <a:ext uri="{FF2B5EF4-FFF2-40B4-BE49-F238E27FC236}">
                  <a16:creationId xmlns:a16="http://schemas.microsoft.com/office/drawing/2014/main" id="{AF255278-5C55-2719-628F-C3CA78AE262F}"/>
                </a:ext>
              </a:extLst>
            </p:cNvPr>
            <p:cNvSpPr/>
            <p:nvPr/>
          </p:nvSpPr>
          <p:spPr>
            <a:xfrm>
              <a:off x="3006699" y="4207905"/>
              <a:ext cx="2920171" cy="851127"/>
            </a:xfrm>
            <a:prstGeom prst="wedgeRectCallout">
              <a:avLst>
                <a:gd name="adj1" fmla="val -84750"/>
                <a:gd name="adj2" fmla="val -30928"/>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0000"/>
                </a:solidFill>
                <a:latin typeface="Arial"/>
                <a:ea typeface="Arial"/>
                <a:cs typeface="Arial"/>
                <a:sym typeface="Arial"/>
              </a:endParaRPr>
            </a:p>
          </p:txBody>
        </p:sp>
        <p:sp>
          <p:nvSpPr>
            <p:cNvPr id="10" name="Google Shape;559;p30">
              <a:extLst>
                <a:ext uri="{FF2B5EF4-FFF2-40B4-BE49-F238E27FC236}">
                  <a16:creationId xmlns:a16="http://schemas.microsoft.com/office/drawing/2014/main" id="{6C2329D7-9CD6-05C1-35F8-0C0E19B57EA5}"/>
                </a:ext>
              </a:extLst>
            </p:cNvPr>
            <p:cNvSpPr/>
            <p:nvPr/>
          </p:nvSpPr>
          <p:spPr>
            <a:xfrm>
              <a:off x="3006700" y="4207665"/>
              <a:ext cx="2920171" cy="851127"/>
            </a:xfrm>
            <a:prstGeom prst="wedgeRectCallout">
              <a:avLst>
                <a:gd name="adj1" fmla="val 41324"/>
                <a:gd name="adj2" fmla="val 140071"/>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ja-JP" altLang="en-US" sz="1200" b="0" i="0" u="none" strike="noStrike" cap="none" dirty="0">
                  <a:solidFill>
                    <a:srgbClr val="FF0000"/>
                  </a:solidFill>
                  <a:latin typeface="+mn-ea"/>
                  <a:ea typeface="+mn-ea"/>
                  <a:cs typeface="Arial"/>
                  <a:sym typeface="Arial"/>
                </a:rPr>
                <a:t>白バイも他の車も赤レンガ倉庫と山下公園には進入しない</a:t>
              </a:r>
              <a:r>
                <a:rPr lang="en-US" altLang="ja-JP" sz="1200" b="0" i="0" u="none" strike="noStrike" cap="none" dirty="0">
                  <a:solidFill>
                    <a:srgbClr val="FF0000"/>
                  </a:solidFill>
                  <a:latin typeface="+mn-ea"/>
                  <a:ea typeface="+mn-ea"/>
                  <a:cs typeface="Arial"/>
                  <a:sym typeface="Arial"/>
                </a:rPr>
                <a:t>｡</a:t>
              </a:r>
              <a:endParaRPr lang="ja-JP" altLang="en-US" sz="1200" b="0" i="0" u="none" strike="noStrike" cap="none" dirty="0">
                <a:solidFill>
                  <a:srgbClr val="FF0000"/>
                </a:solidFill>
                <a:latin typeface="+mn-ea"/>
                <a:ea typeface="+mn-ea"/>
                <a:cs typeface="Arial"/>
                <a:sym typeface="Arial"/>
              </a:endParaRPr>
            </a:p>
            <a:p>
              <a:pPr marL="0" marR="0" lvl="0" indent="0" algn="l" rtl="0">
                <a:lnSpc>
                  <a:spcPct val="100000"/>
                </a:lnSpc>
                <a:spcBef>
                  <a:spcPts val="0"/>
                </a:spcBef>
                <a:spcAft>
                  <a:spcPts val="0"/>
                </a:spcAft>
                <a:buClr>
                  <a:srgbClr val="FF0000"/>
                </a:buClr>
                <a:buSzPts val="1200"/>
                <a:buFont typeface="Arial"/>
                <a:buNone/>
              </a:pPr>
              <a:r>
                <a:rPr lang="ja-JP" altLang="en-US" sz="1200" b="0" i="0" u="none" strike="noStrike" cap="none" dirty="0">
                  <a:solidFill>
                    <a:srgbClr val="FF0000"/>
                  </a:solidFill>
                  <a:latin typeface="+mn-ea"/>
                  <a:ea typeface="+mn-ea"/>
                  <a:cs typeface="Arial"/>
                  <a:sym typeface="Arial"/>
                </a:rPr>
                <a:t>このエリアでは</a:t>
              </a:r>
              <a:r>
                <a:rPr lang="en-US" altLang="ja-JP" sz="1200" b="0" i="0" u="none" strike="noStrike" cap="none" dirty="0">
                  <a:solidFill>
                    <a:srgbClr val="FF0000"/>
                  </a:solidFill>
                  <a:latin typeface="+mn-ea"/>
                  <a:ea typeface="+mn-ea"/>
                  <a:cs typeface="Arial"/>
                  <a:sym typeface="Arial"/>
                </a:rPr>
                <a:t>TO</a:t>
              </a:r>
              <a:r>
                <a:rPr lang="ja-JP" altLang="en-US" sz="1200" b="0" i="0" u="none" strike="noStrike" cap="none" dirty="0">
                  <a:solidFill>
                    <a:srgbClr val="FF0000"/>
                  </a:solidFill>
                  <a:latin typeface="+mn-ea"/>
                  <a:ea typeface="+mn-ea"/>
                  <a:cs typeface="Arial"/>
                  <a:sym typeface="Arial"/>
                </a:rPr>
                <a:t>だけが選手を先導する</a:t>
              </a:r>
              <a:r>
                <a:rPr lang="en-US" altLang="ja-JP" sz="1200" b="0" i="0" u="none" strike="noStrike" cap="none" dirty="0">
                  <a:solidFill>
                    <a:srgbClr val="FF0000"/>
                  </a:solidFill>
                  <a:latin typeface="+mn-ea"/>
                  <a:ea typeface="+mn-ea"/>
                  <a:cs typeface="Arial"/>
                  <a:sym typeface="Arial"/>
                </a:rPr>
                <a:t>｡</a:t>
              </a:r>
              <a:endParaRPr lang="ja-JP" altLang="en-US" sz="1200" b="0" i="0" u="none" strike="noStrike" cap="none" dirty="0">
                <a:solidFill>
                  <a:srgbClr val="FF0000"/>
                </a:solidFill>
                <a:latin typeface="+mn-ea"/>
                <a:ea typeface="+mn-ea"/>
                <a:cs typeface="Arial"/>
                <a:sym typeface="Arial"/>
              </a:endParaRPr>
            </a:p>
          </p:txBody>
        </p:sp>
      </p:grpSp>
      <p:grpSp>
        <p:nvGrpSpPr>
          <p:cNvPr id="11" name="Google Shape;560;p30">
            <a:extLst>
              <a:ext uri="{FF2B5EF4-FFF2-40B4-BE49-F238E27FC236}">
                <a16:creationId xmlns:a16="http://schemas.microsoft.com/office/drawing/2014/main" id="{20696202-9BB8-9195-2527-81A02E22E69B}"/>
              </a:ext>
            </a:extLst>
          </p:cNvPr>
          <p:cNvGrpSpPr/>
          <p:nvPr/>
        </p:nvGrpSpPr>
        <p:grpSpPr>
          <a:xfrm>
            <a:off x="1334893" y="7090566"/>
            <a:ext cx="4351724" cy="1064570"/>
            <a:chOff x="563435" y="6714976"/>
            <a:chExt cx="4351724" cy="1064570"/>
          </a:xfrm>
        </p:grpSpPr>
        <p:grpSp>
          <p:nvGrpSpPr>
            <p:cNvPr id="12" name="Google Shape;561;p30">
              <a:extLst>
                <a:ext uri="{FF2B5EF4-FFF2-40B4-BE49-F238E27FC236}">
                  <a16:creationId xmlns:a16="http://schemas.microsoft.com/office/drawing/2014/main" id="{5CD115D3-F3C2-C8D8-B987-47E19B7B0128}"/>
                </a:ext>
              </a:extLst>
            </p:cNvPr>
            <p:cNvGrpSpPr/>
            <p:nvPr/>
          </p:nvGrpSpPr>
          <p:grpSpPr>
            <a:xfrm>
              <a:off x="563435" y="6714976"/>
              <a:ext cx="4351724" cy="943752"/>
              <a:chOff x="563435" y="6714976"/>
              <a:chExt cx="4351724" cy="943752"/>
            </a:xfrm>
          </p:grpSpPr>
          <p:pic>
            <p:nvPicPr>
              <p:cNvPr id="16" name="Google Shape;562;p30" descr="バイクに乗る男性&#10;&#10;自動的に生成された説明">
                <a:extLst>
                  <a:ext uri="{FF2B5EF4-FFF2-40B4-BE49-F238E27FC236}">
                    <a16:creationId xmlns:a16="http://schemas.microsoft.com/office/drawing/2014/main" id="{6EA861B1-1B6E-7E0B-3C1B-F5793326924B}"/>
                  </a:ext>
                </a:extLst>
              </p:cNvPr>
              <p:cNvPicPr preferRelativeResize="0"/>
              <p:nvPr/>
            </p:nvPicPr>
            <p:blipFill rotWithShape="1">
              <a:blip r:embed="rId5">
                <a:alphaModFix/>
              </a:blip>
              <a:srcRect/>
              <a:stretch/>
            </p:blipFill>
            <p:spPr>
              <a:xfrm>
                <a:off x="671448" y="6733785"/>
                <a:ext cx="558163" cy="372109"/>
              </a:xfrm>
              <a:prstGeom prst="rect">
                <a:avLst/>
              </a:prstGeom>
              <a:noFill/>
              <a:ln>
                <a:noFill/>
              </a:ln>
            </p:spPr>
          </p:pic>
          <p:pic>
            <p:nvPicPr>
              <p:cNvPr id="17" name="Google Shape;563;p30" descr="バイクに乗る男性&#10;&#10;自動的に生成された説明">
                <a:extLst>
                  <a:ext uri="{FF2B5EF4-FFF2-40B4-BE49-F238E27FC236}">
                    <a16:creationId xmlns:a16="http://schemas.microsoft.com/office/drawing/2014/main" id="{9DD53197-C328-D661-3144-654C5A1EF742}"/>
                  </a:ext>
                </a:extLst>
              </p:cNvPr>
              <p:cNvPicPr preferRelativeResize="0"/>
              <p:nvPr/>
            </p:nvPicPr>
            <p:blipFill rotWithShape="1">
              <a:blip r:embed="rId5">
                <a:alphaModFix/>
              </a:blip>
              <a:srcRect/>
              <a:stretch/>
            </p:blipFill>
            <p:spPr>
              <a:xfrm>
                <a:off x="1347369" y="6733785"/>
                <a:ext cx="558163" cy="372109"/>
              </a:xfrm>
              <a:prstGeom prst="rect">
                <a:avLst/>
              </a:prstGeom>
              <a:noFill/>
              <a:ln>
                <a:noFill/>
              </a:ln>
            </p:spPr>
          </p:pic>
          <p:pic>
            <p:nvPicPr>
              <p:cNvPr id="18" name="Google Shape;564;p30" descr="おもちゃ, レゴ が含まれている画像&#10;&#10;自動的に生成された説明">
                <a:extLst>
                  <a:ext uri="{FF2B5EF4-FFF2-40B4-BE49-F238E27FC236}">
                    <a16:creationId xmlns:a16="http://schemas.microsoft.com/office/drawing/2014/main" id="{AACB1291-3324-BD5A-14FC-A147711F97D5}"/>
                  </a:ext>
                </a:extLst>
              </p:cNvPr>
              <p:cNvPicPr preferRelativeResize="0"/>
              <p:nvPr/>
            </p:nvPicPr>
            <p:blipFill rotWithShape="1">
              <a:blip r:embed="rId6">
                <a:alphaModFix/>
              </a:blip>
              <a:srcRect/>
              <a:stretch/>
            </p:blipFill>
            <p:spPr>
              <a:xfrm>
                <a:off x="1967592" y="6736252"/>
                <a:ext cx="322803" cy="372109"/>
              </a:xfrm>
              <a:prstGeom prst="rect">
                <a:avLst/>
              </a:prstGeom>
              <a:noFill/>
              <a:ln>
                <a:noFill/>
              </a:ln>
            </p:spPr>
          </p:pic>
          <p:pic>
            <p:nvPicPr>
              <p:cNvPr id="19" name="Google Shape;565;p30" descr="ダイアグラム&#10;&#10;自動的に生成された説明">
                <a:extLst>
                  <a:ext uri="{FF2B5EF4-FFF2-40B4-BE49-F238E27FC236}">
                    <a16:creationId xmlns:a16="http://schemas.microsoft.com/office/drawing/2014/main" id="{0BC9B2E6-9DF0-61C4-28B0-3F3999ED75D2}"/>
                  </a:ext>
                </a:extLst>
              </p:cNvPr>
              <p:cNvPicPr preferRelativeResize="0"/>
              <p:nvPr/>
            </p:nvPicPr>
            <p:blipFill rotWithShape="1">
              <a:blip r:embed="rId7">
                <a:alphaModFix/>
              </a:blip>
              <a:srcRect/>
              <a:stretch/>
            </p:blipFill>
            <p:spPr>
              <a:xfrm flipH="1">
                <a:off x="2430636" y="6714976"/>
                <a:ext cx="404316" cy="390918"/>
              </a:xfrm>
              <a:prstGeom prst="rect">
                <a:avLst/>
              </a:prstGeom>
              <a:noFill/>
              <a:ln>
                <a:noFill/>
              </a:ln>
            </p:spPr>
          </p:pic>
          <p:pic>
            <p:nvPicPr>
              <p:cNvPr id="20" name="Google Shape;566;p30" descr="おもちゃ, レゴ が含まれている画像&#10;&#10;自動的に生成された説明">
                <a:extLst>
                  <a:ext uri="{FF2B5EF4-FFF2-40B4-BE49-F238E27FC236}">
                    <a16:creationId xmlns:a16="http://schemas.microsoft.com/office/drawing/2014/main" id="{5D739532-66EE-88A4-71D4-294D05C7692A}"/>
                  </a:ext>
                </a:extLst>
              </p:cNvPr>
              <p:cNvPicPr preferRelativeResize="0"/>
              <p:nvPr/>
            </p:nvPicPr>
            <p:blipFill rotWithShape="1">
              <a:blip r:embed="rId6">
                <a:alphaModFix/>
              </a:blip>
              <a:srcRect/>
              <a:stretch/>
            </p:blipFill>
            <p:spPr>
              <a:xfrm>
                <a:off x="3327961" y="6755593"/>
                <a:ext cx="322803" cy="372109"/>
              </a:xfrm>
              <a:prstGeom prst="rect">
                <a:avLst/>
              </a:prstGeom>
              <a:noFill/>
              <a:ln>
                <a:noFill/>
              </a:ln>
            </p:spPr>
          </p:pic>
          <p:pic>
            <p:nvPicPr>
              <p:cNvPr id="21" name="Google Shape;567;p30" descr="ダイアグラム&#10;&#10;自動的に生成された説明">
                <a:extLst>
                  <a:ext uri="{FF2B5EF4-FFF2-40B4-BE49-F238E27FC236}">
                    <a16:creationId xmlns:a16="http://schemas.microsoft.com/office/drawing/2014/main" id="{2372FD89-C407-2A19-FB73-E004C3FDBB19}"/>
                  </a:ext>
                </a:extLst>
              </p:cNvPr>
              <p:cNvPicPr preferRelativeResize="0"/>
              <p:nvPr/>
            </p:nvPicPr>
            <p:blipFill rotWithShape="1">
              <a:blip r:embed="rId8">
                <a:alphaModFix/>
              </a:blip>
              <a:srcRect/>
              <a:stretch/>
            </p:blipFill>
            <p:spPr>
              <a:xfrm>
                <a:off x="3760009" y="6772141"/>
                <a:ext cx="508778" cy="361500"/>
              </a:xfrm>
              <a:prstGeom prst="rect">
                <a:avLst/>
              </a:prstGeom>
              <a:noFill/>
              <a:ln>
                <a:noFill/>
              </a:ln>
            </p:spPr>
          </p:pic>
          <p:pic>
            <p:nvPicPr>
              <p:cNvPr id="22" name="Google Shape;568;p30" descr="白い車の写真と文字の加工写真&#10;&#10;低い精度で自動的に生成された説明">
                <a:extLst>
                  <a:ext uri="{FF2B5EF4-FFF2-40B4-BE49-F238E27FC236}">
                    <a16:creationId xmlns:a16="http://schemas.microsoft.com/office/drawing/2014/main" id="{CA747D9C-9801-3B11-B649-ACADE0B0C75D}"/>
                  </a:ext>
                </a:extLst>
              </p:cNvPr>
              <p:cNvPicPr preferRelativeResize="0"/>
              <p:nvPr/>
            </p:nvPicPr>
            <p:blipFill rotWithShape="1">
              <a:blip r:embed="rId9">
                <a:alphaModFix/>
              </a:blip>
              <a:srcRect/>
              <a:stretch/>
            </p:blipFill>
            <p:spPr>
              <a:xfrm>
                <a:off x="4333053" y="6772141"/>
                <a:ext cx="582106" cy="436579"/>
              </a:xfrm>
              <a:prstGeom prst="rect">
                <a:avLst/>
              </a:prstGeom>
              <a:noFill/>
              <a:ln>
                <a:noFill/>
              </a:ln>
            </p:spPr>
          </p:pic>
          <p:pic>
            <p:nvPicPr>
              <p:cNvPr id="23" name="Google Shape;569;p30" descr="ダイアグラム&#10;&#10;自動的に生成された説明">
                <a:extLst>
                  <a:ext uri="{FF2B5EF4-FFF2-40B4-BE49-F238E27FC236}">
                    <a16:creationId xmlns:a16="http://schemas.microsoft.com/office/drawing/2014/main" id="{502253DD-5FF8-7C16-478A-7FE0E7068127}"/>
                  </a:ext>
                </a:extLst>
              </p:cNvPr>
              <p:cNvPicPr preferRelativeResize="0"/>
              <p:nvPr/>
            </p:nvPicPr>
            <p:blipFill rotWithShape="1">
              <a:blip r:embed="rId7">
                <a:alphaModFix/>
              </a:blip>
              <a:srcRect/>
              <a:stretch/>
            </p:blipFill>
            <p:spPr>
              <a:xfrm flipH="1">
                <a:off x="2815954" y="6727016"/>
                <a:ext cx="404316" cy="390918"/>
              </a:xfrm>
              <a:prstGeom prst="rect">
                <a:avLst/>
              </a:prstGeom>
              <a:noFill/>
              <a:ln>
                <a:noFill/>
              </a:ln>
            </p:spPr>
          </p:pic>
          <p:sp>
            <p:nvSpPr>
              <p:cNvPr id="24" name="Google Shape;570;p30">
                <a:extLst>
                  <a:ext uri="{FF2B5EF4-FFF2-40B4-BE49-F238E27FC236}">
                    <a16:creationId xmlns:a16="http://schemas.microsoft.com/office/drawing/2014/main" id="{07C559A5-FA26-777C-76D7-9060A8B764C4}"/>
                  </a:ext>
                </a:extLst>
              </p:cNvPr>
              <p:cNvSpPr txBox="1"/>
              <p:nvPr/>
            </p:nvSpPr>
            <p:spPr>
              <a:xfrm>
                <a:off x="563435" y="7104441"/>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先行白バイ</a:t>
                </a:r>
              </a:p>
            </p:txBody>
          </p:sp>
          <p:sp>
            <p:nvSpPr>
              <p:cNvPr id="25" name="Google Shape;571;p30">
                <a:extLst>
                  <a:ext uri="{FF2B5EF4-FFF2-40B4-BE49-F238E27FC236}">
                    <a16:creationId xmlns:a16="http://schemas.microsoft.com/office/drawing/2014/main" id="{08E8C1B9-FCF5-0567-8043-ABFFB0C502DD}"/>
                  </a:ext>
                </a:extLst>
              </p:cNvPr>
              <p:cNvSpPr txBox="1"/>
              <p:nvPr/>
            </p:nvSpPr>
            <p:spPr>
              <a:xfrm>
                <a:off x="1269159" y="7104441"/>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先導白バイ</a:t>
                </a:r>
              </a:p>
            </p:txBody>
          </p:sp>
          <p:sp>
            <p:nvSpPr>
              <p:cNvPr id="26" name="Google Shape;572;p30">
                <a:extLst>
                  <a:ext uri="{FF2B5EF4-FFF2-40B4-BE49-F238E27FC236}">
                    <a16:creationId xmlns:a16="http://schemas.microsoft.com/office/drawing/2014/main" id="{042857C0-5151-0A98-29B6-15293C1E3D84}"/>
                  </a:ext>
                </a:extLst>
              </p:cNvPr>
              <p:cNvSpPr txBox="1"/>
              <p:nvPr/>
            </p:nvSpPr>
            <p:spPr>
              <a:xfrm>
                <a:off x="1938908" y="7104441"/>
                <a:ext cx="64891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27" name="Google Shape;573;p30">
                <a:extLst>
                  <a:ext uri="{FF2B5EF4-FFF2-40B4-BE49-F238E27FC236}">
                    <a16:creationId xmlns:a16="http://schemas.microsoft.com/office/drawing/2014/main" id="{D8503C38-0437-9C4B-6D02-0253C8BF9C59}"/>
                  </a:ext>
                </a:extLst>
              </p:cNvPr>
              <p:cNvSpPr txBox="1"/>
              <p:nvPr/>
            </p:nvSpPr>
            <p:spPr>
              <a:xfrm>
                <a:off x="2356082" y="7289437"/>
                <a:ext cx="93535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通常のロード</a:t>
                </a:r>
              </a:p>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レーサーの選手</a:t>
                </a:r>
              </a:p>
            </p:txBody>
          </p:sp>
          <p:sp>
            <p:nvSpPr>
              <p:cNvPr id="28" name="Google Shape;574;p30">
                <a:extLst>
                  <a:ext uri="{FF2B5EF4-FFF2-40B4-BE49-F238E27FC236}">
                    <a16:creationId xmlns:a16="http://schemas.microsoft.com/office/drawing/2014/main" id="{3F5A8346-5A9B-4812-7B97-0216AC279504}"/>
                  </a:ext>
                </a:extLst>
              </p:cNvPr>
              <p:cNvSpPr txBox="1"/>
              <p:nvPr/>
            </p:nvSpPr>
            <p:spPr>
              <a:xfrm>
                <a:off x="3222724" y="7127702"/>
                <a:ext cx="41410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後尾</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p>
            </p:txBody>
          </p:sp>
          <p:sp>
            <p:nvSpPr>
              <p:cNvPr id="29" name="Google Shape;575;p30">
                <a:extLst>
                  <a:ext uri="{FF2B5EF4-FFF2-40B4-BE49-F238E27FC236}">
                    <a16:creationId xmlns:a16="http://schemas.microsoft.com/office/drawing/2014/main" id="{662147FD-C225-1F67-F559-F2A41670B0C0}"/>
                  </a:ext>
                </a:extLst>
              </p:cNvPr>
              <p:cNvSpPr txBox="1"/>
              <p:nvPr/>
            </p:nvSpPr>
            <p:spPr>
              <a:xfrm>
                <a:off x="3707777" y="7127702"/>
                <a:ext cx="622253"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広報車</a:t>
                </a:r>
              </a:p>
            </p:txBody>
          </p:sp>
          <p:sp>
            <p:nvSpPr>
              <p:cNvPr id="30" name="Google Shape;576;p30">
                <a:extLst>
                  <a:ext uri="{FF2B5EF4-FFF2-40B4-BE49-F238E27FC236}">
                    <a16:creationId xmlns:a16="http://schemas.microsoft.com/office/drawing/2014/main" id="{30CD94CC-19A7-C4CF-C51F-AD081E124D43}"/>
                  </a:ext>
                </a:extLst>
              </p:cNvPr>
              <p:cNvSpPr txBox="1"/>
              <p:nvPr/>
            </p:nvSpPr>
            <p:spPr>
              <a:xfrm>
                <a:off x="4317759" y="7139341"/>
                <a:ext cx="58210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パトカー</a:t>
                </a:r>
              </a:p>
            </p:txBody>
          </p:sp>
        </p:grpSp>
        <p:grpSp>
          <p:nvGrpSpPr>
            <p:cNvPr id="13" name="Google Shape;577;p30">
              <a:extLst>
                <a:ext uri="{FF2B5EF4-FFF2-40B4-BE49-F238E27FC236}">
                  <a16:creationId xmlns:a16="http://schemas.microsoft.com/office/drawing/2014/main" id="{D20D43BB-B52A-C4AD-C839-453B6686C381}"/>
                </a:ext>
              </a:extLst>
            </p:cNvPr>
            <p:cNvGrpSpPr/>
            <p:nvPr/>
          </p:nvGrpSpPr>
          <p:grpSpPr>
            <a:xfrm>
              <a:off x="1065252" y="7534035"/>
              <a:ext cx="494347" cy="245511"/>
              <a:chOff x="1056380" y="5927550"/>
              <a:chExt cx="494347" cy="245511"/>
            </a:xfrm>
          </p:grpSpPr>
          <p:sp>
            <p:nvSpPr>
              <p:cNvPr id="14" name="Google Shape;578;p30">
                <a:extLst>
                  <a:ext uri="{FF2B5EF4-FFF2-40B4-BE49-F238E27FC236}">
                    <a16:creationId xmlns:a16="http://schemas.microsoft.com/office/drawing/2014/main" id="{C34B3A09-D757-80BC-1E00-69E0899FD04F}"/>
                  </a:ext>
                </a:extLst>
              </p:cNvPr>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 name="Google Shape;579;p30">
                <a:extLst>
                  <a:ext uri="{FF2B5EF4-FFF2-40B4-BE49-F238E27FC236}">
                    <a16:creationId xmlns:a16="http://schemas.microsoft.com/office/drawing/2014/main" id="{B92CDECE-A261-6186-309B-A69C1E4E92CC}"/>
                  </a:ext>
                </a:extLst>
              </p:cNvPr>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200m</a:t>
                </a:r>
                <a:endParaRPr sz="800">
                  <a:solidFill>
                    <a:schemeClr val="dk1"/>
                  </a:solidFill>
                  <a:latin typeface="Arial"/>
                  <a:ea typeface="Arial"/>
                  <a:cs typeface="Arial"/>
                  <a:sym typeface="Arial"/>
                </a:endParaRPr>
              </a:p>
            </p:txBody>
          </p:sp>
        </p:grpSp>
      </p:grpSp>
      <p:sp>
        <p:nvSpPr>
          <p:cNvPr id="31" name="テキスト ボックス 30">
            <a:extLst>
              <a:ext uri="{FF2B5EF4-FFF2-40B4-BE49-F238E27FC236}">
                <a16:creationId xmlns:a16="http://schemas.microsoft.com/office/drawing/2014/main" id="{3233F25D-CF49-02A2-58DE-B9F22AEBC539}"/>
              </a:ext>
            </a:extLst>
          </p:cNvPr>
          <p:cNvSpPr txBox="1"/>
          <p:nvPr/>
        </p:nvSpPr>
        <p:spPr>
          <a:xfrm>
            <a:off x="5671324" y="3455855"/>
            <a:ext cx="944258" cy="261610"/>
          </a:xfrm>
          <a:prstGeom prst="rect">
            <a:avLst/>
          </a:prstGeom>
          <a:solidFill>
            <a:schemeClr val="bg1"/>
          </a:solidFill>
        </p:spPr>
        <p:txBody>
          <a:bodyPr wrap="squar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バイクコース</a:t>
            </a:r>
          </a:p>
        </p:txBody>
      </p:sp>
    </p:spTree>
    <p:extLst>
      <p:ext uri="{BB962C8B-B14F-4D97-AF65-F5344CB8AC3E}">
        <p14:creationId xmlns:p14="http://schemas.microsoft.com/office/powerpoint/2010/main" val="2888810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31"/>
          <p:cNvPicPr preferRelativeResize="0"/>
          <p:nvPr/>
        </p:nvPicPr>
        <p:blipFill rotWithShape="1">
          <a:blip r:embed="rId3">
            <a:alphaModFix/>
          </a:blip>
          <a:srcRect/>
          <a:stretch/>
        </p:blipFill>
        <p:spPr>
          <a:xfrm rot="5400000">
            <a:off x="1795183" y="1782306"/>
            <a:ext cx="3426596" cy="6811219"/>
          </a:xfrm>
          <a:prstGeom prst="rect">
            <a:avLst/>
          </a:prstGeom>
          <a:noFill/>
          <a:ln>
            <a:noFill/>
          </a:ln>
        </p:spPr>
      </p:pic>
      <p:sp>
        <p:nvSpPr>
          <p:cNvPr id="669" name="Google Shape;669;p31"/>
          <p:cNvSpPr txBox="1"/>
          <p:nvPr/>
        </p:nvSpPr>
        <p:spPr>
          <a:xfrm>
            <a:off x="718955" y="1799496"/>
            <a:ext cx="6031239" cy="15465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Familiarization Time :  6:42 – 6:56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Meeting Time : 6:35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Meeting Point : Transition.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1</a:t>
            </a:r>
            <a:r>
              <a:rPr lang="en-US" sz="1050" b="0" i="0" u="none" strike="noStrike" cap="none" baseline="30000">
                <a:solidFill>
                  <a:schemeClr val="dk1"/>
                </a:solidFill>
                <a:latin typeface="Arial"/>
                <a:ea typeface="Arial"/>
                <a:cs typeface="Arial"/>
                <a:sym typeface="Arial"/>
              </a:rPr>
              <a:t>st</a:t>
            </a:r>
            <a:r>
              <a:rPr lang="en-US" sz="1050" b="0" i="0" u="none" strike="noStrike" cap="none">
                <a:solidFill>
                  <a:schemeClr val="dk1"/>
                </a:solidFill>
                <a:latin typeface="Arial"/>
                <a:ea typeface="Arial"/>
                <a:cs typeface="Arial"/>
                <a:sym typeface="Arial"/>
              </a:rPr>
              <a:t> lap : Start by following the leading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the exit of Yamashita Park (      ), once stop, then go out by following the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traffic signal.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the end of the 1</a:t>
            </a:r>
            <a:r>
              <a:rPr lang="en-US" sz="1050" b="0" i="0" u="none" strike="noStrike" cap="none" baseline="30000">
                <a:solidFill>
                  <a:schemeClr val="dk1"/>
                </a:solidFill>
                <a:latin typeface="Arial"/>
                <a:ea typeface="Arial"/>
                <a:cs typeface="Arial"/>
                <a:sym typeface="Arial"/>
              </a:rPr>
              <a:t>st</a:t>
            </a:r>
            <a:r>
              <a:rPr lang="en-US" sz="1050" b="0" i="0" u="none" strike="noStrike" cap="none">
                <a:solidFill>
                  <a:schemeClr val="dk1"/>
                </a:solidFill>
                <a:latin typeface="Arial"/>
                <a:ea typeface="Arial"/>
                <a:cs typeface="Arial"/>
                <a:sym typeface="Arial"/>
              </a:rPr>
              <a:t> lap, police motorcycles will not come into Yamashita Park,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but athletes go into transition in the park by following the leading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Finish the familiarization at transition.</a:t>
            </a:r>
            <a:endParaRPr sz="1050" b="0" i="0" u="none" strike="noStrike" cap="none">
              <a:solidFill>
                <a:srgbClr val="FF0000"/>
              </a:solidFill>
              <a:latin typeface="Arial"/>
              <a:ea typeface="Arial"/>
              <a:cs typeface="Arial"/>
              <a:sym typeface="Arial"/>
            </a:endParaRPr>
          </a:p>
        </p:txBody>
      </p:sp>
      <p:sp>
        <p:nvSpPr>
          <p:cNvPr id="670" name="Google Shape;670;p31"/>
          <p:cNvSpPr/>
          <p:nvPr/>
        </p:nvSpPr>
        <p:spPr>
          <a:xfrm>
            <a:off x="1721987" y="3474616"/>
            <a:ext cx="1140698" cy="1309974"/>
          </a:xfrm>
          <a:custGeom>
            <a:avLst/>
            <a:gdLst/>
            <a:ahLst/>
            <a:cxnLst/>
            <a:rect l="l" t="t" r="r" b="b"/>
            <a:pathLst>
              <a:path w="1200912" h="1280160" extrusionOk="0">
                <a:moveTo>
                  <a:pt x="24384" y="774192"/>
                </a:moveTo>
                <a:lnTo>
                  <a:pt x="670560" y="1280160"/>
                </a:lnTo>
                <a:lnTo>
                  <a:pt x="1170432" y="822960"/>
                </a:lnTo>
                <a:lnTo>
                  <a:pt x="1200912" y="512064"/>
                </a:lnTo>
                <a:lnTo>
                  <a:pt x="633984" y="0"/>
                </a:lnTo>
                <a:lnTo>
                  <a:pt x="0" y="12192"/>
                </a:lnTo>
                <a:lnTo>
                  <a:pt x="24384" y="774192"/>
                </a:lnTo>
                <a:close/>
              </a:path>
            </a:pathLst>
          </a:cu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1" name="Google Shape;671;p31"/>
          <p:cNvSpPr/>
          <p:nvPr/>
        </p:nvSpPr>
        <p:spPr>
          <a:xfrm>
            <a:off x="2211686" y="4726899"/>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2" name="Google Shape;672;p31"/>
          <p:cNvSpPr/>
          <p:nvPr/>
        </p:nvSpPr>
        <p:spPr>
          <a:xfrm>
            <a:off x="1258019" y="474590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3" name="Google Shape;673;p31"/>
          <p:cNvSpPr/>
          <p:nvPr/>
        </p:nvSpPr>
        <p:spPr>
          <a:xfrm>
            <a:off x="270396" y="4186405"/>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4" name="Google Shape;674;p31"/>
          <p:cNvSpPr/>
          <p:nvPr/>
        </p:nvSpPr>
        <p:spPr>
          <a:xfrm>
            <a:off x="1226098" y="4186405"/>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5" name="Google Shape;675;p31"/>
          <p:cNvSpPr/>
          <p:nvPr/>
        </p:nvSpPr>
        <p:spPr>
          <a:xfrm>
            <a:off x="3068374" y="5695655"/>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6" name="Google Shape;676;p31"/>
          <p:cNvSpPr/>
          <p:nvPr/>
        </p:nvSpPr>
        <p:spPr>
          <a:xfrm>
            <a:off x="3931658" y="5510778"/>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7" name="Google Shape;677;p31"/>
          <p:cNvSpPr/>
          <p:nvPr/>
        </p:nvSpPr>
        <p:spPr>
          <a:xfrm>
            <a:off x="4563160" y="5428960"/>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8" name="Google Shape;678;p31"/>
          <p:cNvSpPr/>
          <p:nvPr/>
        </p:nvSpPr>
        <p:spPr>
          <a:xfrm>
            <a:off x="5179540" y="5438699"/>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9" name="Google Shape;679;p31"/>
          <p:cNvSpPr/>
          <p:nvPr/>
        </p:nvSpPr>
        <p:spPr>
          <a:xfrm>
            <a:off x="6202775" y="543705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0" name="Google Shape;680;p31"/>
          <p:cNvSpPr/>
          <p:nvPr/>
        </p:nvSpPr>
        <p:spPr>
          <a:xfrm>
            <a:off x="3562064" y="5695655"/>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81" name="Google Shape;681;p31"/>
          <p:cNvGrpSpPr/>
          <p:nvPr/>
        </p:nvGrpSpPr>
        <p:grpSpPr>
          <a:xfrm>
            <a:off x="2367377" y="6668211"/>
            <a:ext cx="4391567" cy="589080"/>
            <a:chOff x="2367377" y="7330756"/>
            <a:chExt cx="4391567" cy="589080"/>
          </a:xfrm>
        </p:grpSpPr>
        <p:sp>
          <p:nvSpPr>
            <p:cNvPr id="682" name="Google Shape;682;p31"/>
            <p:cNvSpPr/>
            <p:nvPr/>
          </p:nvSpPr>
          <p:spPr>
            <a:xfrm>
              <a:off x="2367377" y="7330756"/>
              <a:ext cx="4391567" cy="589080"/>
            </a:xfrm>
            <a:prstGeom prst="wedgeRectCallout">
              <a:avLst>
                <a:gd name="adj1" fmla="val -21245"/>
                <a:gd name="adj2" fmla="val 8039"/>
              </a:avLst>
            </a:prstGeom>
            <a:solidFill>
              <a:schemeClr val="l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Meeting Point / Start position (Transition Area)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        ….. Traffic signal will turn to all Red when the preceding police motorcycle approaching</a:t>
              </a:r>
              <a:endParaRPr sz="1400" b="0" i="0" u="none" strike="noStrike" cap="none">
                <a:solidFill>
                  <a:srgbClr val="000000"/>
                </a:solidFill>
                <a:latin typeface="Arial"/>
                <a:ea typeface="Arial"/>
                <a:cs typeface="Arial"/>
                <a:sym typeface="Arial"/>
              </a:endParaRPr>
            </a:p>
          </p:txBody>
        </p:sp>
        <p:pic>
          <p:nvPicPr>
            <p:cNvPr id="683" name="Google Shape;683;p31"/>
            <p:cNvPicPr preferRelativeResize="0"/>
            <p:nvPr/>
          </p:nvPicPr>
          <p:blipFill rotWithShape="1">
            <a:blip r:embed="rId4">
              <a:alphaModFix/>
            </a:blip>
            <a:srcRect/>
            <a:stretch/>
          </p:blipFill>
          <p:spPr>
            <a:xfrm rot="5400000">
              <a:off x="4690561" y="7378673"/>
              <a:ext cx="387112" cy="298450"/>
            </a:xfrm>
            <a:prstGeom prst="rect">
              <a:avLst/>
            </a:prstGeom>
            <a:noFill/>
            <a:ln>
              <a:noFill/>
            </a:ln>
          </p:spPr>
        </p:pic>
        <p:sp>
          <p:nvSpPr>
            <p:cNvPr id="684" name="Google Shape;684;p31"/>
            <p:cNvSpPr/>
            <p:nvPr/>
          </p:nvSpPr>
          <p:spPr>
            <a:xfrm>
              <a:off x="2453876" y="7651080"/>
              <a:ext cx="216024" cy="187055"/>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685" name="Google Shape;685;p31"/>
          <p:cNvPicPr preferRelativeResize="0"/>
          <p:nvPr/>
        </p:nvPicPr>
        <p:blipFill rotWithShape="1">
          <a:blip r:embed="rId4">
            <a:alphaModFix/>
          </a:blip>
          <a:srcRect/>
          <a:stretch/>
        </p:blipFill>
        <p:spPr>
          <a:xfrm rot="5400000">
            <a:off x="5461461" y="5015531"/>
            <a:ext cx="419725" cy="298450"/>
          </a:xfrm>
          <a:prstGeom prst="rect">
            <a:avLst/>
          </a:prstGeom>
          <a:noFill/>
          <a:ln>
            <a:noFill/>
          </a:ln>
        </p:spPr>
      </p:pic>
      <p:sp>
        <p:nvSpPr>
          <p:cNvPr id="686" name="Google Shape;686;p31"/>
          <p:cNvSpPr/>
          <p:nvPr/>
        </p:nvSpPr>
        <p:spPr>
          <a:xfrm>
            <a:off x="4422222" y="4948610"/>
            <a:ext cx="2400902" cy="506502"/>
          </a:xfrm>
          <a:prstGeom prst="rect">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87" name="Google Shape;687;p31"/>
          <p:cNvGrpSpPr/>
          <p:nvPr/>
        </p:nvGrpSpPr>
        <p:grpSpPr>
          <a:xfrm>
            <a:off x="3356560" y="3647423"/>
            <a:ext cx="2724648" cy="851367"/>
            <a:chOff x="3006699" y="4207665"/>
            <a:chExt cx="2724648" cy="851367"/>
          </a:xfrm>
        </p:grpSpPr>
        <p:sp>
          <p:nvSpPr>
            <p:cNvPr id="688" name="Google Shape;688;p31"/>
            <p:cNvSpPr/>
            <p:nvPr/>
          </p:nvSpPr>
          <p:spPr>
            <a:xfrm>
              <a:off x="3006699" y="4207905"/>
              <a:ext cx="2724647" cy="851127"/>
            </a:xfrm>
            <a:prstGeom prst="wedgeRectCallout">
              <a:avLst>
                <a:gd name="adj1" fmla="val -89504"/>
                <a:gd name="adj2" fmla="val -488"/>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0000"/>
                </a:solidFill>
                <a:latin typeface="Arial"/>
                <a:ea typeface="Arial"/>
                <a:cs typeface="Arial"/>
                <a:sym typeface="Arial"/>
              </a:endParaRPr>
            </a:p>
          </p:txBody>
        </p:sp>
        <p:sp>
          <p:nvSpPr>
            <p:cNvPr id="689" name="Google Shape;689;p31"/>
            <p:cNvSpPr/>
            <p:nvPr/>
          </p:nvSpPr>
          <p:spPr>
            <a:xfrm>
              <a:off x="3006700" y="4207665"/>
              <a:ext cx="2724647" cy="851127"/>
            </a:xfrm>
            <a:prstGeom prst="wedgeRectCallout">
              <a:avLst>
                <a:gd name="adj1" fmla="val 3568"/>
                <a:gd name="adj2" fmla="val 132909"/>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b="0" i="0" u="none" strike="noStrike" cap="none">
                  <a:solidFill>
                    <a:srgbClr val="FF0000"/>
                  </a:solidFill>
                  <a:latin typeface="Arial"/>
                  <a:ea typeface="Arial"/>
                  <a:cs typeface="Arial"/>
                  <a:sym typeface="Arial"/>
                </a:rPr>
                <a:t>Note that no police motorcycle nor car will come into the area of Red brick warehouse &amp; Yamashita Park.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200"/>
                <a:buFont typeface="Arial"/>
                <a:buNone/>
              </a:pPr>
              <a:r>
                <a:rPr lang="en-US" sz="1200" b="0" i="0" u="none" strike="noStrike" cap="none">
                  <a:solidFill>
                    <a:srgbClr val="FF0000"/>
                  </a:solidFill>
                  <a:latin typeface="Arial"/>
                  <a:ea typeface="Arial"/>
                  <a:cs typeface="Arial"/>
                  <a:sym typeface="Arial"/>
                </a:rPr>
                <a:t>Only TO will lead athletes in the area.</a:t>
              </a:r>
              <a:endParaRPr sz="1200" b="0" i="0" u="none" strike="noStrike" cap="none">
                <a:solidFill>
                  <a:srgbClr val="FF0000"/>
                </a:solidFill>
                <a:latin typeface="Arial"/>
                <a:ea typeface="Arial"/>
                <a:cs typeface="Arial"/>
                <a:sym typeface="Arial"/>
              </a:endParaRPr>
            </a:p>
          </p:txBody>
        </p:sp>
      </p:grpSp>
      <p:grpSp>
        <p:nvGrpSpPr>
          <p:cNvPr id="690" name="Google Shape;690;p31"/>
          <p:cNvGrpSpPr/>
          <p:nvPr/>
        </p:nvGrpSpPr>
        <p:grpSpPr>
          <a:xfrm>
            <a:off x="1334893" y="7639312"/>
            <a:ext cx="4351724" cy="1074155"/>
            <a:chOff x="563435" y="8367320"/>
            <a:chExt cx="4351724" cy="1074155"/>
          </a:xfrm>
        </p:grpSpPr>
        <p:grpSp>
          <p:nvGrpSpPr>
            <p:cNvPr id="691" name="Google Shape;691;p31"/>
            <p:cNvGrpSpPr/>
            <p:nvPr/>
          </p:nvGrpSpPr>
          <p:grpSpPr>
            <a:xfrm>
              <a:off x="563435" y="8367320"/>
              <a:ext cx="4351724" cy="990226"/>
              <a:chOff x="563435" y="8367320"/>
              <a:chExt cx="4351724" cy="990226"/>
            </a:xfrm>
          </p:grpSpPr>
          <p:pic>
            <p:nvPicPr>
              <p:cNvPr id="692" name="Google Shape;692;p31" descr="バイクに乗る男性&#10;&#10;自動的に生成された説明"/>
              <p:cNvPicPr preferRelativeResize="0"/>
              <p:nvPr/>
            </p:nvPicPr>
            <p:blipFill rotWithShape="1">
              <a:blip r:embed="rId5">
                <a:alphaModFix/>
              </a:blip>
              <a:srcRect/>
              <a:stretch/>
            </p:blipFill>
            <p:spPr>
              <a:xfrm>
                <a:off x="671448" y="8386726"/>
                <a:ext cx="558163" cy="372109"/>
              </a:xfrm>
              <a:prstGeom prst="rect">
                <a:avLst/>
              </a:prstGeom>
              <a:noFill/>
              <a:ln>
                <a:noFill/>
              </a:ln>
            </p:spPr>
          </p:pic>
          <p:pic>
            <p:nvPicPr>
              <p:cNvPr id="693" name="Google Shape;693;p31" descr="バイクに乗る男性&#10;&#10;自動的に生成された説明"/>
              <p:cNvPicPr preferRelativeResize="0"/>
              <p:nvPr/>
            </p:nvPicPr>
            <p:blipFill rotWithShape="1">
              <a:blip r:embed="rId5">
                <a:alphaModFix/>
              </a:blip>
              <a:srcRect/>
              <a:stretch/>
            </p:blipFill>
            <p:spPr>
              <a:xfrm>
                <a:off x="1347369" y="8386726"/>
                <a:ext cx="558163" cy="372109"/>
              </a:xfrm>
              <a:prstGeom prst="rect">
                <a:avLst/>
              </a:prstGeom>
              <a:noFill/>
              <a:ln>
                <a:noFill/>
              </a:ln>
            </p:spPr>
          </p:pic>
          <p:pic>
            <p:nvPicPr>
              <p:cNvPr id="694" name="Google Shape;694;p31" descr="おもちゃ, レゴ が含まれている画像&#10;&#10;自動的に生成された説明"/>
              <p:cNvPicPr preferRelativeResize="0"/>
              <p:nvPr/>
            </p:nvPicPr>
            <p:blipFill rotWithShape="1">
              <a:blip r:embed="rId6">
                <a:alphaModFix/>
              </a:blip>
              <a:srcRect/>
              <a:stretch/>
            </p:blipFill>
            <p:spPr>
              <a:xfrm>
                <a:off x="1967592" y="8389193"/>
                <a:ext cx="322803" cy="372109"/>
              </a:xfrm>
              <a:prstGeom prst="rect">
                <a:avLst/>
              </a:prstGeom>
              <a:noFill/>
              <a:ln>
                <a:noFill/>
              </a:ln>
            </p:spPr>
          </p:pic>
          <p:pic>
            <p:nvPicPr>
              <p:cNvPr id="695" name="Google Shape;695;p31" descr="おもちゃ, レゴ が含まれている画像&#10;&#10;自動的に生成された説明"/>
              <p:cNvPicPr preferRelativeResize="0"/>
              <p:nvPr/>
            </p:nvPicPr>
            <p:blipFill rotWithShape="1">
              <a:blip r:embed="rId6">
                <a:alphaModFix/>
              </a:blip>
              <a:srcRect/>
              <a:stretch/>
            </p:blipFill>
            <p:spPr>
              <a:xfrm>
                <a:off x="3327961" y="8408534"/>
                <a:ext cx="322803" cy="372109"/>
              </a:xfrm>
              <a:prstGeom prst="rect">
                <a:avLst/>
              </a:prstGeom>
              <a:noFill/>
              <a:ln>
                <a:noFill/>
              </a:ln>
            </p:spPr>
          </p:pic>
          <p:pic>
            <p:nvPicPr>
              <p:cNvPr id="696" name="Google Shape;696;p31" descr="ダイアグラム&#10;&#10;自動的に生成された説明"/>
              <p:cNvPicPr preferRelativeResize="0"/>
              <p:nvPr/>
            </p:nvPicPr>
            <p:blipFill rotWithShape="1">
              <a:blip r:embed="rId7">
                <a:alphaModFix/>
              </a:blip>
              <a:srcRect/>
              <a:stretch/>
            </p:blipFill>
            <p:spPr>
              <a:xfrm>
                <a:off x="3760009" y="8425082"/>
                <a:ext cx="508778" cy="361500"/>
              </a:xfrm>
              <a:prstGeom prst="rect">
                <a:avLst/>
              </a:prstGeom>
              <a:noFill/>
              <a:ln>
                <a:noFill/>
              </a:ln>
            </p:spPr>
          </p:pic>
          <p:pic>
            <p:nvPicPr>
              <p:cNvPr id="697" name="Google Shape;697;p31" descr="白い車の写真と文字の加工写真&#10;&#10;低い精度で自動的に生成された説明"/>
              <p:cNvPicPr preferRelativeResize="0"/>
              <p:nvPr/>
            </p:nvPicPr>
            <p:blipFill rotWithShape="1">
              <a:blip r:embed="rId8">
                <a:alphaModFix/>
              </a:blip>
              <a:srcRect/>
              <a:stretch/>
            </p:blipFill>
            <p:spPr>
              <a:xfrm>
                <a:off x="4333053" y="8425082"/>
                <a:ext cx="582106" cy="436579"/>
              </a:xfrm>
              <a:prstGeom prst="rect">
                <a:avLst/>
              </a:prstGeom>
              <a:noFill/>
              <a:ln>
                <a:noFill/>
              </a:ln>
            </p:spPr>
          </p:pic>
          <p:sp>
            <p:nvSpPr>
              <p:cNvPr id="698" name="Google Shape;698;p31"/>
              <p:cNvSpPr txBox="1"/>
              <p:nvPr/>
            </p:nvSpPr>
            <p:spPr>
              <a:xfrm>
                <a:off x="563435" y="8757382"/>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Preceding Police motorcycle</a:t>
                </a:r>
                <a:endParaRPr sz="900" b="0" i="0" u="none" strike="noStrike" cap="none">
                  <a:solidFill>
                    <a:schemeClr val="dk1"/>
                  </a:solidFill>
                  <a:latin typeface="Arial"/>
                  <a:ea typeface="Arial"/>
                  <a:cs typeface="Arial"/>
                  <a:sym typeface="Arial"/>
                </a:endParaRPr>
              </a:p>
            </p:txBody>
          </p:sp>
          <p:sp>
            <p:nvSpPr>
              <p:cNvPr id="699" name="Google Shape;699;p31"/>
              <p:cNvSpPr txBox="1"/>
              <p:nvPr/>
            </p:nvSpPr>
            <p:spPr>
              <a:xfrm>
                <a:off x="1269159" y="8757382"/>
                <a:ext cx="774187"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Police motorcycle</a:t>
                </a:r>
                <a:endParaRPr sz="900" b="0" i="0" u="none" strike="noStrike" cap="none">
                  <a:solidFill>
                    <a:schemeClr val="dk1"/>
                  </a:solidFill>
                  <a:latin typeface="Arial"/>
                  <a:ea typeface="Arial"/>
                  <a:cs typeface="Arial"/>
                  <a:sym typeface="Arial"/>
                </a:endParaRPr>
              </a:p>
            </p:txBody>
          </p:sp>
          <p:sp>
            <p:nvSpPr>
              <p:cNvPr id="700" name="Google Shape;700;p31"/>
              <p:cNvSpPr txBox="1"/>
              <p:nvPr/>
            </p:nvSpPr>
            <p:spPr>
              <a:xfrm>
                <a:off x="1938908" y="8757382"/>
                <a:ext cx="64891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Leading TO</a:t>
                </a:r>
                <a:endParaRPr sz="900" b="0" i="0" u="none" strike="noStrike" cap="none">
                  <a:solidFill>
                    <a:schemeClr val="dk1"/>
                  </a:solidFill>
                  <a:latin typeface="Arial"/>
                  <a:ea typeface="Arial"/>
                  <a:cs typeface="Arial"/>
                  <a:sym typeface="Arial"/>
                </a:endParaRPr>
              </a:p>
            </p:txBody>
          </p:sp>
          <p:sp>
            <p:nvSpPr>
              <p:cNvPr id="701" name="Google Shape;701;p31"/>
              <p:cNvSpPr txBox="1"/>
              <p:nvPr/>
            </p:nvSpPr>
            <p:spPr>
              <a:xfrm>
                <a:off x="2444488" y="8918964"/>
                <a:ext cx="850244"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Competitive Wheelchair athletes</a:t>
                </a:r>
                <a:endParaRPr sz="900" b="0" i="0" u="none" strike="noStrike" cap="none">
                  <a:solidFill>
                    <a:schemeClr val="dk1"/>
                  </a:solidFill>
                  <a:latin typeface="Arial"/>
                  <a:ea typeface="Arial"/>
                  <a:cs typeface="Arial"/>
                  <a:sym typeface="Arial"/>
                </a:endParaRPr>
              </a:p>
            </p:txBody>
          </p:sp>
          <p:sp>
            <p:nvSpPr>
              <p:cNvPr id="702" name="Google Shape;702;p31"/>
              <p:cNvSpPr txBox="1"/>
              <p:nvPr/>
            </p:nvSpPr>
            <p:spPr>
              <a:xfrm>
                <a:off x="3222724" y="8780643"/>
                <a:ext cx="41410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Tail TO</a:t>
                </a:r>
                <a:endParaRPr sz="900" b="0" i="0" u="none" strike="noStrike" cap="none">
                  <a:solidFill>
                    <a:schemeClr val="dk1"/>
                  </a:solidFill>
                  <a:latin typeface="Arial"/>
                  <a:ea typeface="Arial"/>
                  <a:cs typeface="Arial"/>
                  <a:sym typeface="Arial"/>
                </a:endParaRPr>
              </a:p>
            </p:txBody>
          </p:sp>
          <p:sp>
            <p:nvSpPr>
              <p:cNvPr id="703" name="Google Shape;703;p31"/>
              <p:cNvSpPr txBox="1"/>
              <p:nvPr/>
            </p:nvSpPr>
            <p:spPr>
              <a:xfrm>
                <a:off x="3707777" y="8780643"/>
                <a:ext cx="622253"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Public relations vehicle</a:t>
                </a:r>
                <a:endParaRPr sz="900" b="0" i="0" u="none" strike="noStrike" cap="none">
                  <a:solidFill>
                    <a:schemeClr val="dk1"/>
                  </a:solidFill>
                  <a:latin typeface="Arial"/>
                  <a:ea typeface="Arial"/>
                  <a:cs typeface="Arial"/>
                  <a:sym typeface="Arial"/>
                </a:endParaRPr>
              </a:p>
            </p:txBody>
          </p:sp>
          <p:sp>
            <p:nvSpPr>
              <p:cNvPr id="704" name="Google Shape;704;p31"/>
              <p:cNvSpPr txBox="1"/>
              <p:nvPr/>
            </p:nvSpPr>
            <p:spPr>
              <a:xfrm>
                <a:off x="4317759" y="8792282"/>
                <a:ext cx="58210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Police car</a:t>
                </a:r>
                <a:endParaRPr sz="900" b="0" i="0" u="none" strike="noStrike" cap="none">
                  <a:solidFill>
                    <a:schemeClr val="dk1"/>
                  </a:solidFill>
                  <a:latin typeface="Arial"/>
                  <a:ea typeface="Arial"/>
                  <a:cs typeface="Arial"/>
                  <a:sym typeface="Arial"/>
                </a:endParaRPr>
              </a:p>
            </p:txBody>
          </p:sp>
          <p:pic>
            <p:nvPicPr>
              <p:cNvPr id="705" name="Google Shape;705;p31" descr="人, 屋外, 草, 男 が含まれている画像&#10;&#10;自動的に生成された説明"/>
              <p:cNvPicPr preferRelativeResize="0"/>
              <p:nvPr/>
            </p:nvPicPr>
            <p:blipFill rotWithShape="1">
              <a:blip r:embed="rId9">
                <a:alphaModFix/>
              </a:blip>
              <a:srcRect/>
              <a:stretch/>
            </p:blipFill>
            <p:spPr>
              <a:xfrm flipH="1">
                <a:off x="2552589" y="8367320"/>
                <a:ext cx="558164" cy="414208"/>
              </a:xfrm>
              <a:prstGeom prst="rect">
                <a:avLst/>
              </a:prstGeom>
              <a:noFill/>
              <a:ln>
                <a:noFill/>
              </a:ln>
            </p:spPr>
          </p:pic>
        </p:grpSp>
        <p:grpSp>
          <p:nvGrpSpPr>
            <p:cNvPr id="706" name="Google Shape;706;p31"/>
            <p:cNvGrpSpPr/>
            <p:nvPr/>
          </p:nvGrpSpPr>
          <p:grpSpPr>
            <a:xfrm>
              <a:off x="1056380" y="9195964"/>
              <a:ext cx="494347" cy="245511"/>
              <a:chOff x="1056380" y="5927550"/>
              <a:chExt cx="494347" cy="245511"/>
            </a:xfrm>
          </p:grpSpPr>
          <p:sp>
            <p:nvSpPr>
              <p:cNvPr id="707" name="Google Shape;707;p31"/>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8" name="Google Shape;708;p31"/>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200m</a:t>
                </a:r>
                <a:endParaRPr sz="800" b="0" i="0" u="none" strike="noStrike" cap="none">
                  <a:solidFill>
                    <a:schemeClr val="dk1"/>
                  </a:solidFill>
                  <a:latin typeface="Arial"/>
                  <a:ea typeface="Arial"/>
                  <a:cs typeface="Arial"/>
                  <a:sym typeface="Arial"/>
                </a:endParaRPr>
              </a:p>
            </p:txBody>
          </p:sp>
        </p:grpSp>
      </p:grpSp>
      <p:sp>
        <p:nvSpPr>
          <p:cNvPr id="709" name="Google Shape;709;p31"/>
          <p:cNvSpPr/>
          <p:nvPr/>
        </p:nvSpPr>
        <p:spPr>
          <a:xfrm>
            <a:off x="5798450" y="543705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0" name="Google Shape;710;p31"/>
          <p:cNvSpPr/>
          <p:nvPr/>
        </p:nvSpPr>
        <p:spPr>
          <a:xfrm>
            <a:off x="6650932" y="5397222"/>
            <a:ext cx="216024" cy="202704"/>
          </a:xfrm>
          <a:prstGeom prst="ellipse">
            <a:avLst/>
          </a:prstGeom>
          <a:solidFill>
            <a:srgbClr val="52ADF5">
              <a:alpha val="60000"/>
            </a:srgbClr>
          </a:solidFill>
          <a:ln w="38100" cap="flat" cmpd="sng">
            <a:solidFill>
              <a:srgbClr val="2250E3"/>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1" name="Google Shape;711;p31"/>
          <p:cNvSpPr/>
          <p:nvPr/>
        </p:nvSpPr>
        <p:spPr>
          <a:xfrm>
            <a:off x="3019425" y="2476501"/>
            <a:ext cx="196521" cy="191134"/>
          </a:xfrm>
          <a:prstGeom prst="ellipse">
            <a:avLst/>
          </a:prstGeom>
          <a:solidFill>
            <a:srgbClr val="52ADF5">
              <a:alpha val="60000"/>
            </a:srgbClr>
          </a:solidFill>
          <a:ln w="38100" cap="flat" cmpd="sng">
            <a:solidFill>
              <a:srgbClr val="2250E3"/>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2" name="Google Shape;712;p31"/>
          <p:cNvSpPr txBox="1"/>
          <p:nvPr/>
        </p:nvSpPr>
        <p:spPr>
          <a:xfrm>
            <a:off x="490132" y="1507490"/>
            <a:ext cx="603123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Arial Black"/>
                <a:ea typeface="Arial Black"/>
                <a:cs typeface="Arial Black"/>
                <a:sym typeface="Arial Black"/>
              </a:rPr>
              <a:t>3</a:t>
            </a:r>
            <a:r>
              <a:rPr lang="en-US" sz="1200" b="0" i="0" u="sng" strike="noStrike" cap="none" baseline="30000">
                <a:solidFill>
                  <a:schemeClr val="dk1"/>
                </a:solidFill>
                <a:latin typeface="Arial Black"/>
                <a:ea typeface="Arial Black"/>
                <a:cs typeface="Arial Black"/>
                <a:sym typeface="Arial Black"/>
              </a:rPr>
              <a:t>rd</a:t>
            </a:r>
            <a:r>
              <a:rPr lang="en-US" sz="1200" b="0" i="0" u="sng" strike="noStrike" cap="none">
                <a:solidFill>
                  <a:schemeClr val="dk1"/>
                </a:solidFill>
                <a:latin typeface="Arial Black"/>
                <a:ea typeface="Arial Black"/>
                <a:cs typeface="Arial Black"/>
                <a:sym typeface="Arial Black"/>
              </a:rPr>
              <a:t> Group : Elite Para (PTWC), Run</a:t>
            </a:r>
            <a:endParaRPr sz="1200" b="0" i="0" u="sng" strike="noStrike" cap="none">
              <a:solidFill>
                <a:schemeClr val="dk1"/>
              </a:solidFill>
              <a:latin typeface="Arial Black"/>
              <a:ea typeface="Arial Black"/>
              <a:cs typeface="Arial Black"/>
              <a:sym typeface="Arial Black"/>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2" name="Google Shape;586;p31">
            <a:extLst>
              <a:ext uri="{FF2B5EF4-FFF2-40B4-BE49-F238E27FC236}">
                <a16:creationId xmlns:a16="http://schemas.microsoft.com/office/drawing/2014/main" id="{9C6E2A26-C1A7-3A16-C6D8-4B7E016DDED1}"/>
              </a:ext>
            </a:extLst>
          </p:cNvPr>
          <p:cNvSpPr txBox="1"/>
          <p:nvPr/>
        </p:nvSpPr>
        <p:spPr>
          <a:xfrm>
            <a:off x="718955" y="1799496"/>
            <a:ext cx="6031239"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公式練習時間</a:t>
            </a:r>
            <a:r>
              <a:rPr lang="en-US" altLang="ja-JP"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  6:42 – 6:56</a:t>
            </a:r>
            <a:endParaRPr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集合時刻</a:t>
            </a:r>
            <a:r>
              <a:rPr lang="en-US" altLang="ja-JP"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 6:35</a:t>
            </a:r>
            <a:endParaRPr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集合場所 </a:t>
            </a:r>
            <a:r>
              <a:rPr lang="en-US" altLang="ja-JP"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トランジション</a:t>
            </a:r>
            <a:endParaRPr lang="ja-JP" altLang="en-US" sz="1050" dirty="0">
              <a:latin typeface="+mn-ea"/>
              <a:ea typeface="+mn-ea"/>
            </a:endParaRPr>
          </a:p>
          <a:p>
            <a:pPr marL="0" marR="0" lvl="0" indent="0" algn="l" rtl="0">
              <a:spcBef>
                <a:spcPts val="0"/>
              </a:spcBef>
              <a:spcAft>
                <a:spcPts val="0"/>
              </a:spcAft>
              <a:buNone/>
            </a:pPr>
            <a:r>
              <a:rPr lang="en-US" altLang="ja-JP" sz="1050" dirty="0">
                <a:solidFill>
                  <a:schemeClr val="dk1"/>
                </a:solidFill>
                <a:latin typeface="+mn-ea"/>
                <a:ea typeface="+mn-ea"/>
                <a:cs typeface="Arial"/>
                <a:sym typeface="Arial"/>
              </a:rPr>
              <a:t>1</a:t>
            </a:r>
            <a:r>
              <a:rPr lang="ja-JP" altLang="en-US" sz="1050" dirty="0">
                <a:solidFill>
                  <a:schemeClr val="dk1"/>
                </a:solidFill>
                <a:latin typeface="+mn-ea"/>
                <a:ea typeface="+mn-ea"/>
                <a:cs typeface="Arial"/>
                <a:sym typeface="Arial"/>
              </a:rPr>
              <a:t>周目</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先導</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に従ってスタート</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山下公園出口</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で</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一旦停止し</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交通信号に従って出る</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1</a:t>
            </a:r>
            <a:r>
              <a:rPr lang="ja-JP" altLang="en-US" sz="1050" dirty="0">
                <a:solidFill>
                  <a:schemeClr val="dk1"/>
                </a:solidFill>
                <a:latin typeface="+mn-ea"/>
                <a:ea typeface="+mn-ea"/>
                <a:cs typeface="Arial"/>
                <a:sym typeface="Arial"/>
              </a:rPr>
              <a:t>周回目の終わりでは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白バイは山下公園には入らないが</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選手は先導</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に続いて公園内のトランジションへ進む</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トランジションで</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公式練習を終了</a:t>
            </a:r>
            <a:r>
              <a:rPr lang="en-US" altLang="ja-JP" sz="1050" dirty="0">
                <a:solidFill>
                  <a:schemeClr val="dk1"/>
                </a:solidFill>
                <a:latin typeface="+mn-ea"/>
                <a:ea typeface="+mn-ea"/>
                <a:cs typeface="Arial"/>
                <a:sym typeface="Arial"/>
              </a:rPr>
              <a:t>｡</a:t>
            </a:r>
            <a:endParaRPr sz="1050" dirty="0">
              <a:solidFill>
                <a:srgbClr val="FF0000"/>
              </a:solidFill>
              <a:latin typeface="+mn-ea"/>
              <a:ea typeface="+mn-ea"/>
              <a:cs typeface="Arial"/>
              <a:sym typeface="Arial"/>
            </a:endParaRPr>
          </a:p>
        </p:txBody>
      </p:sp>
      <p:pic>
        <p:nvPicPr>
          <p:cNvPr id="668" name="Google Shape;668;p31"/>
          <p:cNvPicPr preferRelativeResize="0"/>
          <p:nvPr/>
        </p:nvPicPr>
        <p:blipFill rotWithShape="1">
          <a:blip r:embed="rId3">
            <a:alphaModFix/>
          </a:blip>
          <a:srcRect/>
          <a:stretch/>
        </p:blipFill>
        <p:spPr>
          <a:xfrm rot="5400000">
            <a:off x="1795183" y="1782306"/>
            <a:ext cx="3426596" cy="6811219"/>
          </a:xfrm>
          <a:prstGeom prst="rect">
            <a:avLst/>
          </a:prstGeom>
          <a:noFill/>
          <a:ln>
            <a:noFill/>
          </a:ln>
        </p:spPr>
      </p:pic>
      <p:sp>
        <p:nvSpPr>
          <p:cNvPr id="670" name="Google Shape;670;p31"/>
          <p:cNvSpPr/>
          <p:nvPr/>
        </p:nvSpPr>
        <p:spPr>
          <a:xfrm>
            <a:off x="1721987" y="3474616"/>
            <a:ext cx="1140698" cy="1309974"/>
          </a:xfrm>
          <a:custGeom>
            <a:avLst/>
            <a:gdLst/>
            <a:ahLst/>
            <a:cxnLst/>
            <a:rect l="l" t="t" r="r" b="b"/>
            <a:pathLst>
              <a:path w="1200912" h="1280160" extrusionOk="0">
                <a:moveTo>
                  <a:pt x="24384" y="774192"/>
                </a:moveTo>
                <a:lnTo>
                  <a:pt x="670560" y="1280160"/>
                </a:lnTo>
                <a:lnTo>
                  <a:pt x="1170432" y="822960"/>
                </a:lnTo>
                <a:lnTo>
                  <a:pt x="1200912" y="512064"/>
                </a:lnTo>
                <a:lnTo>
                  <a:pt x="633984" y="0"/>
                </a:lnTo>
                <a:lnTo>
                  <a:pt x="0" y="12192"/>
                </a:lnTo>
                <a:lnTo>
                  <a:pt x="24384" y="774192"/>
                </a:lnTo>
                <a:close/>
              </a:path>
            </a:pathLst>
          </a:cu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1" name="Google Shape;671;p31"/>
          <p:cNvSpPr/>
          <p:nvPr/>
        </p:nvSpPr>
        <p:spPr>
          <a:xfrm>
            <a:off x="2211686" y="4726899"/>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2" name="Google Shape;672;p31"/>
          <p:cNvSpPr/>
          <p:nvPr/>
        </p:nvSpPr>
        <p:spPr>
          <a:xfrm>
            <a:off x="1258019" y="474590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3" name="Google Shape;673;p31"/>
          <p:cNvSpPr/>
          <p:nvPr/>
        </p:nvSpPr>
        <p:spPr>
          <a:xfrm>
            <a:off x="270396" y="4186405"/>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4" name="Google Shape;674;p31"/>
          <p:cNvSpPr/>
          <p:nvPr/>
        </p:nvSpPr>
        <p:spPr>
          <a:xfrm>
            <a:off x="1226098" y="4186405"/>
            <a:ext cx="216024" cy="346480"/>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5" name="Google Shape;675;p31"/>
          <p:cNvSpPr/>
          <p:nvPr/>
        </p:nvSpPr>
        <p:spPr>
          <a:xfrm>
            <a:off x="3068374" y="5695655"/>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6" name="Google Shape;676;p31"/>
          <p:cNvSpPr/>
          <p:nvPr/>
        </p:nvSpPr>
        <p:spPr>
          <a:xfrm>
            <a:off x="3931658" y="5510778"/>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7" name="Google Shape;677;p31"/>
          <p:cNvSpPr/>
          <p:nvPr/>
        </p:nvSpPr>
        <p:spPr>
          <a:xfrm>
            <a:off x="4563160" y="5428960"/>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8" name="Google Shape;678;p31"/>
          <p:cNvSpPr/>
          <p:nvPr/>
        </p:nvSpPr>
        <p:spPr>
          <a:xfrm>
            <a:off x="5179540" y="5438699"/>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9" name="Google Shape;679;p31"/>
          <p:cNvSpPr/>
          <p:nvPr/>
        </p:nvSpPr>
        <p:spPr>
          <a:xfrm>
            <a:off x="6202775" y="543705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0" name="Google Shape;680;p31"/>
          <p:cNvSpPr/>
          <p:nvPr/>
        </p:nvSpPr>
        <p:spPr>
          <a:xfrm>
            <a:off x="3562064" y="5695655"/>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85" name="Google Shape;685;p31"/>
          <p:cNvPicPr preferRelativeResize="0"/>
          <p:nvPr/>
        </p:nvPicPr>
        <p:blipFill rotWithShape="1">
          <a:blip r:embed="rId4">
            <a:alphaModFix/>
          </a:blip>
          <a:srcRect/>
          <a:stretch/>
        </p:blipFill>
        <p:spPr>
          <a:xfrm rot="5400000">
            <a:off x="5461461" y="5015531"/>
            <a:ext cx="419725" cy="298450"/>
          </a:xfrm>
          <a:prstGeom prst="rect">
            <a:avLst/>
          </a:prstGeom>
          <a:noFill/>
          <a:ln>
            <a:noFill/>
          </a:ln>
        </p:spPr>
      </p:pic>
      <p:sp>
        <p:nvSpPr>
          <p:cNvPr id="686" name="Google Shape;686;p31"/>
          <p:cNvSpPr/>
          <p:nvPr/>
        </p:nvSpPr>
        <p:spPr>
          <a:xfrm>
            <a:off x="4422222" y="4948610"/>
            <a:ext cx="2400902" cy="506502"/>
          </a:xfrm>
          <a:prstGeom prst="rect">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9" name="Google Shape;709;p31"/>
          <p:cNvSpPr/>
          <p:nvPr/>
        </p:nvSpPr>
        <p:spPr>
          <a:xfrm>
            <a:off x="5798450" y="5437056"/>
            <a:ext cx="216024" cy="202704"/>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0" name="Google Shape;710;p31"/>
          <p:cNvSpPr/>
          <p:nvPr/>
        </p:nvSpPr>
        <p:spPr>
          <a:xfrm>
            <a:off x="6650932" y="5397222"/>
            <a:ext cx="216024" cy="202704"/>
          </a:xfrm>
          <a:prstGeom prst="ellipse">
            <a:avLst/>
          </a:prstGeom>
          <a:solidFill>
            <a:srgbClr val="52ADF5">
              <a:alpha val="60000"/>
            </a:srgbClr>
          </a:solidFill>
          <a:ln w="38100" cap="flat" cmpd="sng">
            <a:solidFill>
              <a:srgbClr val="2250E3"/>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1" name="Google Shape;711;p31"/>
          <p:cNvSpPr/>
          <p:nvPr/>
        </p:nvSpPr>
        <p:spPr>
          <a:xfrm>
            <a:off x="2129733" y="2476501"/>
            <a:ext cx="196521" cy="191134"/>
          </a:xfrm>
          <a:prstGeom prst="ellipse">
            <a:avLst/>
          </a:prstGeom>
          <a:solidFill>
            <a:srgbClr val="52ADF5">
              <a:alpha val="60000"/>
            </a:srgbClr>
          </a:solidFill>
          <a:ln w="38100" cap="flat" cmpd="sng">
            <a:solidFill>
              <a:srgbClr val="2250E3"/>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 name="Google Shape;629;p31">
            <a:extLst>
              <a:ext uri="{FF2B5EF4-FFF2-40B4-BE49-F238E27FC236}">
                <a16:creationId xmlns:a16="http://schemas.microsoft.com/office/drawing/2014/main" id="{9B3970E7-BB15-1325-D6B4-BFF6F92AEC7A}"/>
              </a:ext>
            </a:extLst>
          </p:cNvPr>
          <p:cNvSpPr txBox="1"/>
          <p:nvPr/>
        </p:nvSpPr>
        <p:spPr>
          <a:xfrm>
            <a:off x="490132" y="1507490"/>
            <a:ext cx="60312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第</a:t>
            </a:r>
            <a:r>
              <a:rPr lang="en-US" altLang="ja-JP"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3</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グルｰプ</a:t>
            </a:r>
            <a:r>
              <a:rPr 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 </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エリートパラ</a:t>
            </a:r>
            <a:r>
              <a:rPr 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(PTWC)</a:t>
            </a:r>
            <a:r>
              <a:rPr lang="en-US" altLang="ja-JP"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ランニング</a:t>
            </a:r>
            <a:endParaRPr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grpSp>
        <p:nvGrpSpPr>
          <p:cNvPr id="4" name="Google Shape;598;p31">
            <a:extLst>
              <a:ext uri="{FF2B5EF4-FFF2-40B4-BE49-F238E27FC236}">
                <a16:creationId xmlns:a16="http://schemas.microsoft.com/office/drawing/2014/main" id="{BE871F3C-E2FB-1E41-FD39-857AA49874EA}"/>
              </a:ext>
            </a:extLst>
          </p:cNvPr>
          <p:cNvGrpSpPr/>
          <p:nvPr/>
        </p:nvGrpSpPr>
        <p:grpSpPr>
          <a:xfrm>
            <a:off x="2367377" y="6668211"/>
            <a:ext cx="4391567" cy="589080"/>
            <a:chOff x="2367377" y="7330756"/>
            <a:chExt cx="4391567" cy="589080"/>
          </a:xfrm>
        </p:grpSpPr>
        <p:sp>
          <p:nvSpPr>
            <p:cNvPr id="5" name="Google Shape;599;p31">
              <a:extLst>
                <a:ext uri="{FF2B5EF4-FFF2-40B4-BE49-F238E27FC236}">
                  <a16:creationId xmlns:a16="http://schemas.microsoft.com/office/drawing/2014/main" id="{155B87EB-6B94-415A-3E52-A378A5298780}"/>
                </a:ext>
              </a:extLst>
            </p:cNvPr>
            <p:cNvSpPr/>
            <p:nvPr/>
          </p:nvSpPr>
          <p:spPr>
            <a:xfrm>
              <a:off x="2367377" y="7330756"/>
              <a:ext cx="4391567" cy="589080"/>
            </a:xfrm>
            <a:prstGeom prst="wedgeRectCallout">
              <a:avLst>
                <a:gd name="adj1" fmla="val -21245"/>
                <a:gd name="adj2" fmla="val 8039"/>
              </a:avLst>
            </a:prstGeom>
            <a:solidFill>
              <a:schemeClr val="l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altLang="en-US" sz="800" dirty="0">
                  <a:solidFill>
                    <a:srgbClr val="000000"/>
                  </a:solidFill>
                  <a:latin typeface="+mn-ea"/>
                  <a:ea typeface="+mn-ea"/>
                  <a:cs typeface="Arial"/>
                  <a:sym typeface="Arial"/>
                </a:rPr>
                <a:t>集合場所</a:t>
              </a:r>
              <a:r>
                <a:rPr lang="en-US" altLang="ja-JP" sz="800" dirty="0">
                  <a:solidFill>
                    <a:srgbClr val="000000"/>
                  </a:solidFill>
                  <a:latin typeface="+mn-ea"/>
                  <a:ea typeface="+mn-ea"/>
                  <a:cs typeface="Arial"/>
                  <a:sym typeface="Arial"/>
                </a:rPr>
                <a:t>/</a:t>
              </a:r>
              <a:r>
                <a:rPr lang="ja-JP" altLang="en-US" sz="800" dirty="0">
                  <a:solidFill>
                    <a:srgbClr val="000000"/>
                  </a:solidFill>
                  <a:latin typeface="+mn-ea"/>
                  <a:ea typeface="+mn-ea"/>
                  <a:cs typeface="Arial"/>
                  <a:sym typeface="Arial"/>
                </a:rPr>
                <a:t>スタート地点</a:t>
              </a:r>
              <a:r>
                <a:rPr lang="en-US" sz="800" dirty="0">
                  <a:solidFill>
                    <a:srgbClr val="000000"/>
                  </a:solidFill>
                  <a:latin typeface="+mn-ea"/>
                  <a:ea typeface="+mn-ea"/>
                  <a:cs typeface="Arial"/>
                  <a:sym typeface="Arial"/>
                </a:rPr>
                <a:t> (</a:t>
              </a:r>
              <a:r>
                <a:rPr lang="ja-JP" altLang="en-US" sz="800" dirty="0">
                  <a:solidFill>
                    <a:srgbClr val="000000"/>
                  </a:solidFill>
                  <a:latin typeface="+mn-ea"/>
                  <a:ea typeface="+mn-ea"/>
                  <a:cs typeface="Arial"/>
                  <a:sym typeface="Arial"/>
                </a:rPr>
                <a:t>トランジション･エリア</a:t>
              </a:r>
              <a:r>
                <a:rPr lang="en-US" sz="800" dirty="0">
                  <a:solidFill>
                    <a:srgbClr val="000000"/>
                  </a:solidFill>
                  <a:latin typeface="+mn-ea"/>
                  <a:ea typeface="+mn-ea"/>
                  <a:cs typeface="Arial"/>
                  <a:sym typeface="Arial"/>
                </a:rPr>
                <a:t>)  …</a:t>
              </a:r>
              <a:endParaRPr dirty="0">
                <a:latin typeface="+mn-ea"/>
                <a:ea typeface="+mn-ea"/>
              </a:endParaRPr>
            </a:p>
            <a:p>
              <a:pPr marL="0" marR="0" lvl="0" indent="0" algn="l" rtl="0">
                <a:spcBef>
                  <a:spcPts val="0"/>
                </a:spcBef>
                <a:spcAft>
                  <a:spcPts val="0"/>
                </a:spcAft>
                <a:buNone/>
              </a:pPr>
              <a:endParaRPr sz="800" dirty="0">
                <a:solidFill>
                  <a:srgbClr val="000000"/>
                </a:solidFill>
                <a:latin typeface="+mn-ea"/>
                <a:ea typeface="+mn-ea"/>
                <a:cs typeface="Arial"/>
                <a:sym typeface="Arial"/>
              </a:endParaRPr>
            </a:p>
            <a:p>
              <a:pPr marL="0" marR="0" lvl="0" indent="0" algn="l" rtl="0">
                <a:spcBef>
                  <a:spcPts val="0"/>
                </a:spcBef>
                <a:spcAft>
                  <a:spcPts val="0"/>
                </a:spcAft>
                <a:buNone/>
              </a:pPr>
              <a:r>
                <a:rPr lang="en-US" sz="800" dirty="0">
                  <a:solidFill>
                    <a:srgbClr val="000000"/>
                  </a:solidFill>
                  <a:latin typeface="+mn-ea"/>
                  <a:ea typeface="+mn-ea"/>
                  <a:cs typeface="Arial"/>
                  <a:sym typeface="Arial"/>
                </a:rPr>
                <a:t>        ….. </a:t>
              </a:r>
              <a:r>
                <a:rPr lang="ja-JP" altLang="en-US" sz="800" dirty="0">
                  <a:solidFill>
                    <a:srgbClr val="000000"/>
                  </a:solidFill>
                  <a:latin typeface="+mn-ea"/>
                  <a:ea typeface="+mn-ea"/>
                  <a:cs typeface="Arial"/>
                  <a:sym typeface="Arial"/>
                </a:rPr>
                <a:t>先行白バイが近づくと交通信号が全赤に変わる</a:t>
              </a:r>
              <a:r>
                <a:rPr lang="en-US" altLang="ja-JP" sz="800" dirty="0">
                  <a:solidFill>
                    <a:srgbClr val="000000"/>
                  </a:solidFill>
                  <a:latin typeface="Arial"/>
                  <a:ea typeface="Arial"/>
                  <a:cs typeface="Arial"/>
                  <a:sym typeface="Arial"/>
                </a:rPr>
                <a:t>｡</a:t>
              </a:r>
              <a:endParaRPr dirty="0"/>
            </a:p>
          </p:txBody>
        </p:sp>
        <p:pic>
          <p:nvPicPr>
            <p:cNvPr id="6" name="Google Shape;600;p31">
              <a:extLst>
                <a:ext uri="{FF2B5EF4-FFF2-40B4-BE49-F238E27FC236}">
                  <a16:creationId xmlns:a16="http://schemas.microsoft.com/office/drawing/2014/main" id="{F05E406C-475A-ACAE-1759-443A7961E50D}"/>
                </a:ext>
              </a:extLst>
            </p:cNvPr>
            <p:cNvPicPr preferRelativeResize="0"/>
            <p:nvPr/>
          </p:nvPicPr>
          <p:blipFill rotWithShape="1">
            <a:blip r:embed="rId4">
              <a:alphaModFix/>
            </a:blip>
            <a:srcRect/>
            <a:stretch/>
          </p:blipFill>
          <p:spPr>
            <a:xfrm rot="5400000">
              <a:off x="4690561" y="7378673"/>
              <a:ext cx="387112" cy="298450"/>
            </a:xfrm>
            <a:prstGeom prst="rect">
              <a:avLst/>
            </a:prstGeom>
            <a:noFill/>
            <a:ln>
              <a:noFill/>
            </a:ln>
          </p:spPr>
        </p:pic>
        <p:sp>
          <p:nvSpPr>
            <p:cNvPr id="7" name="Google Shape;601;p31">
              <a:extLst>
                <a:ext uri="{FF2B5EF4-FFF2-40B4-BE49-F238E27FC236}">
                  <a16:creationId xmlns:a16="http://schemas.microsoft.com/office/drawing/2014/main" id="{75E7EF7D-9C7E-04AC-ED5F-7BF22DE75502}"/>
                </a:ext>
              </a:extLst>
            </p:cNvPr>
            <p:cNvSpPr/>
            <p:nvPr/>
          </p:nvSpPr>
          <p:spPr>
            <a:xfrm>
              <a:off x="2453876" y="7651080"/>
              <a:ext cx="216024" cy="187055"/>
            </a:xfrm>
            <a:prstGeom prst="ellipse">
              <a:avLst/>
            </a:prstGeom>
            <a:solidFill>
              <a:srgbClr val="FFA3A6">
                <a:alpha val="60000"/>
              </a:srgbClr>
            </a:solidFill>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8" name="Google Shape;604;p31">
            <a:extLst>
              <a:ext uri="{FF2B5EF4-FFF2-40B4-BE49-F238E27FC236}">
                <a16:creationId xmlns:a16="http://schemas.microsoft.com/office/drawing/2014/main" id="{81911253-F421-C0B4-72FA-38183F156805}"/>
              </a:ext>
            </a:extLst>
          </p:cNvPr>
          <p:cNvGrpSpPr/>
          <p:nvPr/>
        </p:nvGrpSpPr>
        <p:grpSpPr>
          <a:xfrm>
            <a:off x="3356559" y="3647423"/>
            <a:ext cx="2908555" cy="851367"/>
            <a:chOff x="3006699" y="4207665"/>
            <a:chExt cx="2724648" cy="851367"/>
          </a:xfrm>
        </p:grpSpPr>
        <p:sp>
          <p:nvSpPr>
            <p:cNvPr id="9" name="Google Shape;605;p31">
              <a:extLst>
                <a:ext uri="{FF2B5EF4-FFF2-40B4-BE49-F238E27FC236}">
                  <a16:creationId xmlns:a16="http://schemas.microsoft.com/office/drawing/2014/main" id="{F63382A7-7C59-CFF3-8FF7-1E11D7086271}"/>
                </a:ext>
              </a:extLst>
            </p:cNvPr>
            <p:cNvSpPr/>
            <p:nvPr/>
          </p:nvSpPr>
          <p:spPr>
            <a:xfrm>
              <a:off x="3006699" y="4207905"/>
              <a:ext cx="2724647" cy="851127"/>
            </a:xfrm>
            <a:prstGeom prst="wedgeRectCallout">
              <a:avLst>
                <a:gd name="adj1" fmla="val -89504"/>
                <a:gd name="adj2" fmla="val -488"/>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0000"/>
                </a:solidFill>
                <a:latin typeface="Arial"/>
                <a:ea typeface="Arial"/>
                <a:cs typeface="Arial"/>
                <a:sym typeface="Arial"/>
              </a:endParaRPr>
            </a:p>
          </p:txBody>
        </p:sp>
        <p:sp>
          <p:nvSpPr>
            <p:cNvPr id="10" name="Google Shape;606;p31">
              <a:extLst>
                <a:ext uri="{FF2B5EF4-FFF2-40B4-BE49-F238E27FC236}">
                  <a16:creationId xmlns:a16="http://schemas.microsoft.com/office/drawing/2014/main" id="{6406F944-9CA4-E457-FBA9-2E0C87C0B10F}"/>
                </a:ext>
              </a:extLst>
            </p:cNvPr>
            <p:cNvSpPr/>
            <p:nvPr/>
          </p:nvSpPr>
          <p:spPr>
            <a:xfrm>
              <a:off x="3006700" y="4207665"/>
              <a:ext cx="2724647" cy="851127"/>
            </a:xfrm>
            <a:prstGeom prst="wedgeRectCallout">
              <a:avLst>
                <a:gd name="adj1" fmla="val 3568"/>
                <a:gd name="adj2" fmla="val 132909"/>
              </a:avLst>
            </a:prstGeom>
            <a:solidFill>
              <a:srgbClr val="FFFF99">
                <a:alpha val="4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ja-JP" altLang="en-US" sz="1200" b="0" i="0" u="none" strike="noStrike" cap="none" dirty="0">
                  <a:solidFill>
                    <a:srgbClr val="FF0000"/>
                  </a:solidFill>
                  <a:latin typeface="+mn-ea"/>
                  <a:ea typeface="+mn-ea"/>
                  <a:cs typeface="Arial"/>
                  <a:sym typeface="Arial"/>
                </a:rPr>
                <a:t>白バイも他の車も赤レンガ倉庫と山下公園には進入しない</a:t>
              </a:r>
              <a:r>
                <a:rPr lang="en-US" altLang="ja-JP" sz="1200" b="0" i="0" u="none" strike="noStrike" cap="none" dirty="0">
                  <a:solidFill>
                    <a:srgbClr val="FF0000"/>
                  </a:solidFill>
                  <a:latin typeface="+mn-ea"/>
                  <a:ea typeface="+mn-ea"/>
                  <a:cs typeface="Arial"/>
                  <a:sym typeface="Arial"/>
                </a:rPr>
                <a:t>｡</a:t>
              </a:r>
              <a:endParaRPr lang="ja-JP" altLang="en-US" sz="1200" b="0" i="0" u="none" strike="noStrike" cap="none" dirty="0">
                <a:solidFill>
                  <a:srgbClr val="FF0000"/>
                </a:solidFill>
                <a:latin typeface="+mn-ea"/>
                <a:ea typeface="+mn-ea"/>
                <a:cs typeface="Arial"/>
                <a:sym typeface="Arial"/>
              </a:endParaRPr>
            </a:p>
            <a:p>
              <a:pPr marL="0" marR="0" lvl="0" indent="0" algn="l" rtl="0">
                <a:lnSpc>
                  <a:spcPct val="100000"/>
                </a:lnSpc>
                <a:spcBef>
                  <a:spcPts val="0"/>
                </a:spcBef>
                <a:spcAft>
                  <a:spcPts val="0"/>
                </a:spcAft>
                <a:buClr>
                  <a:srgbClr val="FF0000"/>
                </a:buClr>
                <a:buSzPts val="1200"/>
                <a:buFont typeface="Arial"/>
                <a:buNone/>
              </a:pPr>
              <a:r>
                <a:rPr lang="ja-JP" altLang="en-US" sz="1200" b="0" i="0" u="none" strike="noStrike" cap="none" dirty="0">
                  <a:solidFill>
                    <a:srgbClr val="FF0000"/>
                  </a:solidFill>
                  <a:latin typeface="+mn-ea"/>
                  <a:ea typeface="+mn-ea"/>
                  <a:cs typeface="Arial"/>
                  <a:sym typeface="Arial"/>
                </a:rPr>
                <a:t>このエリアでは</a:t>
              </a:r>
              <a:r>
                <a:rPr lang="en-US" altLang="ja-JP" sz="1200" b="0" i="0" u="none" strike="noStrike" cap="none" dirty="0">
                  <a:solidFill>
                    <a:srgbClr val="FF0000"/>
                  </a:solidFill>
                  <a:latin typeface="+mn-ea"/>
                  <a:ea typeface="+mn-ea"/>
                  <a:cs typeface="Arial"/>
                  <a:sym typeface="Arial"/>
                </a:rPr>
                <a:t>TO</a:t>
              </a:r>
              <a:r>
                <a:rPr lang="ja-JP" altLang="en-US" sz="1200" b="0" i="0" u="none" strike="noStrike" cap="none" dirty="0">
                  <a:solidFill>
                    <a:srgbClr val="FF0000"/>
                  </a:solidFill>
                  <a:latin typeface="+mn-ea"/>
                  <a:ea typeface="+mn-ea"/>
                  <a:cs typeface="Arial"/>
                  <a:sym typeface="Arial"/>
                </a:rPr>
                <a:t>だけが選手を先導する</a:t>
              </a:r>
              <a:r>
                <a:rPr lang="en-US" altLang="ja-JP" sz="1200" b="0" i="0" u="none" strike="noStrike" cap="none" dirty="0">
                  <a:solidFill>
                    <a:srgbClr val="FF0000"/>
                  </a:solidFill>
                  <a:latin typeface="+mn-ea"/>
                  <a:ea typeface="+mn-ea"/>
                  <a:cs typeface="Arial"/>
                  <a:sym typeface="Arial"/>
                </a:rPr>
                <a:t>｡</a:t>
              </a:r>
              <a:endParaRPr sz="1200" b="0" i="0" u="none" strike="noStrike" cap="none" dirty="0">
                <a:solidFill>
                  <a:srgbClr val="FF0000"/>
                </a:solidFill>
                <a:latin typeface="+mn-ea"/>
                <a:ea typeface="+mn-ea"/>
                <a:cs typeface="Arial"/>
                <a:sym typeface="Arial"/>
              </a:endParaRPr>
            </a:p>
          </p:txBody>
        </p:sp>
      </p:grpSp>
      <p:grpSp>
        <p:nvGrpSpPr>
          <p:cNvPr id="11" name="Google Shape;607;p31">
            <a:extLst>
              <a:ext uri="{FF2B5EF4-FFF2-40B4-BE49-F238E27FC236}">
                <a16:creationId xmlns:a16="http://schemas.microsoft.com/office/drawing/2014/main" id="{8DD843D7-7258-1218-F1D6-FC328C671547}"/>
              </a:ext>
            </a:extLst>
          </p:cNvPr>
          <p:cNvGrpSpPr/>
          <p:nvPr/>
        </p:nvGrpSpPr>
        <p:grpSpPr>
          <a:xfrm>
            <a:off x="1334893" y="7639312"/>
            <a:ext cx="4351724" cy="1074155"/>
            <a:chOff x="563435" y="8367320"/>
            <a:chExt cx="4351724" cy="1074155"/>
          </a:xfrm>
        </p:grpSpPr>
        <p:grpSp>
          <p:nvGrpSpPr>
            <p:cNvPr id="12" name="Google Shape;608;p31">
              <a:extLst>
                <a:ext uri="{FF2B5EF4-FFF2-40B4-BE49-F238E27FC236}">
                  <a16:creationId xmlns:a16="http://schemas.microsoft.com/office/drawing/2014/main" id="{1803CA70-1BE8-317F-8CBF-722B93E9639B}"/>
                </a:ext>
              </a:extLst>
            </p:cNvPr>
            <p:cNvGrpSpPr/>
            <p:nvPr/>
          </p:nvGrpSpPr>
          <p:grpSpPr>
            <a:xfrm>
              <a:off x="563435" y="8367320"/>
              <a:ext cx="4351724" cy="920935"/>
              <a:chOff x="563435" y="8367320"/>
              <a:chExt cx="4351724" cy="920935"/>
            </a:xfrm>
          </p:grpSpPr>
          <p:pic>
            <p:nvPicPr>
              <p:cNvPr id="16" name="Google Shape;609;p31" descr="バイクに乗る男性&#10;&#10;自動的に生成された説明">
                <a:extLst>
                  <a:ext uri="{FF2B5EF4-FFF2-40B4-BE49-F238E27FC236}">
                    <a16:creationId xmlns:a16="http://schemas.microsoft.com/office/drawing/2014/main" id="{98AFCCC0-4BE9-E6E7-9657-CB0FCB841B1E}"/>
                  </a:ext>
                </a:extLst>
              </p:cNvPr>
              <p:cNvPicPr preferRelativeResize="0"/>
              <p:nvPr/>
            </p:nvPicPr>
            <p:blipFill rotWithShape="1">
              <a:blip r:embed="rId5">
                <a:alphaModFix/>
              </a:blip>
              <a:srcRect/>
              <a:stretch/>
            </p:blipFill>
            <p:spPr>
              <a:xfrm>
                <a:off x="671448" y="8386726"/>
                <a:ext cx="558163" cy="372109"/>
              </a:xfrm>
              <a:prstGeom prst="rect">
                <a:avLst/>
              </a:prstGeom>
              <a:noFill/>
              <a:ln>
                <a:noFill/>
              </a:ln>
            </p:spPr>
          </p:pic>
          <p:pic>
            <p:nvPicPr>
              <p:cNvPr id="17" name="Google Shape;610;p31" descr="バイクに乗る男性&#10;&#10;自動的に生成された説明">
                <a:extLst>
                  <a:ext uri="{FF2B5EF4-FFF2-40B4-BE49-F238E27FC236}">
                    <a16:creationId xmlns:a16="http://schemas.microsoft.com/office/drawing/2014/main" id="{D5941257-4607-D0BD-4001-2D1F65934753}"/>
                  </a:ext>
                </a:extLst>
              </p:cNvPr>
              <p:cNvPicPr preferRelativeResize="0"/>
              <p:nvPr/>
            </p:nvPicPr>
            <p:blipFill rotWithShape="1">
              <a:blip r:embed="rId5">
                <a:alphaModFix/>
              </a:blip>
              <a:srcRect/>
              <a:stretch/>
            </p:blipFill>
            <p:spPr>
              <a:xfrm>
                <a:off x="1347369" y="8386726"/>
                <a:ext cx="558163" cy="372109"/>
              </a:xfrm>
              <a:prstGeom prst="rect">
                <a:avLst/>
              </a:prstGeom>
              <a:noFill/>
              <a:ln>
                <a:noFill/>
              </a:ln>
            </p:spPr>
          </p:pic>
          <p:pic>
            <p:nvPicPr>
              <p:cNvPr id="18" name="Google Shape;611;p31" descr="おもちゃ, レゴ が含まれている画像&#10;&#10;自動的に生成された説明">
                <a:extLst>
                  <a:ext uri="{FF2B5EF4-FFF2-40B4-BE49-F238E27FC236}">
                    <a16:creationId xmlns:a16="http://schemas.microsoft.com/office/drawing/2014/main" id="{905C40D2-8AC9-7EA3-6748-87C6046805CC}"/>
                  </a:ext>
                </a:extLst>
              </p:cNvPr>
              <p:cNvPicPr preferRelativeResize="0"/>
              <p:nvPr/>
            </p:nvPicPr>
            <p:blipFill rotWithShape="1">
              <a:blip r:embed="rId6">
                <a:alphaModFix/>
              </a:blip>
              <a:srcRect/>
              <a:stretch/>
            </p:blipFill>
            <p:spPr>
              <a:xfrm>
                <a:off x="1967592" y="8389193"/>
                <a:ext cx="322803" cy="372109"/>
              </a:xfrm>
              <a:prstGeom prst="rect">
                <a:avLst/>
              </a:prstGeom>
              <a:noFill/>
              <a:ln>
                <a:noFill/>
              </a:ln>
            </p:spPr>
          </p:pic>
          <p:pic>
            <p:nvPicPr>
              <p:cNvPr id="19" name="Google Shape;612;p31" descr="おもちゃ, レゴ が含まれている画像&#10;&#10;自動的に生成された説明">
                <a:extLst>
                  <a:ext uri="{FF2B5EF4-FFF2-40B4-BE49-F238E27FC236}">
                    <a16:creationId xmlns:a16="http://schemas.microsoft.com/office/drawing/2014/main" id="{EC07B000-1789-BF89-DAC3-F593008F1DA8}"/>
                  </a:ext>
                </a:extLst>
              </p:cNvPr>
              <p:cNvPicPr preferRelativeResize="0"/>
              <p:nvPr/>
            </p:nvPicPr>
            <p:blipFill rotWithShape="1">
              <a:blip r:embed="rId6">
                <a:alphaModFix/>
              </a:blip>
              <a:srcRect/>
              <a:stretch/>
            </p:blipFill>
            <p:spPr>
              <a:xfrm>
                <a:off x="3327961" y="8408534"/>
                <a:ext cx="322803" cy="372109"/>
              </a:xfrm>
              <a:prstGeom prst="rect">
                <a:avLst/>
              </a:prstGeom>
              <a:noFill/>
              <a:ln>
                <a:noFill/>
              </a:ln>
            </p:spPr>
          </p:pic>
          <p:pic>
            <p:nvPicPr>
              <p:cNvPr id="20" name="Google Shape;613;p31" descr="ダイアグラム&#10;&#10;自動的に生成された説明">
                <a:extLst>
                  <a:ext uri="{FF2B5EF4-FFF2-40B4-BE49-F238E27FC236}">
                    <a16:creationId xmlns:a16="http://schemas.microsoft.com/office/drawing/2014/main" id="{042F98CC-BACC-28B4-2A21-1CB1534EED1B}"/>
                  </a:ext>
                </a:extLst>
              </p:cNvPr>
              <p:cNvPicPr preferRelativeResize="0"/>
              <p:nvPr/>
            </p:nvPicPr>
            <p:blipFill rotWithShape="1">
              <a:blip r:embed="rId7">
                <a:alphaModFix/>
              </a:blip>
              <a:srcRect/>
              <a:stretch/>
            </p:blipFill>
            <p:spPr>
              <a:xfrm>
                <a:off x="3760009" y="8425082"/>
                <a:ext cx="508778" cy="361500"/>
              </a:xfrm>
              <a:prstGeom prst="rect">
                <a:avLst/>
              </a:prstGeom>
              <a:noFill/>
              <a:ln>
                <a:noFill/>
              </a:ln>
            </p:spPr>
          </p:pic>
          <p:pic>
            <p:nvPicPr>
              <p:cNvPr id="21" name="Google Shape;614;p31" descr="白い車の写真と文字の加工写真&#10;&#10;低い精度で自動的に生成された説明">
                <a:extLst>
                  <a:ext uri="{FF2B5EF4-FFF2-40B4-BE49-F238E27FC236}">
                    <a16:creationId xmlns:a16="http://schemas.microsoft.com/office/drawing/2014/main" id="{738D243B-0AE3-B5D3-ECCF-E7CA22917576}"/>
                  </a:ext>
                </a:extLst>
              </p:cNvPr>
              <p:cNvPicPr preferRelativeResize="0"/>
              <p:nvPr/>
            </p:nvPicPr>
            <p:blipFill rotWithShape="1">
              <a:blip r:embed="rId8">
                <a:alphaModFix/>
              </a:blip>
              <a:srcRect/>
              <a:stretch/>
            </p:blipFill>
            <p:spPr>
              <a:xfrm>
                <a:off x="4333053" y="8425082"/>
                <a:ext cx="582106" cy="436579"/>
              </a:xfrm>
              <a:prstGeom prst="rect">
                <a:avLst/>
              </a:prstGeom>
              <a:noFill/>
              <a:ln>
                <a:noFill/>
              </a:ln>
            </p:spPr>
          </p:pic>
          <p:sp>
            <p:nvSpPr>
              <p:cNvPr id="22" name="Google Shape;615;p31">
                <a:extLst>
                  <a:ext uri="{FF2B5EF4-FFF2-40B4-BE49-F238E27FC236}">
                    <a16:creationId xmlns:a16="http://schemas.microsoft.com/office/drawing/2014/main" id="{0D776F67-F01F-76CE-4C80-523AD9FAC0FA}"/>
                  </a:ext>
                </a:extLst>
              </p:cNvPr>
              <p:cNvSpPr txBox="1"/>
              <p:nvPr/>
            </p:nvSpPr>
            <p:spPr>
              <a:xfrm>
                <a:off x="563435" y="8757382"/>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先行白バイ</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23" name="Google Shape;616;p31">
                <a:extLst>
                  <a:ext uri="{FF2B5EF4-FFF2-40B4-BE49-F238E27FC236}">
                    <a16:creationId xmlns:a16="http://schemas.microsoft.com/office/drawing/2014/main" id="{4158E67A-F199-1DE7-62D4-D28C57F9C6DF}"/>
                  </a:ext>
                </a:extLst>
              </p:cNvPr>
              <p:cNvSpPr txBox="1"/>
              <p:nvPr/>
            </p:nvSpPr>
            <p:spPr>
              <a:xfrm>
                <a:off x="1269159" y="8757382"/>
                <a:ext cx="7741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先導白バイ</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24" name="Google Shape;617;p31">
                <a:extLst>
                  <a:ext uri="{FF2B5EF4-FFF2-40B4-BE49-F238E27FC236}">
                    <a16:creationId xmlns:a16="http://schemas.microsoft.com/office/drawing/2014/main" id="{EA808AF6-A536-2997-E517-721B3CB1D82B}"/>
                  </a:ext>
                </a:extLst>
              </p:cNvPr>
              <p:cNvSpPr txBox="1"/>
              <p:nvPr/>
            </p:nvSpPr>
            <p:spPr>
              <a:xfrm>
                <a:off x="1938908" y="8757382"/>
                <a:ext cx="64891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先導</a:t>
                </a:r>
                <a:r>
                  <a:rPr lang="en-US"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25" name="Google Shape;618;p31">
                <a:extLst>
                  <a:ext uri="{FF2B5EF4-FFF2-40B4-BE49-F238E27FC236}">
                    <a16:creationId xmlns:a16="http://schemas.microsoft.com/office/drawing/2014/main" id="{CD6CF8B0-CBE7-F466-DA31-9B1D07E1C334}"/>
                  </a:ext>
                </a:extLst>
              </p:cNvPr>
              <p:cNvSpPr txBox="1"/>
              <p:nvPr/>
            </p:nvSpPr>
            <p:spPr>
              <a:xfrm>
                <a:off x="2444488" y="8918964"/>
                <a:ext cx="85024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競技用車イス選手</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26" name="Google Shape;619;p31">
                <a:extLst>
                  <a:ext uri="{FF2B5EF4-FFF2-40B4-BE49-F238E27FC236}">
                    <a16:creationId xmlns:a16="http://schemas.microsoft.com/office/drawing/2014/main" id="{ABD91A6D-FA10-7A49-11F9-0D32170CA9CC}"/>
                  </a:ext>
                </a:extLst>
              </p:cNvPr>
              <p:cNvSpPr txBox="1"/>
              <p:nvPr/>
            </p:nvSpPr>
            <p:spPr>
              <a:xfrm>
                <a:off x="3222724" y="8780643"/>
                <a:ext cx="56897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後尾</a:t>
                </a:r>
                <a:r>
                  <a:rPr lang="en-US" altLang="ja-JP" sz="900" dirty="0">
                    <a:solidFill>
                      <a:schemeClr val="dk1"/>
                    </a:solidFill>
                    <a:latin typeface="HGP創英角ｺﾞｼｯｸUB" panose="020B0900000000000000" pitchFamily="50" charset="-128"/>
                    <a:ea typeface="HGP創英角ｺﾞｼｯｸUB" panose="020B0900000000000000" pitchFamily="50" charset="-128"/>
                    <a:sym typeface="Arial"/>
                  </a:rPr>
                  <a:t>TO</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27" name="Google Shape;620;p31">
                <a:extLst>
                  <a:ext uri="{FF2B5EF4-FFF2-40B4-BE49-F238E27FC236}">
                    <a16:creationId xmlns:a16="http://schemas.microsoft.com/office/drawing/2014/main" id="{0DDEF3DA-ED30-744F-1BB8-C434D9FBF6DA}"/>
                  </a:ext>
                </a:extLst>
              </p:cNvPr>
              <p:cNvSpPr txBox="1"/>
              <p:nvPr/>
            </p:nvSpPr>
            <p:spPr>
              <a:xfrm>
                <a:off x="3707777" y="8780643"/>
                <a:ext cx="622253"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広報車</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sp>
            <p:nvSpPr>
              <p:cNvPr id="28" name="Google Shape;621;p31">
                <a:extLst>
                  <a:ext uri="{FF2B5EF4-FFF2-40B4-BE49-F238E27FC236}">
                    <a16:creationId xmlns:a16="http://schemas.microsoft.com/office/drawing/2014/main" id="{230ADF5B-4E99-2F99-FF40-42D08AEBC287}"/>
                  </a:ext>
                </a:extLst>
              </p:cNvPr>
              <p:cNvSpPr txBox="1"/>
              <p:nvPr/>
            </p:nvSpPr>
            <p:spPr>
              <a:xfrm>
                <a:off x="4317759" y="8792282"/>
                <a:ext cx="58210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sym typeface="Arial"/>
                  </a:rPr>
                  <a:t>パトカー</a:t>
                </a:r>
                <a:endParaRPr sz="900" dirty="0">
                  <a:solidFill>
                    <a:schemeClr val="dk1"/>
                  </a:solidFill>
                  <a:latin typeface="HGP創英角ｺﾞｼｯｸUB" panose="020B0900000000000000" pitchFamily="50" charset="-128"/>
                  <a:ea typeface="HGP創英角ｺﾞｼｯｸUB" panose="020B0900000000000000" pitchFamily="50" charset="-128"/>
                  <a:sym typeface="Arial"/>
                </a:endParaRPr>
              </a:p>
            </p:txBody>
          </p:sp>
          <p:pic>
            <p:nvPicPr>
              <p:cNvPr id="29" name="Google Shape;622;p31" descr="人, 屋外, 草, 男 が含まれている画像&#10;&#10;自動的に生成された説明">
                <a:extLst>
                  <a:ext uri="{FF2B5EF4-FFF2-40B4-BE49-F238E27FC236}">
                    <a16:creationId xmlns:a16="http://schemas.microsoft.com/office/drawing/2014/main" id="{D4F0B4CD-C138-2847-7BA1-603AE5B3D63C}"/>
                  </a:ext>
                </a:extLst>
              </p:cNvPr>
              <p:cNvPicPr preferRelativeResize="0"/>
              <p:nvPr/>
            </p:nvPicPr>
            <p:blipFill rotWithShape="1">
              <a:blip r:embed="rId9">
                <a:alphaModFix/>
              </a:blip>
              <a:srcRect/>
              <a:stretch/>
            </p:blipFill>
            <p:spPr>
              <a:xfrm flipH="1">
                <a:off x="2552589" y="8367320"/>
                <a:ext cx="558164" cy="414208"/>
              </a:xfrm>
              <a:prstGeom prst="rect">
                <a:avLst/>
              </a:prstGeom>
              <a:noFill/>
              <a:ln>
                <a:noFill/>
              </a:ln>
            </p:spPr>
          </p:pic>
        </p:grpSp>
        <p:grpSp>
          <p:nvGrpSpPr>
            <p:cNvPr id="13" name="Google Shape;623;p31">
              <a:extLst>
                <a:ext uri="{FF2B5EF4-FFF2-40B4-BE49-F238E27FC236}">
                  <a16:creationId xmlns:a16="http://schemas.microsoft.com/office/drawing/2014/main" id="{209E09C0-377C-E3F3-37C9-849C23D5EFA4}"/>
                </a:ext>
              </a:extLst>
            </p:cNvPr>
            <p:cNvGrpSpPr/>
            <p:nvPr/>
          </p:nvGrpSpPr>
          <p:grpSpPr>
            <a:xfrm>
              <a:off x="1056380" y="9195964"/>
              <a:ext cx="494347" cy="245511"/>
              <a:chOff x="1056380" y="5927550"/>
              <a:chExt cx="494347" cy="245511"/>
            </a:xfrm>
          </p:grpSpPr>
          <p:sp>
            <p:nvSpPr>
              <p:cNvPr id="14" name="Google Shape;624;p31">
                <a:extLst>
                  <a:ext uri="{FF2B5EF4-FFF2-40B4-BE49-F238E27FC236}">
                    <a16:creationId xmlns:a16="http://schemas.microsoft.com/office/drawing/2014/main" id="{2E601227-DD36-05C5-EFEA-4FC5B88879B8}"/>
                  </a:ext>
                </a:extLst>
              </p:cNvPr>
              <p:cNvSpPr/>
              <p:nvPr/>
            </p:nvSpPr>
            <p:spPr>
              <a:xfrm rot="5400000">
                <a:off x="1270663" y="5713267"/>
                <a:ext cx="65781" cy="494347"/>
              </a:xfrm>
              <a:prstGeom prst="rightBracket">
                <a:avLst>
                  <a:gd name="adj" fmla="val 8333"/>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 name="Google Shape;625;p31">
                <a:extLst>
                  <a:ext uri="{FF2B5EF4-FFF2-40B4-BE49-F238E27FC236}">
                    <a16:creationId xmlns:a16="http://schemas.microsoft.com/office/drawing/2014/main" id="{B9B49CEA-6BAF-9751-391C-4C56A91F8E44}"/>
                  </a:ext>
                </a:extLst>
              </p:cNvPr>
              <p:cNvSpPr txBox="1"/>
              <p:nvPr/>
            </p:nvSpPr>
            <p:spPr>
              <a:xfrm>
                <a:off x="1107977" y="5957617"/>
                <a:ext cx="44275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200m</a:t>
                </a:r>
                <a:endParaRPr sz="800">
                  <a:solidFill>
                    <a:schemeClr val="dk1"/>
                  </a:solidFill>
                  <a:latin typeface="Arial"/>
                  <a:ea typeface="Arial"/>
                  <a:cs typeface="Arial"/>
                  <a:sym typeface="Arial"/>
                </a:endParaRPr>
              </a:p>
            </p:txBody>
          </p:sp>
        </p:grpSp>
      </p:grpSp>
    </p:spTree>
    <p:extLst>
      <p:ext uri="{BB962C8B-B14F-4D97-AF65-F5344CB8AC3E}">
        <p14:creationId xmlns:p14="http://schemas.microsoft.com/office/powerpoint/2010/main" val="4114765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2"/>
          <p:cNvSpPr txBox="1"/>
          <p:nvPr/>
        </p:nvSpPr>
        <p:spPr>
          <a:xfrm>
            <a:off x="718955" y="1799496"/>
            <a:ext cx="6031239" cy="9002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Familiarization Time :  7:00 – 7:20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Meeting Time : 6:55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Meeting Point : Transition.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1</a:t>
            </a:r>
            <a:r>
              <a:rPr lang="en-US" sz="1050" b="0" i="0" u="none" strike="noStrike" cap="none" baseline="30000" dirty="0">
                <a:solidFill>
                  <a:schemeClr val="dk1"/>
                </a:solidFill>
                <a:latin typeface="Arial"/>
                <a:ea typeface="Arial"/>
                <a:cs typeface="Arial"/>
                <a:sym typeface="Arial"/>
              </a:rPr>
              <a:t>st</a:t>
            </a:r>
            <a:r>
              <a:rPr lang="en-US" sz="1050" b="0" i="0" u="none" strike="noStrike" cap="none" dirty="0">
                <a:solidFill>
                  <a:schemeClr val="dk1"/>
                </a:solidFill>
                <a:latin typeface="Arial"/>
                <a:ea typeface="Arial"/>
                <a:cs typeface="Arial"/>
                <a:sym typeface="Arial"/>
              </a:rPr>
              <a:t> lap : Start by following the leading TO.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Until 7:20, athletes can run on the course.</a:t>
            </a:r>
            <a:endParaRPr sz="1050" b="0" i="0" u="none" strike="noStrike" cap="none" dirty="0">
              <a:solidFill>
                <a:srgbClr val="FF0000"/>
              </a:solidFill>
              <a:latin typeface="Arial"/>
              <a:ea typeface="Arial"/>
              <a:cs typeface="Arial"/>
              <a:sym typeface="Arial"/>
            </a:endParaRPr>
          </a:p>
        </p:txBody>
      </p:sp>
      <p:sp>
        <p:nvSpPr>
          <p:cNvPr id="718" name="Google Shape;718;p32"/>
          <p:cNvSpPr/>
          <p:nvPr/>
        </p:nvSpPr>
        <p:spPr>
          <a:xfrm>
            <a:off x="3505751" y="5172306"/>
            <a:ext cx="2664296" cy="220430"/>
          </a:xfrm>
          <a:prstGeom prst="wedgeRectCallout">
            <a:avLst>
              <a:gd name="adj1" fmla="val -21245"/>
              <a:gd name="adj2" fmla="val 8039"/>
            </a:avLst>
          </a:prstGeom>
          <a:solidFill>
            <a:schemeClr val="l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Meeting Point / Start position (transition area.)  …</a:t>
            </a:r>
            <a:endParaRPr sz="1400" b="0" i="0" u="none" strike="noStrike" cap="none">
              <a:solidFill>
                <a:srgbClr val="000000"/>
              </a:solidFill>
              <a:latin typeface="Arial"/>
              <a:ea typeface="Arial"/>
              <a:cs typeface="Arial"/>
              <a:sym typeface="Arial"/>
            </a:endParaRPr>
          </a:p>
        </p:txBody>
      </p:sp>
      <p:pic>
        <p:nvPicPr>
          <p:cNvPr id="719" name="Google Shape;719;p32"/>
          <p:cNvPicPr preferRelativeResize="0"/>
          <p:nvPr/>
        </p:nvPicPr>
        <p:blipFill rotWithShape="1">
          <a:blip r:embed="rId3">
            <a:alphaModFix/>
          </a:blip>
          <a:srcRect/>
          <a:stretch/>
        </p:blipFill>
        <p:spPr>
          <a:xfrm rot="5400000">
            <a:off x="5848907" y="5169700"/>
            <a:ext cx="343829" cy="298450"/>
          </a:xfrm>
          <a:prstGeom prst="rect">
            <a:avLst/>
          </a:prstGeom>
          <a:noFill/>
          <a:ln>
            <a:noFill/>
          </a:ln>
        </p:spPr>
      </p:pic>
      <p:grpSp>
        <p:nvGrpSpPr>
          <p:cNvPr id="720" name="Google Shape;720;p32"/>
          <p:cNvGrpSpPr/>
          <p:nvPr/>
        </p:nvGrpSpPr>
        <p:grpSpPr>
          <a:xfrm>
            <a:off x="100142" y="2874274"/>
            <a:ext cx="6811220" cy="2289782"/>
            <a:chOff x="127000" y="4633119"/>
            <a:chExt cx="6517655" cy="2037625"/>
          </a:xfrm>
        </p:grpSpPr>
        <p:pic>
          <p:nvPicPr>
            <p:cNvPr id="721" name="Google Shape;721;p32"/>
            <p:cNvPicPr preferRelativeResize="0"/>
            <p:nvPr/>
          </p:nvPicPr>
          <p:blipFill rotWithShape="1">
            <a:blip r:embed="rId4">
              <a:alphaModFix/>
            </a:blip>
            <a:srcRect l="4361" t="45313" r="603"/>
            <a:stretch/>
          </p:blipFill>
          <p:spPr>
            <a:xfrm>
              <a:off x="127000" y="4633119"/>
              <a:ext cx="6517655" cy="2037625"/>
            </a:xfrm>
            <a:prstGeom prst="rect">
              <a:avLst/>
            </a:prstGeom>
            <a:noFill/>
            <a:ln>
              <a:noFill/>
            </a:ln>
          </p:spPr>
        </p:pic>
        <p:sp>
          <p:nvSpPr>
            <p:cNvPr id="722" name="Google Shape;722;p32"/>
            <p:cNvSpPr/>
            <p:nvPr/>
          </p:nvSpPr>
          <p:spPr>
            <a:xfrm>
              <a:off x="587331" y="5524083"/>
              <a:ext cx="5950971" cy="1051370"/>
            </a:xfrm>
            <a:custGeom>
              <a:avLst/>
              <a:gdLst/>
              <a:ahLst/>
              <a:cxnLst/>
              <a:rect l="l" t="t" r="r" b="b"/>
              <a:pathLst>
                <a:path w="5951220" h="1025365" extrusionOk="0">
                  <a:moveTo>
                    <a:pt x="0" y="583405"/>
                  </a:moveTo>
                  <a:lnTo>
                    <a:pt x="0" y="72865"/>
                  </a:lnTo>
                  <a:lnTo>
                    <a:pt x="53340" y="11905"/>
                  </a:lnTo>
                  <a:lnTo>
                    <a:pt x="5206841" y="0"/>
                  </a:lnTo>
                  <a:lnTo>
                    <a:pt x="5324474" y="42449"/>
                  </a:lnTo>
                  <a:lnTo>
                    <a:pt x="5204936" y="76920"/>
                  </a:lnTo>
                  <a:lnTo>
                    <a:pt x="3235166" y="58997"/>
                  </a:lnTo>
                  <a:lnTo>
                    <a:pt x="3182303" y="107399"/>
                  </a:lnTo>
                  <a:lnTo>
                    <a:pt x="3169920" y="682465"/>
                  </a:lnTo>
                  <a:lnTo>
                    <a:pt x="3192780" y="720565"/>
                  </a:lnTo>
                  <a:lnTo>
                    <a:pt x="3253740" y="751045"/>
                  </a:lnTo>
                  <a:lnTo>
                    <a:pt x="3779520" y="804385"/>
                  </a:lnTo>
                  <a:lnTo>
                    <a:pt x="5113020" y="819625"/>
                  </a:lnTo>
                  <a:lnTo>
                    <a:pt x="5745480" y="888205"/>
                  </a:lnTo>
                  <a:lnTo>
                    <a:pt x="5935980" y="964405"/>
                  </a:lnTo>
                  <a:lnTo>
                    <a:pt x="5951220" y="1025365"/>
                  </a:lnTo>
                  <a:lnTo>
                    <a:pt x="4450080" y="964405"/>
                  </a:lnTo>
                  <a:lnTo>
                    <a:pt x="1173480" y="933925"/>
                  </a:lnTo>
                  <a:lnTo>
                    <a:pt x="7620" y="926305"/>
                  </a:lnTo>
                  <a:lnTo>
                    <a:pt x="0" y="880585"/>
                  </a:lnTo>
                  <a:lnTo>
                    <a:pt x="0" y="583405"/>
                  </a:lnTo>
                  <a:close/>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3" name="Google Shape;723;p32"/>
            <p:cNvSpPr/>
            <p:nvPr/>
          </p:nvSpPr>
          <p:spPr>
            <a:xfrm rot="-5400000">
              <a:off x="1417475" y="6388100"/>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4" name="Google Shape;724;p32"/>
            <p:cNvSpPr/>
            <p:nvPr/>
          </p:nvSpPr>
          <p:spPr>
            <a:xfrm rot="-5400000">
              <a:off x="5371562" y="6440511"/>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5" name="Google Shape;725;p32"/>
            <p:cNvSpPr/>
            <p:nvPr/>
          </p:nvSpPr>
          <p:spPr>
            <a:xfrm rot="5400000">
              <a:off x="2420679" y="5425668"/>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6" name="Google Shape;726;p32"/>
            <p:cNvSpPr/>
            <p:nvPr/>
          </p:nvSpPr>
          <p:spPr>
            <a:xfrm rot="-5400000">
              <a:off x="4817576" y="5501900"/>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7" name="Google Shape;727;p32"/>
            <p:cNvSpPr/>
            <p:nvPr/>
          </p:nvSpPr>
          <p:spPr>
            <a:xfrm rot="5648951">
              <a:off x="4350896" y="6235636"/>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grpSp>
      <p:pic>
        <p:nvPicPr>
          <p:cNvPr id="728" name="Google Shape;728;p32"/>
          <p:cNvPicPr preferRelativeResize="0"/>
          <p:nvPr/>
        </p:nvPicPr>
        <p:blipFill rotWithShape="1">
          <a:blip r:embed="rId3">
            <a:alphaModFix/>
          </a:blip>
          <a:srcRect/>
          <a:stretch/>
        </p:blipFill>
        <p:spPr>
          <a:xfrm rot="5400000">
            <a:off x="1981908" y="3678704"/>
            <a:ext cx="632363" cy="514945"/>
          </a:xfrm>
          <a:prstGeom prst="rect">
            <a:avLst/>
          </a:prstGeom>
          <a:noFill/>
          <a:ln>
            <a:noFill/>
          </a:ln>
        </p:spPr>
      </p:pic>
      <p:sp>
        <p:nvSpPr>
          <p:cNvPr id="729" name="Google Shape;729;p32"/>
          <p:cNvSpPr txBox="1"/>
          <p:nvPr/>
        </p:nvSpPr>
        <p:spPr>
          <a:xfrm>
            <a:off x="474532" y="5821179"/>
            <a:ext cx="6417086" cy="37009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Black"/>
                <a:ea typeface="Arial Black"/>
                <a:cs typeface="Arial Black"/>
                <a:sym typeface="Arial Black"/>
              </a:rPr>
              <a:t>BIKE MECHANIC SERVICE</a:t>
            </a:r>
            <a:endParaRPr sz="120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On training days (Tuesday 9</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to Thursday 11</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bike mechanic support will be available in Yamashita</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Koen(Park) venue.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On Friday 12</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and the race day of Saturday 13</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during bike check-in on race day, our bike partner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“SHIMANO” will offer bike mechanic support and will be available at the athletes’ lounge in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Yamashita Koen(Park).</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Black"/>
                <a:ea typeface="Arial Black"/>
                <a:cs typeface="Arial Black"/>
                <a:sym typeface="Arial Black"/>
              </a:rPr>
              <a:t>MEDICAL SERVICES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There will be First Aid and Emergency medical Service in the venue, next to recovery area on the</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race days.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Medical and Paramedical personnel will be available throughout the competition times.</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An ambulance will be available to provide emergency transfer to a hospital.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Medical services at the venue are free of charge.  Treatment in clinics and practices is to be paid by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the participants.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Athletes / teams should make sure that they have appropriate medical insurance.</a:t>
            </a:r>
            <a:endParaRPr sz="1400" b="0" i="0" u="none" strike="noStrike" cap="none" dirty="0">
              <a:solidFill>
                <a:srgbClr val="000000"/>
              </a:solidFill>
              <a:latin typeface="Arial"/>
              <a:ea typeface="Arial"/>
              <a:cs typeface="Arial"/>
              <a:sym typeface="Arial"/>
            </a:endParaRPr>
          </a:p>
        </p:txBody>
      </p:sp>
      <p:sp>
        <p:nvSpPr>
          <p:cNvPr id="730" name="Google Shape;730;p32"/>
          <p:cNvSpPr txBox="1"/>
          <p:nvPr/>
        </p:nvSpPr>
        <p:spPr>
          <a:xfrm>
            <a:off x="490132" y="1507490"/>
            <a:ext cx="603123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Arial Black"/>
                <a:ea typeface="Arial Black"/>
                <a:cs typeface="Arial Black"/>
                <a:sym typeface="Arial Black"/>
              </a:rPr>
              <a:t>4</a:t>
            </a:r>
            <a:r>
              <a:rPr lang="en-US" sz="1200" b="0" i="0" u="sng" strike="noStrike" cap="none" baseline="30000" dirty="0">
                <a:solidFill>
                  <a:schemeClr val="dk1"/>
                </a:solidFill>
                <a:latin typeface="Arial Black"/>
                <a:ea typeface="Arial Black"/>
                <a:cs typeface="Arial Black"/>
                <a:sym typeface="Arial Black"/>
              </a:rPr>
              <a:t>th</a:t>
            </a:r>
            <a:r>
              <a:rPr lang="en-US" sz="1200" b="0" i="0" u="sng" strike="noStrike" cap="none" dirty="0">
                <a:solidFill>
                  <a:schemeClr val="dk1"/>
                </a:solidFill>
                <a:latin typeface="Arial Black"/>
                <a:ea typeface="Arial Black"/>
                <a:cs typeface="Arial Black"/>
                <a:sym typeface="Arial Black"/>
              </a:rPr>
              <a:t> Group : Elite Para (PTS, PTVI), Run</a:t>
            </a:r>
            <a:endParaRPr sz="1200" b="0" i="0" u="sng"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grpSp>
        <p:nvGrpSpPr>
          <p:cNvPr id="720" name="Google Shape;720;p32"/>
          <p:cNvGrpSpPr/>
          <p:nvPr/>
        </p:nvGrpSpPr>
        <p:grpSpPr>
          <a:xfrm>
            <a:off x="100142" y="2874274"/>
            <a:ext cx="6811220" cy="2289782"/>
            <a:chOff x="127000" y="4633119"/>
            <a:chExt cx="6517655" cy="2037625"/>
          </a:xfrm>
        </p:grpSpPr>
        <p:pic>
          <p:nvPicPr>
            <p:cNvPr id="721" name="Google Shape;721;p32"/>
            <p:cNvPicPr preferRelativeResize="0"/>
            <p:nvPr/>
          </p:nvPicPr>
          <p:blipFill rotWithShape="1">
            <a:blip r:embed="rId3">
              <a:alphaModFix/>
            </a:blip>
            <a:srcRect l="4361" t="45313" r="603"/>
            <a:stretch/>
          </p:blipFill>
          <p:spPr>
            <a:xfrm>
              <a:off x="127000" y="4633119"/>
              <a:ext cx="6517655" cy="2037625"/>
            </a:xfrm>
            <a:prstGeom prst="rect">
              <a:avLst/>
            </a:prstGeom>
            <a:noFill/>
            <a:ln>
              <a:noFill/>
            </a:ln>
          </p:spPr>
        </p:pic>
        <p:sp>
          <p:nvSpPr>
            <p:cNvPr id="722" name="Google Shape;722;p32"/>
            <p:cNvSpPr/>
            <p:nvPr/>
          </p:nvSpPr>
          <p:spPr>
            <a:xfrm>
              <a:off x="587331" y="5524083"/>
              <a:ext cx="5950971" cy="1051370"/>
            </a:xfrm>
            <a:custGeom>
              <a:avLst/>
              <a:gdLst/>
              <a:ahLst/>
              <a:cxnLst/>
              <a:rect l="l" t="t" r="r" b="b"/>
              <a:pathLst>
                <a:path w="5951220" h="1025365" extrusionOk="0">
                  <a:moveTo>
                    <a:pt x="0" y="583405"/>
                  </a:moveTo>
                  <a:lnTo>
                    <a:pt x="0" y="72865"/>
                  </a:lnTo>
                  <a:lnTo>
                    <a:pt x="53340" y="11905"/>
                  </a:lnTo>
                  <a:lnTo>
                    <a:pt x="5206841" y="0"/>
                  </a:lnTo>
                  <a:lnTo>
                    <a:pt x="5324474" y="42449"/>
                  </a:lnTo>
                  <a:lnTo>
                    <a:pt x="5204936" y="76920"/>
                  </a:lnTo>
                  <a:lnTo>
                    <a:pt x="3235166" y="58997"/>
                  </a:lnTo>
                  <a:lnTo>
                    <a:pt x="3182303" y="107399"/>
                  </a:lnTo>
                  <a:lnTo>
                    <a:pt x="3169920" y="682465"/>
                  </a:lnTo>
                  <a:lnTo>
                    <a:pt x="3192780" y="720565"/>
                  </a:lnTo>
                  <a:lnTo>
                    <a:pt x="3253740" y="751045"/>
                  </a:lnTo>
                  <a:lnTo>
                    <a:pt x="3779520" y="804385"/>
                  </a:lnTo>
                  <a:lnTo>
                    <a:pt x="5113020" y="819625"/>
                  </a:lnTo>
                  <a:lnTo>
                    <a:pt x="5745480" y="888205"/>
                  </a:lnTo>
                  <a:lnTo>
                    <a:pt x="5935980" y="964405"/>
                  </a:lnTo>
                  <a:lnTo>
                    <a:pt x="5951220" y="1025365"/>
                  </a:lnTo>
                  <a:lnTo>
                    <a:pt x="4450080" y="964405"/>
                  </a:lnTo>
                  <a:lnTo>
                    <a:pt x="1173480" y="933925"/>
                  </a:lnTo>
                  <a:lnTo>
                    <a:pt x="7620" y="926305"/>
                  </a:lnTo>
                  <a:lnTo>
                    <a:pt x="0" y="880585"/>
                  </a:lnTo>
                  <a:lnTo>
                    <a:pt x="0" y="583405"/>
                  </a:lnTo>
                  <a:close/>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3" name="Google Shape;723;p32"/>
            <p:cNvSpPr/>
            <p:nvPr/>
          </p:nvSpPr>
          <p:spPr>
            <a:xfrm rot="-5400000">
              <a:off x="1417475" y="6388100"/>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4" name="Google Shape;724;p32"/>
            <p:cNvSpPr/>
            <p:nvPr/>
          </p:nvSpPr>
          <p:spPr>
            <a:xfrm rot="-5400000">
              <a:off x="5371562" y="6440511"/>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5" name="Google Shape;725;p32"/>
            <p:cNvSpPr/>
            <p:nvPr/>
          </p:nvSpPr>
          <p:spPr>
            <a:xfrm rot="5400000">
              <a:off x="2420679" y="5425668"/>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6" name="Google Shape;726;p32"/>
            <p:cNvSpPr/>
            <p:nvPr/>
          </p:nvSpPr>
          <p:spPr>
            <a:xfrm rot="-5400000">
              <a:off x="4817576" y="5501900"/>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27" name="Google Shape;727;p32"/>
            <p:cNvSpPr/>
            <p:nvPr/>
          </p:nvSpPr>
          <p:spPr>
            <a:xfrm rot="5648951">
              <a:off x="4350896" y="6235636"/>
              <a:ext cx="152465" cy="196831"/>
            </a:xfrm>
            <a:prstGeom prst="triangle">
              <a:avLst>
                <a:gd name="adj" fmla="val 5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grpSp>
      <p:pic>
        <p:nvPicPr>
          <p:cNvPr id="728" name="Google Shape;728;p32"/>
          <p:cNvPicPr preferRelativeResize="0"/>
          <p:nvPr/>
        </p:nvPicPr>
        <p:blipFill rotWithShape="1">
          <a:blip r:embed="rId4">
            <a:alphaModFix/>
          </a:blip>
          <a:srcRect/>
          <a:stretch/>
        </p:blipFill>
        <p:spPr>
          <a:xfrm rot="5400000">
            <a:off x="1981908" y="3678704"/>
            <a:ext cx="632363" cy="514945"/>
          </a:xfrm>
          <a:prstGeom prst="rect">
            <a:avLst/>
          </a:prstGeom>
          <a:noFill/>
          <a:ln>
            <a:noFill/>
          </a:ln>
        </p:spPr>
      </p:pic>
      <p:sp>
        <p:nvSpPr>
          <p:cNvPr id="2" name="Google Shape;634;p32">
            <a:extLst>
              <a:ext uri="{FF2B5EF4-FFF2-40B4-BE49-F238E27FC236}">
                <a16:creationId xmlns:a16="http://schemas.microsoft.com/office/drawing/2014/main" id="{C9218F29-2429-3DA1-68C1-0AA4B615A115}"/>
              </a:ext>
            </a:extLst>
          </p:cNvPr>
          <p:cNvSpPr txBox="1"/>
          <p:nvPr/>
        </p:nvSpPr>
        <p:spPr>
          <a:xfrm>
            <a:off x="718955" y="1799496"/>
            <a:ext cx="6031239" cy="9002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公式練習時間</a:t>
            </a:r>
            <a:r>
              <a:rPr lang="en-US" sz="1050" dirty="0">
                <a:solidFill>
                  <a:schemeClr val="dk1"/>
                </a:solidFill>
                <a:latin typeface="+mn-ea"/>
                <a:ea typeface="+mn-ea"/>
                <a:cs typeface="Arial"/>
                <a:sym typeface="Arial"/>
              </a:rPr>
              <a:t> :  7:00 – 7:20</a:t>
            </a:r>
            <a:endParaRPr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集合時刻</a:t>
            </a:r>
            <a:r>
              <a:rPr lang="en-US" sz="1050" dirty="0">
                <a:solidFill>
                  <a:schemeClr val="dk1"/>
                </a:solidFill>
                <a:latin typeface="+mn-ea"/>
                <a:ea typeface="+mn-ea"/>
                <a:cs typeface="Arial"/>
                <a:sym typeface="Arial"/>
              </a:rPr>
              <a:t> : 6:55</a:t>
            </a:r>
            <a:endParaRPr dirty="0">
              <a:latin typeface="+mn-ea"/>
              <a:ea typeface="+mn-ea"/>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集合場所</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トランジション</a:t>
            </a:r>
            <a:endParaRPr dirty="0">
              <a:latin typeface="+mn-ea"/>
              <a:ea typeface="+mn-ea"/>
            </a:endParaRPr>
          </a:p>
          <a:p>
            <a:pPr marL="0" marR="0" lvl="0" indent="0" algn="l" rtl="0">
              <a:spcBef>
                <a:spcPts val="0"/>
              </a:spcBef>
              <a:spcAft>
                <a:spcPts val="0"/>
              </a:spcAft>
              <a:buNone/>
            </a:pPr>
            <a:r>
              <a:rPr lang="en-US" altLang="ja-JP" sz="1050" dirty="0">
                <a:solidFill>
                  <a:schemeClr val="dk1"/>
                </a:solidFill>
                <a:latin typeface="+mn-ea"/>
                <a:ea typeface="+mn-ea"/>
                <a:cs typeface="Arial"/>
                <a:sym typeface="Arial"/>
              </a:rPr>
              <a:t>1</a:t>
            </a:r>
            <a:r>
              <a:rPr lang="ja-JP" altLang="en-US" sz="1050" dirty="0">
                <a:solidFill>
                  <a:schemeClr val="dk1"/>
                </a:solidFill>
                <a:latin typeface="+mn-ea"/>
                <a:ea typeface="+mn-ea"/>
                <a:cs typeface="Arial"/>
                <a:sym typeface="Arial"/>
              </a:rPr>
              <a:t>周目</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先導の</a:t>
            </a:r>
            <a:r>
              <a:rPr lang="en-US" altLang="ja-JP" sz="1050" dirty="0">
                <a:solidFill>
                  <a:schemeClr val="dk1"/>
                </a:solidFill>
                <a:latin typeface="+mn-ea"/>
                <a:ea typeface="+mn-ea"/>
                <a:cs typeface="Arial"/>
                <a:sym typeface="Arial"/>
              </a:rPr>
              <a:t>TO</a:t>
            </a:r>
            <a:r>
              <a:rPr lang="ja-JP" altLang="en-US" sz="1050" dirty="0">
                <a:solidFill>
                  <a:schemeClr val="dk1"/>
                </a:solidFill>
                <a:latin typeface="+mn-ea"/>
                <a:ea typeface="+mn-ea"/>
                <a:cs typeface="Arial"/>
                <a:sym typeface="Arial"/>
              </a:rPr>
              <a:t>に従ってスタートする</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7:20</a:t>
            </a:r>
            <a:r>
              <a:rPr lang="ja-JP" altLang="en-US" sz="1050" dirty="0">
                <a:solidFill>
                  <a:schemeClr val="dk1"/>
                </a:solidFill>
                <a:latin typeface="+mn-ea"/>
                <a:ea typeface="+mn-ea"/>
                <a:cs typeface="Arial"/>
                <a:sym typeface="Arial"/>
              </a:rPr>
              <a:t>まで</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コースを走って良い</a:t>
            </a:r>
            <a:r>
              <a:rPr lang="en-US" altLang="ja-JP" sz="1050" dirty="0">
                <a:solidFill>
                  <a:schemeClr val="dk1"/>
                </a:solidFill>
                <a:latin typeface="+mn-ea"/>
                <a:ea typeface="+mn-ea"/>
                <a:cs typeface="Arial"/>
                <a:sym typeface="Arial"/>
              </a:rPr>
              <a:t>｡</a:t>
            </a:r>
            <a:endParaRPr sz="1050" dirty="0">
              <a:solidFill>
                <a:srgbClr val="FF0000"/>
              </a:solidFill>
              <a:latin typeface="+mn-ea"/>
              <a:ea typeface="+mn-ea"/>
              <a:cs typeface="Arial"/>
              <a:sym typeface="Arial"/>
            </a:endParaRPr>
          </a:p>
        </p:txBody>
      </p:sp>
      <p:sp>
        <p:nvSpPr>
          <p:cNvPr id="3" name="Google Shape;646;p32">
            <a:extLst>
              <a:ext uri="{FF2B5EF4-FFF2-40B4-BE49-F238E27FC236}">
                <a16:creationId xmlns:a16="http://schemas.microsoft.com/office/drawing/2014/main" id="{5FD6486B-E169-674E-751B-F2B4E7272DCA}"/>
              </a:ext>
            </a:extLst>
          </p:cNvPr>
          <p:cNvSpPr txBox="1"/>
          <p:nvPr/>
        </p:nvSpPr>
        <p:spPr>
          <a:xfrm>
            <a:off x="474532" y="5821179"/>
            <a:ext cx="6417086" cy="3216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dirty="0">
              <a:solidFill>
                <a:schemeClr val="dk1"/>
              </a:solidFill>
              <a:latin typeface="Arial Black"/>
              <a:ea typeface="Arial Black"/>
              <a:cs typeface="Arial Black"/>
              <a:sym typeface="Arial Black"/>
            </a:endParaRPr>
          </a:p>
          <a:p>
            <a:pPr marL="0" marR="0" lvl="0" indent="0" algn="l" rtl="0">
              <a:spcBef>
                <a:spcPts val="0"/>
              </a:spcBef>
              <a:spcAft>
                <a:spcPts val="0"/>
              </a:spcAft>
              <a:buNone/>
            </a:pPr>
            <a:r>
              <a:rPr lang="ja-JP" altLang="en-US" sz="140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自転車 メカニック･サービス</a:t>
            </a:r>
            <a:endParaRPr sz="120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トレーニングの日程</a:t>
            </a:r>
            <a:r>
              <a:rPr 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9</a:t>
            </a:r>
            <a:r>
              <a:rPr lang="ja-JP" altLang="en-US" sz="1050" dirty="0">
                <a:solidFill>
                  <a:schemeClr val="dk1"/>
                </a:solidFill>
                <a:latin typeface="+mn-ea"/>
                <a:ea typeface="+mn-ea"/>
                <a:cs typeface="Arial"/>
                <a:sym typeface="Arial"/>
              </a:rPr>
              <a:t>日</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から</a:t>
            </a:r>
            <a:r>
              <a:rPr lang="en-US" altLang="ja-JP" sz="1050" dirty="0">
                <a:solidFill>
                  <a:schemeClr val="dk1"/>
                </a:solidFill>
                <a:latin typeface="+mn-ea"/>
                <a:ea typeface="+mn-ea"/>
                <a:cs typeface="Arial"/>
                <a:sym typeface="Arial"/>
              </a:rPr>
              <a:t>11</a:t>
            </a:r>
            <a:r>
              <a:rPr lang="ja-JP" altLang="en-US" sz="1050" dirty="0">
                <a:solidFill>
                  <a:schemeClr val="dk1"/>
                </a:solidFill>
                <a:latin typeface="+mn-ea"/>
                <a:ea typeface="+mn-ea"/>
                <a:cs typeface="Arial"/>
                <a:sym typeface="Arial"/>
              </a:rPr>
              <a:t>日</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木</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まで</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では</a:t>
            </a: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山下公園の会場にて</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自転車のメカニックサポートが</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あります</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12</a:t>
            </a:r>
            <a:r>
              <a:rPr lang="ja-JP" altLang="en-US" sz="1050" dirty="0">
                <a:solidFill>
                  <a:schemeClr val="dk1"/>
                </a:solidFill>
                <a:latin typeface="+mn-ea"/>
                <a:ea typeface="+mn-ea"/>
                <a:cs typeface="Arial"/>
                <a:sym typeface="Arial"/>
              </a:rPr>
              <a:t>日</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金</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及び競技日の</a:t>
            </a:r>
            <a:r>
              <a:rPr lang="en-US" altLang="ja-JP" sz="1050" dirty="0">
                <a:solidFill>
                  <a:schemeClr val="dk1"/>
                </a:solidFill>
                <a:latin typeface="+mn-ea"/>
                <a:ea typeface="+mn-ea"/>
                <a:cs typeface="Arial"/>
                <a:sym typeface="Arial"/>
              </a:rPr>
              <a:t>13</a:t>
            </a:r>
            <a:r>
              <a:rPr lang="ja-JP" altLang="en-US" sz="1050" dirty="0">
                <a:solidFill>
                  <a:schemeClr val="dk1"/>
                </a:solidFill>
                <a:latin typeface="+mn-ea"/>
                <a:ea typeface="+mn-ea"/>
                <a:cs typeface="Arial"/>
                <a:sym typeface="Arial"/>
              </a:rPr>
              <a:t>日</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土</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には</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自転車の検車時に</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パートナーのシマノ社が自転車のメカニック</a:t>
            </a: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サポートが提供されます</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山下公園のアスリートラウンジで提供予定です</a:t>
            </a:r>
            <a:r>
              <a:rPr lang="en-US" altLang="ja-JP" sz="1050" dirty="0">
                <a:solidFill>
                  <a:schemeClr val="dk1"/>
                </a:solidFill>
                <a:latin typeface="+mn-ea"/>
                <a:ea typeface="+mn-ea"/>
                <a:cs typeface="Arial"/>
                <a:sym typeface="Arial"/>
              </a:rPr>
              <a:t>｡</a:t>
            </a: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400" dirty="0">
              <a:solidFill>
                <a:schemeClr val="dk1"/>
              </a:solidFill>
              <a:latin typeface="Arial Black"/>
              <a:ea typeface="Arial Black"/>
              <a:cs typeface="Arial Black"/>
              <a:sym typeface="Arial Black"/>
            </a:endParaRPr>
          </a:p>
          <a:p>
            <a:pPr marL="0" marR="0" lvl="0" indent="0" algn="l" rtl="0">
              <a:spcBef>
                <a:spcPts val="0"/>
              </a:spcBef>
              <a:spcAft>
                <a:spcPts val="0"/>
              </a:spcAft>
              <a:buNone/>
            </a:pPr>
            <a:r>
              <a:rPr lang="ja-JP" altLang="en-US" sz="140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医療サービス</a:t>
            </a:r>
            <a:endParaRPr dirty="0">
              <a:latin typeface="HGP創英角ｺﾞｼｯｸUB" panose="020B0900000000000000" pitchFamily="50" charset="-128"/>
              <a:ea typeface="HGP創英角ｺﾞｼｯｸUB" panose="020B0900000000000000" pitchFamily="50" charset="-128"/>
            </a:endParaRPr>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r>
              <a:rPr lang="en-US" sz="1050" dirty="0">
                <a:solidFill>
                  <a:schemeClr val="dk1"/>
                </a:solidFill>
                <a:latin typeface="Arial"/>
                <a:ea typeface="Arial"/>
                <a:cs typeface="Arial"/>
                <a:sym typeface="Arial"/>
              </a:rPr>
              <a:t>      </a:t>
            </a:r>
            <a:r>
              <a:rPr lang="ja-JP" altLang="en-US" sz="1050" dirty="0">
                <a:solidFill>
                  <a:schemeClr val="dk1"/>
                </a:solidFill>
                <a:latin typeface="Arial"/>
                <a:ea typeface="Arial"/>
                <a:cs typeface="Arial"/>
                <a:sym typeface="Arial"/>
              </a:rPr>
              <a:t>競技日には会場に</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リカバリーエリアの隣にファースト･エイドと救急医療サービスがあります</a:t>
            </a:r>
            <a:r>
              <a:rPr lang="en-US" altLang="ja-JP" sz="1050" dirty="0">
                <a:solidFill>
                  <a:schemeClr val="dk1"/>
                </a:solidFill>
                <a:latin typeface="Arial"/>
                <a:ea typeface="Arial"/>
                <a:cs typeface="Arial"/>
                <a:sym typeface="Arial"/>
              </a:rPr>
              <a:t>｡</a:t>
            </a:r>
            <a:endParaRPr lang="ja-JP" altLang="en-US" sz="105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競技時間中</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医療スタッフと救急救命士が待機しています</a:t>
            </a:r>
            <a:r>
              <a:rPr lang="en-US" altLang="ja-JP" sz="1050" dirty="0">
                <a:solidFill>
                  <a:schemeClr val="dk1"/>
                </a:solidFill>
                <a:latin typeface="Arial"/>
                <a:ea typeface="Arial"/>
                <a:cs typeface="Arial"/>
                <a:sym typeface="Arial"/>
              </a:rPr>
              <a:t>｡</a:t>
            </a:r>
            <a:endParaRPr lang="ja-JP" altLang="en-US" sz="105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病院への救急搬送用に救急車が用意されています</a:t>
            </a:r>
            <a:r>
              <a:rPr lang="en-US" altLang="ja-JP" sz="1050" dirty="0">
                <a:solidFill>
                  <a:schemeClr val="dk1"/>
                </a:solidFill>
                <a:latin typeface="Arial"/>
                <a:ea typeface="Arial"/>
                <a:cs typeface="Arial"/>
                <a:sym typeface="Arial"/>
              </a:rPr>
              <a:t>｡</a:t>
            </a:r>
            <a:endParaRPr lang="ja-JP" altLang="en-US" sz="1050" dirty="0">
              <a:solidFill>
                <a:schemeClr val="dk1"/>
              </a:solidFill>
              <a:latin typeface="Arial"/>
              <a:ea typeface="Arial"/>
              <a:cs typeface="Arial"/>
              <a:sym typeface="Arial"/>
            </a:endParaRPr>
          </a:p>
          <a:p>
            <a:pPr marL="0" marR="0" lvl="0" indent="0" algn="l" rtl="0">
              <a:spcBef>
                <a:spcPts val="0"/>
              </a:spcBef>
              <a:spcAft>
                <a:spcPts val="0"/>
              </a:spcAft>
              <a:buNone/>
            </a:pPr>
            <a:endParaRPr lang="ja-JP" altLang="en-US" sz="1050" dirty="0">
              <a:solidFill>
                <a:schemeClr val="dk1"/>
              </a:solidFill>
            </a:endParaRPr>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会場での医療サービスは無料で受けられます</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 クリニックでの受診と治療は各自の負担となります</a:t>
            </a:r>
            <a:r>
              <a:rPr lang="en-US" altLang="ja-JP" sz="1050" dirty="0">
                <a:solidFill>
                  <a:schemeClr val="dk1"/>
                </a:solidFill>
                <a:latin typeface="Arial"/>
                <a:ea typeface="Arial"/>
                <a:cs typeface="Arial"/>
                <a:sym typeface="Arial"/>
              </a:rPr>
              <a:t>｡</a:t>
            </a:r>
            <a:endParaRPr lang="ja-JP" altLang="en-US" sz="105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Arial"/>
                <a:ea typeface="Arial"/>
                <a:cs typeface="Arial"/>
                <a:sym typeface="Arial"/>
              </a:rPr>
              <a:t>      選手</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チームは</a:t>
            </a:r>
            <a:r>
              <a:rPr lang="en-US" altLang="ja-JP" sz="1050" dirty="0">
                <a:solidFill>
                  <a:schemeClr val="dk1"/>
                </a:solidFill>
                <a:latin typeface="Arial"/>
                <a:ea typeface="Arial"/>
                <a:cs typeface="Arial"/>
                <a:sym typeface="Arial"/>
              </a:rPr>
              <a:t>､</a:t>
            </a:r>
            <a:r>
              <a:rPr lang="ja-JP" altLang="en-US" sz="1050" dirty="0">
                <a:solidFill>
                  <a:schemeClr val="dk1"/>
                </a:solidFill>
                <a:latin typeface="Arial"/>
                <a:ea typeface="Arial"/>
                <a:cs typeface="Arial"/>
                <a:sym typeface="Arial"/>
              </a:rPr>
              <a:t>適切な医療保険を用意してください</a:t>
            </a:r>
            <a:r>
              <a:rPr lang="en-US" altLang="ja-JP" sz="1050" dirty="0">
                <a:solidFill>
                  <a:schemeClr val="dk1"/>
                </a:solidFill>
                <a:latin typeface="Arial"/>
                <a:ea typeface="Arial"/>
                <a:cs typeface="Arial"/>
                <a:sym typeface="Arial"/>
              </a:rPr>
              <a:t>｡</a:t>
            </a:r>
            <a:endParaRPr dirty="0"/>
          </a:p>
        </p:txBody>
      </p:sp>
      <p:sp>
        <p:nvSpPr>
          <p:cNvPr id="4" name="Google Shape;647;p32">
            <a:extLst>
              <a:ext uri="{FF2B5EF4-FFF2-40B4-BE49-F238E27FC236}">
                <a16:creationId xmlns:a16="http://schemas.microsoft.com/office/drawing/2014/main" id="{6BAB1334-629E-7D26-A5C6-BECDA862C170}"/>
              </a:ext>
            </a:extLst>
          </p:cNvPr>
          <p:cNvSpPr txBox="1"/>
          <p:nvPr/>
        </p:nvSpPr>
        <p:spPr>
          <a:xfrm>
            <a:off x="490132" y="1507490"/>
            <a:ext cx="60312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第</a:t>
            </a:r>
            <a:r>
              <a:rPr lang="en-US" altLang="ja-JP"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4</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グルｰプ</a:t>
            </a:r>
            <a:r>
              <a:rPr 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 </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エリートパラ</a:t>
            </a:r>
            <a:r>
              <a:rPr 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(PTS, PTVI)</a:t>
            </a:r>
            <a:r>
              <a:rPr lang="en-US" altLang="ja-JP"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ランニング</a:t>
            </a:r>
            <a:endParaRPr sz="1200" u="sng"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6" name="Google Shape;635;p32">
            <a:extLst>
              <a:ext uri="{FF2B5EF4-FFF2-40B4-BE49-F238E27FC236}">
                <a16:creationId xmlns:a16="http://schemas.microsoft.com/office/drawing/2014/main" id="{79AA79DC-78DB-6B8C-9E16-3075F339FB1D}"/>
              </a:ext>
            </a:extLst>
          </p:cNvPr>
          <p:cNvSpPr/>
          <p:nvPr/>
        </p:nvSpPr>
        <p:spPr>
          <a:xfrm>
            <a:off x="3505751" y="5172306"/>
            <a:ext cx="2664296" cy="220430"/>
          </a:xfrm>
          <a:prstGeom prst="wedgeRectCallout">
            <a:avLst>
              <a:gd name="adj1" fmla="val -21245"/>
              <a:gd name="adj2" fmla="val 8039"/>
            </a:avLst>
          </a:prstGeom>
          <a:solidFill>
            <a:schemeClr val="l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altLang="en-US" sz="800" dirty="0">
                <a:solidFill>
                  <a:srgbClr val="000000"/>
                </a:solidFill>
                <a:latin typeface="+mn-ea"/>
                <a:ea typeface="+mn-ea"/>
                <a:cs typeface="Arial"/>
                <a:sym typeface="Arial"/>
              </a:rPr>
              <a:t>集合場所</a:t>
            </a:r>
            <a:r>
              <a:rPr lang="en-US" sz="800" dirty="0">
                <a:solidFill>
                  <a:srgbClr val="000000"/>
                </a:solidFill>
                <a:latin typeface="+mn-ea"/>
                <a:ea typeface="+mn-ea"/>
                <a:cs typeface="Arial"/>
                <a:sym typeface="Arial"/>
              </a:rPr>
              <a:t> / </a:t>
            </a:r>
            <a:r>
              <a:rPr lang="ja-JP" altLang="en-US" sz="800" dirty="0">
                <a:solidFill>
                  <a:srgbClr val="000000"/>
                </a:solidFill>
                <a:latin typeface="+mn-ea"/>
                <a:ea typeface="+mn-ea"/>
                <a:cs typeface="Arial"/>
                <a:sym typeface="Arial"/>
              </a:rPr>
              <a:t>スタート位置</a:t>
            </a:r>
            <a:r>
              <a:rPr lang="en-US" sz="800" dirty="0">
                <a:solidFill>
                  <a:srgbClr val="000000"/>
                </a:solidFill>
                <a:latin typeface="+mn-ea"/>
                <a:ea typeface="+mn-ea"/>
                <a:cs typeface="Arial"/>
                <a:sym typeface="Arial"/>
              </a:rPr>
              <a:t> (</a:t>
            </a:r>
            <a:r>
              <a:rPr lang="ja-JP" altLang="en-US" sz="800" dirty="0">
                <a:solidFill>
                  <a:srgbClr val="000000"/>
                </a:solidFill>
                <a:latin typeface="+mn-ea"/>
                <a:ea typeface="+mn-ea"/>
                <a:cs typeface="Arial"/>
                <a:sym typeface="Arial"/>
              </a:rPr>
              <a:t>トランジションエリア</a:t>
            </a:r>
            <a:r>
              <a:rPr lang="en-US" sz="800" dirty="0">
                <a:solidFill>
                  <a:srgbClr val="000000"/>
                </a:solidFill>
                <a:latin typeface="+mn-ea"/>
                <a:ea typeface="+mn-ea"/>
                <a:cs typeface="Arial"/>
                <a:sym typeface="Arial"/>
              </a:rPr>
              <a:t>.)  …</a:t>
            </a:r>
            <a:endParaRPr dirty="0">
              <a:latin typeface="+mn-ea"/>
              <a:ea typeface="+mn-ea"/>
            </a:endParaRPr>
          </a:p>
        </p:txBody>
      </p:sp>
      <p:pic>
        <p:nvPicPr>
          <p:cNvPr id="7" name="Google Shape;636;p32">
            <a:extLst>
              <a:ext uri="{FF2B5EF4-FFF2-40B4-BE49-F238E27FC236}">
                <a16:creationId xmlns:a16="http://schemas.microsoft.com/office/drawing/2014/main" id="{B4772129-BBE7-70DC-B96E-5D9E8C912EE3}"/>
              </a:ext>
            </a:extLst>
          </p:cNvPr>
          <p:cNvPicPr preferRelativeResize="0"/>
          <p:nvPr/>
        </p:nvPicPr>
        <p:blipFill rotWithShape="1">
          <a:blip r:embed="rId4">
            <a:alphaModFix/>
          </a:blip>
          <a:srcRect/>
          <a:stretch/>
        </p:blipFill>
        <p:spPr>
          <a:xfrm rot="5400000">
            <a:off x="5848907" y="5169700"/>
            <a:ext cx="343829" cy="298450"/>
          </a:xfrm>
          <a:prstGeom prst="rect">
            <a:avLst/>
          </a:prstGeom>
          <a:noFill/>
          <a:ln>
            <a:noFill/>
          </a:ln>
        </p:spPr>
      </p:pic>
    </p:spTree>
    <p:extLst>
      <p:ext uri="{BB962C8B-B14F-4D97-AF65-F5344CB8AC3E}">
        <p14:creationId xmlns:p14="http://schemas.microsoft.com/office/powerpoint/2010/main" val="3409116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4"/>
          <p:cNvSpPr txBox="1"/>
          <p:nvPr/>
        </p:nvSpPr>
        <p:spPr>
          <a:xfrm>
            <a:off x="810455" y="1314376"/>
            <a:ext cx="6084677" cy="80252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br>
              <a:rPr lang="en-US" sz="800" b="0" i="0" u="none" strike="noStrike" cap="none" dirty="0">
                <a:solidFill>
                  <a:schemeClr val="dk1"/>
                </a:solidFill>
                <a:latin typeface="Arial"/>
                <a:ea typeface="Arial"/>
                <a:cs typeface="Arial"/>
                <a:sym typeface="Arial"/>
              </a:rPr>
            </a:br>
            <a:r>
              <a:rPr lang="en-US" sz="1400" b="0" i="0" u="none" strike="noStrike" cap="none" dirty="0">
                <a:solidFill>
                  <a:schemeClr val="dk1"/>
                </a:solidFill>
                <a:latin typeface="Arial Black"/>
                <a:ea typeface="Arial Black"/>
                <a:cs typeface="Arial Black"/>
                <a:sym typeface="Arial Black"/>
              </a:rPr>
              <a:t> Entering Japan</a:t>
            </a:r>
            <a:br>
              <a:rPr lang="en-US" sz="80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050"/>
              <a:buFont typeface="Arial Black"/>
              <a:buAutoNum type="arabicParenBoth"/>
            </a:pPr>
            <a:r>
              <a:rPr lang="en-US" sz="1050" b="0" i="0" u="none" strike="noStrike" cap="none" dirty="0">
                <a:solidFill>
                  <a:schemeClr val="dk1"/>
                </a:solidFill>
                <a:latin typeface="Arial Black"/>
                <a:ea typeface="Arial Black"/>
                <a:cs typeface="Arial Black"/>
                <a:sym typeface="Arial Black"/>
              </a:rPr>
              <a:t>VISA</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Please refer to the following website</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for the outline of visa application procedure in Japan ;</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https://www.mofa.go.jp/j_info/visit/visa/process/short.html</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Japan has taken measures on the visa exemption arrangements</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for 68 countries/regions :</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https://www.mofa.go.jp/j_info/visit/visa/short/novisa.html</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Since the procedure and the time required for the visa application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vary by country, please contact the Japanese Embassy or Consulate</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in your country for more details:</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https://www.mofa.go.jp/about/emb_cons/mofaserv.html</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If you require a letter to assist with your visa application to enter Japan for the purpose of participating in the Yokohama event, please contact the LOC (</a:t>
            </a:r>
            <a:r>
              <a:rPr lang="en-US" sz="1050" b="0" i="0" u="none" strike="noStrike" cap="none" dirty="0">
                <a:solidFill>
                  <a:srgbClr val="0070C0"/>
                </a:solidFill>
                <a:latin typeface="Arial"/>
                <a:ea typeface="Arial"/>
                <a:cs typeface="Arial"/>
                <a:sym typeface="Arial"/>
              </a:rPr>
              <a:t>info@yokohamatriathlon.jp</a:t>
            </a:r>
            <a:r>
              <a:rPr lang="en-US" sz="1050" b="0" i="0" u="none" strike="noStrike" cap="none" dirty="0">
                <a:solidFill>
                  <a:schemeClr val="dk1"/>
                </a:solidFill>
                <a:latin typeface="Arial"/>
                <a:ea typeface="Arial"/>
                <a:cs typeface="Arial"/>
                <a:sym typeface="Arial"/>
              </a:rPr>
              <a:t>)</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with the following information: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1. Name as it appears on your passport:</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2. Date of birth:</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3. Age as of December 31, 2023:</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4. Gender:</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5. Passport number:</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6. Passport expiration date:</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7. Country where the passport was issued:</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8. National Federation: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9. Role (i.e. Athlete; Coach, etc.):</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10. Length of Stay in Japan: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11. Accommodation during the Yokohama event:</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12. Date of arrival in Japan: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13. Date of departure from Japan:</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14. Email address to send invitation letter:</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15.（If Necessary） Postal address to send invitation letter:</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please note that only those who are fully affiliated with World Triathlon and have the reason to</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request an invitation letter for the WTCS Yokohama event should contact the LOC.</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Black"/>
                <a:ea typeface="Arial Black"/>
                <a:cs typeface="Arial Black"/>
                <a:sym typeface="Arial Black"/>
              </a:rPr>
              <a:t>(2) Immigration (Quarantine) procedure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It’s strictly requested to follow the Border Measures Japan as below;</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sz="1050" b="0" i="0" u="sng" strike="noStrike" cap="none" dirty="0">
                <a:solidFill>
                  <a:srgbClr val="0070C0"/>
                </a:solidFill>
                <a:latin typeface="Arial"/>
                <a:ea typeface="Arial"/>
                <a:cs typeface="Arial"/>
                <a:sym typeface="Arial"/>
              </a:rPr>
              <a:t>https://www.mhlw.go.jp/stf/covid-19/bordercontrol.html</a:t>
            </a:r>
            <a:r>
              <a:rPr lang="en-US" sz="1050" b="0" i="0" u="none" strike="noStrike" cap="none" dirty="0">
                <a:solidFill>
                  <a:srgbClr val="0070C0"/>
                </a:solidFill>
                <a:latin typeface="Arial"/>
                <a:ea typeface="Arial"/>
                <a:cs typeface="Arial"/>
                <a:sym typeface="Arial"/>
              </a:rPr>
              <a:t> </a:t>
            </a:r>
            <a:endParaRPr sz="1400" b="0" i="0" u="none" strike="noStrike" cap="none" dirty="0">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F0000"/>
                </a:solidFill>
                <a:latin typeface="Arial"/>
                <a:ea typeface="Arial"/>
                <a:cs typeface="Arial"/>
                <a:sym typeface="Arial"/>
              </a:rPr>
              <a:t>Please check the latest requirements on the above web site of Japanese Government,</a:t>
            </a:r>
            <a:endParaRPr sz="14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F0000"/>
                </a:solidFill>
                <a:latin typeface="Arial"/>
                <a:ea typeface="Arial"/>
                <a:cs typeface="Arial"/>
                <a:sym typeface="Arial"/>
              </a:rPr>
              <a:t>as it may be updated according to the situation of COVID-19 infection.</a:t>
            </a:r>
            <a:endParaRPr sz="1400" b="0" i="0" u="none" strike="noStrike" cap="none" dirty="0">
              <a:solidFill>
                <a:srgbClr val="FF0000"/>
              </a:solidFill>
              <a:latin typeface="Arial"/>
              <a:ea typeface="Arial"/>
              <a:cs typeface="Arial"/>
              <a:sym typeface="Arial"/>
            </a:endParaRPr>
          </a:p>
        </p:txBody>
      </p:sp>
      <p:pic>
        <p:nvPicPr>
          <p:cNvPr id="80" name="Google Shape;80;p4" descr="QR コード&#10;&#10;自動的に生成された説明"/>
          <p:cNvPicPr preferRelativeResize="0"/>
          <p:nvPr/>
        </p:nvPicPr>
        <p:blipFill rotWithShape="1">
          <a:blip r:embed="rId6">
            <a:alphaModFix/>
          </a:blip>
          <a:srcRect/>
          <a:stretch/>
        </p:blipFill>
        <p:spPr>
          <a:xfrm>
            <a:off x="5454972" y="8155136"/>
            <a:ext cx="657648" cy="657648"/>
          </a:xfrm>
          <a:prstGeom prst="rect">
            <a:avLst/>
          </a:prstGeom>
          <a:noFill/>
          <a:ln>
            <a:noFill/>
          </a:ln>
        </p:spPr>
      </p:pic>
      <p:pic>
        <p:nvPicPr>
          <p:cNvPr id="81" name="Google Shape;81;p4" descr="QR コード&#10;&#10;自動的に生成された説明"/>
          <p:cNvPicPr preferRelativeResize="0"/>
          <p:nvPr/>
        </p:nvPicPr>
        <p:blipFill rotWithShape="1">
          <a:blip r:embed="rId7">
            <a:alphaModFix/>
          </a:blip>
          <a:srcRect/>
          <a:stretch/>
        </p:blipFill>
        <p:spPr>
          <a:xfrm>
            <a:off x="5401056" y="2231182"/>
            <a:ext cx="450338" cy="450338"/>
          </a:xfrm>
          <a:prstGeom prst="rect">
            <a:avLst/>
          </a:prstGeom>
          <a:noFill/>
          <a:ln>
            <a:noFill/>
          </a:ln>
        </p:spPr>
      </p:pic>
      <p:pic>
        <p:nvPicPr>
          <p:cNvPr id="82" name="Google Shape;82;p4" descr="QR コード&#10;&#10;自動的に生成された説明"/>
          <p:cNvPicPr preferRelativeResize="0"/>
          <p:nvPr/>
        </p:nvPicPr>
        <p:blipFill rotWithShape="1">
          <a:blip r:embed="rId8">
            <a:alphaModFix/>
          </a:blip>
          <a:srcRect/>
          <a:stretch/>
        </p:blipFill>
        <p:spPr>
          <a:xfrm>
            <a:off x="6158131" y="2883455"/>
            <a:ext cx="450338" cy="450338"/>
          </a:xfrm>
          <a:prstGeom prst="rect">
            <a:avLst/>
          </a:prstGeom>
          <a:noFill/>
          <a:ln>
            <a:noFill/>
          </a:ln>
        </p:spPr>
      </p:pic>
      <p:pic>
        <p:nvPicPr>
          <p:cNvPr id="83" name="Google Shape;83;p4" descr="QR コード&#10;&#10;自動的に生成された説明"/>
          <p:cNvPicPr preferRelativeResize="0"/>
          <p:nvPr/>
        </p:nvPicPr>
        <p:blipFill rotWithShape="1">
          <a:blip r:embed="rId9">
            <a:alphaModFix/>
          </a:blip>
          <a:srcRect/>
          <a:stretch/>
        </p:blipFill>
        <p:spPr>
          <a:xfrm>
            <a:off x="5401055" y="3682031"/>
            <a:ext cx="450339" cy="45033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4"/>
          <p:cNvSpPr txBox="1"/>
          <p:nvPr/>
        </p:nvSpPr>
        <p:spPr>
          <a:xfrm>
            <a:off x="810456" y="2178472"/>
            <a:ext cx="5796644" cy="30161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Black"/>
                <a:ea typeface="Arial Black"/>
                <a:cs typeface="Arial Black"/>
                <a:sym typeface="Arial Black"/>
              </a:rPr>
              <a:t>Request for response to Kids Program </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As a legacy of “World Kids Sports Summit YOKOHAMA” held in year 2009, Yokohama-city has provided “Kids Program” in our triathlon events from 2010 to 2019.</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In order for kids to learn the importance of "doing", "watching", and "supporting" through sports, and to have an opportunity to grow up with "dreams" and "hopes" by getting a close-up look at top athletes challenging in competitions, t his year after the period of COVID-19, we are planning to have "Kids Program" again and enhance programs as below;</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(1) </a:t>
            </a:r>
            <a:r>
              <a:rPr lang="en-US" sz="1050" b="0" i="0" u="none" strike="noStrike" cap="none">
                <a:solidFill>
                  <a:schemeClr val="dk1"/>
                </a:solidFill>
                <a:latin typeface="Arial Black"/>
                <a:ea typeface="Arial Black"/>
                <a:cs typeface="Arial Black"/>
                <a:sym typeface="Arial Black"/>
              </a:rPr>
              <a:t>Kids Sports Reporters</a:t>
            </a:r>
            <a:r>
              <a:rPr lang="en-US" sz="1050" b="0" i="0" u="none" strike="noStrike" cap="none">
                <a:solidFill>
                  <a:schemeClr val="dk1"/>
                </a:solidFill>
                <a:latin typeface="Arial"/>
                <a:ea typeface="Arial"/>
                <a:cs typeface="Arial"/>
                <a:sym typeface="Arial"/>
              </a:rPr>
              <a:t>, on Elite-Para and Elite Women competitions,</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(2) </a:t>
            </a:r>
            <a:r>
              <a:rPr lang="en-US" sz="1050" b="0" i="0" u="none" strike="noStrike" cap="none">
                <a:solidFill>
                  <a:schemeClr val="dk1"/>
                </a:solidFill>
                <a:latin typeface="Arial Black"/>
                <a:ea typeface="Arial Black"/>
                <a:cs typeface="Arial Black"/>
                <a:sym typeface="Arial Black"/>
              </a:rPr>
              <a:t>High-Five Kids</a:t>
            </a:r>
            <a:r>
              <a:rPr lang="en-US" sz="1050" b="0" i="0" u="none" strike="noStrike" cap="none">
                <a:solidFill>
                  <a:schemeClr val="dk1"/>
                </a:solidFill>
                <a:latin typeface="Arial"/>
                <a:ea typeface="Arial"/>
                <a:cs typeface="Arial"/>
                <a:sym typeface="Arial"/>
              </a:rPr>
              <a:t>, at Elite start ceremony,</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(3) </a:t>
            </a:r>
            <a:r>
              <a:rPr lang="en-US" sz="1050" b="0" i="0" u="none" strike="noStrike" cap="none">
                <a:solidFill>
                  <a:schemeClr val="dk1"/>
                </a:solidFill>
                <a:latin typeface="Arial Black"/>
                <a:ea typeface="Arial Black"/>
                <a:cs typeface="Arial Black"/>
                <a:sym typeface="Arial Black"/>
              </a:rPr>
              <a:t>Escorting Kids</a:t>
            </a:r>
            <a:r>
              <a:rPr lang="en-US" sz="1050" b="0" i="0" u="none" strike="noStrike" cap="none">
                <a:solidFill>
                  <a:schemeClr val="dk1"/>
                </a:solidFill>
                <a:latin typeface="Arial"/>
                <a:ea typeface="Arial"/>
                <a:cs typeface="Arial"/>
                <a:sym typeface="Arial"/>
              </a:rPr>
              <a:t>, at Elite medal ceremony,</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(4) </a:t>
            </a:r>
            <a:r>
              <a:rPr lang="en-US" sz="1050" b="0" i="0" u="none" strike="noStrike" cap="none">
                <a:solidFill>
                  <a:schemeClr val="dk1"/>
                </a:solidFill>
                <a:latin typeface="Arial Black"/>
                <a:ea typeface="Arial Black"/>
                <a:cs typeface="Arial Black"/>
                <a:sym typeface="Arial Black"/>
              </a:rPr>
              <a:t>Bouquet Kids</a:t>
            </a:r>
            <a:r>
              <a:rPr lang="en-US" sz="1050" b="0" i="0" u="none" strike="noStrike" cap="none">
                <a:solidFill>
                  <a:schemeClr val="dk1"/>
                </a:solidFill>
                <a:latin typeface="Arial"/>
                <a:ea typeface="Arial"/>
                <a:cs typeface="Arial"/>
                <a:sym typeface="Arial"/>
              </a:rPr>
              <a:t>, at Elite-Para medal ceremony,</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(5) </a:t>
            </a:r>
            <a:r>
              <a:rPr lang="en-US" sz="1050" b="0" i="0" u="none" strike="noStrike" cap="none">
                <a:solidFill>
                  <a:schemeClr val="dk1"/>
                </a:solidFill>
                <a:latin typeface="Arial Black"/>
                <a:ea typeface="Arial Black"/>
                <a:cs typeface="Arial Black"/>
                <a:sym typeface="Arial Black"/>
              </a:rPr>
              <a:t>Kids in Aid Station</a:t>
            </a:r>
            <a:r>
              <a:rPr lang="en-US" sz="1050" b="0" i="0" u="none" strike="noStrike" cap="none">
                <a:solidFill>
                  <a:schemeClr val="dk1"/>
                </a:solidFill>
                <a:latin typeface="Arial"/>
                <a:ea typeface="Arial"/>
                <a:cs typeface="Arial"/>
                <a:sym typeface="Arial"/>
              </a:rPr>
              <a:t>, at Elite aid-station in recovery area, and</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(6) </a:t>
            </a:r>
            <a:r>
              <a:rPr lang="en-US" sz="1050" b="0" i="0" u="none" strike="noStrike" cap="none">
                <a:solidFill>
                  <a:schemeClr val="dk1"/>
                </a:solidFill>
                <a:latin typeface="Arial Black"/>
                <a:ea typeface="Arial Black"/>
                <a:cs typeface="Arial Black"/>
                <a:sym typeface="Arial Black"/>
              </a:rPr>
              <a:t>Cheering Kids</a:t>
            </a:r>
            <a:r>
              <a:rPr lang="en-US" sz="1050" b="0" i="0" u="none" strike="noStrike" cap="none">
                <a:solidFill>
                  <a:schemeClr val="dk1"/>
                </a:solidFill>
                <a:latin typeface="Arial"/>
                <a:ea typeface="Arial"/>
                <a:cs typeface="Arial"/>
                <a:sym typeface="Arial"/>
              </a:rPr>
              <a:t>, beside the finish chute.</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Please kindly respond them, as all of the kids will cheer you throughout the day !!</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sp>
        <p:nvSpPr>
          <p:cNvPr id="737" name="Google Shape;737;p34"/>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6.  KIDS PROGRAM</a:t>
            </a:r>
            <a:endParaRPr sz="2000" b="0" i="0" u="none" strike="noStrike" cap="none">
              <a:solidFill>
                <a:schemeClr val="lt1"/>
              </a:solidFill>
              <a:latin typeface="Arial"/>
              <a:ea typeface="Arial"/>
              <a:cs typeface="Arial"/>
              <a:sym typeface="Arial"/>
            </a:endParaRPr>
          </a:p>
        </p:txBody>
      </p:sp>
      <p:grpSp>
        <p:nvGrpSpPr>
          <p:cNvPr id="738" name="Google Shape;738;p34"/>
          <p:cNvGrpSpPr/>
          <p:nvPr/>
        </p:nvGrpSpPr>
        <p:grpSpPr>
          <a:xfrm>
            <a:off x="356595" y="5192500"/>
            <a:ext cx="6308322" cy="1944217"/>
            <a:chOff x="375083" y="6358678"/>
            <a:chExt cx="6308322" cy="1944217"/>
          </a:xfrm>
        </p:grpSpPr>
        <p:pic>
          <p:nvPicPr>
            <p:cNvPr id="739" name="Google Shape;739;p34"/>
            <p:cNvPicPr preferRelativeResize="0"/>
            <p:nvPr/>
          </p:nvPicPr>
          <p:blipFill rotWithShape="1">
            <a:blip r:embed="rId3">
              <a:alphaModFix/>
            </a:blip>
            <a:srcRect l="4853" t="26881" r="9889" b="8930"/>
            <a:stretch/>
          </p:blipFill>
          <p:spPr>
            <a:xfrm>
              <a:off x="375083" y="6358678"/>
              <a:ext cx="6308322" cy="1944217"/>
            </a:xfrm>
            <a:prstGeom prst="rect">
              <a:avLst/>
            </a:prstGeom>
            <a:noFill/>
            <a:ln>
              <a:noFill/>
            </a:ln>
          </p:spPr>
        </p:pic>
        <p:sp>
          <p:nvSpPr>
            <p:cNvPr id="740" name="Google Shape;740;p34"/>
            <p:cNvSpPr/>
            <p:nvPr/>
          </p:nvSpPr>
          <p:spPr>
            <a:xfrm>
              <a:off x="1138789" y="6809309"/>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１</a:t>
              </a:r>
              <a:endParaRPr/>
            </a:p>
          </p:txBody>
        </p:sp>
        <p:sp>
          <p:nvSpPr>
            <p:cNvPr id="741" name="Google Shape;741;p34"/>
            <p:cNvSpPr/>
            <p:nvPr/>
          </p:nvSpPr>
          <p:spPr>
            <a:xfrm>
              <a:off x="1354813" y="6530029"/>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2</a:t>
              </a:r>
              <a:endParaRPr sz="1030" b="1" i="0" u="none" strike="noStrike" cap="none">
                <a:solidFill>
                  <a:schemeClr val="dk1"/>
                </a:solidFill>
                <a:latin typeface="Arial"/>
                <a:ea typeface="Arial"/>
                <a:cs typeface="Arial"/>
                <a:sym typeface="Arial"/>
              </a:endParaRPr>
            </a:p>
          </p:txBody>
        </p:sp>
        <p:sp>
          <p:nvSpPr>
            <p:cNvPr id="742" name="Google Shape;742;p34"/>
            <p:cNvSpPr/>
            <p:nvPr/>
          </p:nvSpPr>
          <p:spPr>
            <a:xfrm>
              <a:off x="4806016" y="6806902"/>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3</a:t>
              </a:r>
              <a:endParaRPr sz="1030" b="1" i="0" u="none" strike="noStrike" cap="none">
                <a:solidFill>
                  <a:schemeClr val="dk1"/>
                </a:solidFill>
                <a:latin typeface="Arial"/>
                <a:ea typeface="Arial"/>
                <a:cs typeface="Arial"/>
                <a:sym typeface="Arial"/>
              </a:endParaRPr>
            </a:p>
          </p:txBody>
        </p:sp>
        <p:sp>
          <p:nvSpPr>
            <p:cNvPr id="743" name="Google Shape;743;p34"/>
            <p:cNvSpPr/>
            <p:nvPr/>
          </p:nvSpPr>
          <p:spPr>
            <a:xfrm>
              <a:off x="5097683" y="6806902"/>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4</a:t>
              </a:r>
              <a:endParaRPr/>
            </a:p>
          </p:txBody>
        </p:sp>
        <p:sp>
          <p:nvSpPr>
            <p:cNvPr id="744" name="Google Shape;744;p34"/>
            <p:cNvSpPr/>
            <p:nvPr/>
          </p:nvSpPr>
          <p:spPr>
            <a:xfrm>
              <a:off x="5171237" y="7529389"/>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5</a:t>
              </a:r>
              <a:endParaRPr/>
            </a:p>
          </p:txBody>
        </p:sp>
        <p:sp>
          <p:nvSpPr>
            <p:cNvPr id="745" name="Google Shape;745;p34"/>
            <p:cNvSpPr/>
            <p:nvPr/>
          </p:nvSpPr>
          <p:spPr>
            <a:xfrm>
              <a:off x="4352903" y="6941991"/>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6</a:t>
              </a:r>
              <a:endParaRPr/>
            </a:p>
          </p:txBody>
        </p:sp>
      </p:grpSp>
      <p:pic>
        <p:nvPicPr>
          <p:cNvPr id="746" name="Google Shape;746;p34"/>
          <p:cNvPicPr preferRelativeResize="0"/>
          <p:nvPr/>
        </p:nvPicPr>
        <p:blipFill rotWithShape="1">
          <a:blip r:embed="rId4">
            <a:alphaModFix/>
          </a:blip>
          <a:srcRect/>
          <a:stretch/>
        </p:blipFill>
        <p:spPr>
          <a:xfrm>
            <a:off x="1403120" y="7353677"/>
            <a:ext cx="1420270" cy="946847"/>
          </a:xfrm>
          <a:prstGeom prst="rect">
            <a:avLst/>
          </a:prstGeom>
          <a:noFill/>
          <a:ln>
            <a:noFill/>
          </a:ln>
        </p:spPr>
      </p:pic>
      <p:pic>
        <p:nvPicPr>
          <p:cNvPr id="747" name="Google Shape;747;p34"/>
          <p:cNvPicPr preferRelativeResize="0"/>
          <p:nvPr/>
        </p:nvPicPr>
        <p:blipFill rotWithShape="1">
          <a:blip r:embed="rId5">
            <a:alphaModFix/>
          </a:blip>
          <a:srcRect/>
          <a:stretch/>
        </p:blipFill>
        <p:spPr>
          <a:xfrm>
            <a:off x="1606503" y="8568631"/>
            <a:ext cx="1174582" cy="1079156"/>
          </a:xfrm>
          <a:prstGeom prst="rect">
            <a:avLst/>
          </a:prstGeom>
          <a:noFill/>
          <a:ln>
            <a:noFill/>
          </a:ln>
        </p:spPr>
      </p:pic>
      <p:pic>
        <p:nvPicPr>
          <p:cNvPr id="748" name="Google Shape;748;p34" descr="Y:\2018WTS\17_キッズプロジェクト\12_記録写真\■キッズpjいい写真\エスコート男子\IMGM3718.JPG"/>
          <p:cNvPicPr preferRelativeResize="0"/>
          <p:nvPr/>
        </p:nvPicPr>
        <p:blipFill rotWithShape="1">
          <a:blip r:embed="rId6">
            <a:alphaModFix/>
          </a:blip>
          <a:srcRect l="23769" t="16888" r="20193" b="3976"/>
          <a:stretch/>
        </p:blipFill>
        <p:spPr>
          <a:xfrm>
            <a:off x="3430924" y="7250182"/>
            <a:ext cx="1128005" cy="1061974"/>
          </a:xfrm>
          <a:prstGeom prst="rect">
            <a:avLst/>
          </a:prstGeom>
          <a:noFill/>
          <a:ln>
            <a:noFill/>
          </a:ln>
        </p:spPr>
      </p:pic>
      <p:pic>
        <p:nvPicPr>
          <p:cNvPr id="749" name="Google Shape;749;p34"/>
          <p:cNvPicPr preferRelativeResize="0"/>
          <p:nvPr/>
        </p:nvPicPr>
        <p:blipFill rotWithShape="1">
          <a:blip r:embed="rId7">
            <a:alphaModFix/>
          </a:blip>
          <a:srcRect/>
          <a:stretch/>
        </p:blipFill>
        <p:spPr>
          <a:xfrm>
            <a:off x="4916180" y="7250963"/>
            <a:ext cx="1126380" cy="1061974"/>
          </a:xfrm>
          <a:prstGeom prst="rect">
            <a:avLst/>
          </a:prstGeom>
          <a:noFill/>
          <a:ln>
            <a:noFill/>
          </a:ln>
        </p:spPr>
      </p:pic>
      <p:pic>
        <p:nvPicPr>
          <p:cNvPr id="750" name="Google Shape;750;p34" descr="Y:\2018WTS\17_キッズプロジェクト\12_記録写真\■キッズpjいい写真\キッズエイド\IMG_2724.JPG"/>
          <p:cNvPicPr preferRelativeResize="0"/>
          <p:nvPr/>
        </p:nvPicPr>
        <p:blipFill rotWithShape="1">
          <a:blip r:embed="rId8">
            <a:alphaModFix/>
          </a:blip>
          <a:srcRect r="19985"/>
          <a:stretch/>
        </p:blipFill>
        <p:spPr>
          <a:xfrm>
            <a:off x="4283812" y="8568631"/>
            <a:ext cx="1132962" cy="1061974"/>
          </a:xfrm>
          <a:prstGeom prst="rect">
            <a:avLst/>
          </a:prstGeom>
          <a:noFill/>
          <a:ln>
            <a:noFill/>
          </a:ln>
        </p:spPr>
      </p:pic>
      <p:sp>
        <p:nvSpPr>
          <p:cNvPr id="751" name="Google Shape;751;p34"/>
          <p:cNvSpPr txBox="1"/>
          <p:nvPr/>
        </p:nvSpPr>
        <p:spPr>
          <a:xfrm>
            <a:off x="1300532" y="8300524"/>
            <a:ext cx="179726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Black"/>
                <a:ea typeface="Arial Black"/>
                <a:cs typeface="Arial Black"/>
                <a:sym typeface="Arial Black"/>
              </a:rPr>
              <a:t>(1) Kids Sports Reporters</a:t>
            </a:r>
            <a:endParaRPr sz="900" b="0" i="0" u="none" strike="noStrike" cap="none">
              <a:solidFill>
                <a:srgbClr val="000000"/>
              </a:solidFill>
              <a:latin typeface="Arial Black"/>
              <a:ea typeface="Arial Black"/>
              <a:cs typeface="Arial Black"/>
              <a:sym typeface="Arial Black"/>
            </a:endParaRPr>
          </a:p>
        </p:txBody>
      </p:sp>
      <p:sp>
        <p:nvSpPr>
          <p:cNvPr id="752" name="Google Shape;752;p34"/>
          <p:cNvSpPr txBox="1"/>
          <p:nvPr/>
        </p:nvSpPr>
        <p:spPr>
          <a:xfrm>
            <a:off x="1520592" y="9639283"/>
            <a:ext cx="13072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Black"/>
                <a:ea typeface="Arial Black"/>
                <a:cs typeface="Arial Black"/>
                <a:sym typeface="Arial Black"/>
              </a:rPr>
              <a:t>(2) High-Five Kids</a:t>
            </a:r>
            <a:endParaRPr sz="900" b="0" i="0" u="none" strike="noStrike" cap="none">
              <a:solidFill>
                <a:srgbClr val="000000"/>
              </a:solidFill>
              <a:latin typeface="Arial Black"/>
              <a:ea typeface="Arial Black"/>
              <a:cs typeface="Arial Black"/>
              <a:sym typeface="Arial Black"/>
            </a:endParaRPr>
          </a:p>
        </p:txBody>
      </p:sp>
      <p:sp>
        <p:nvSpPr>
          <p:cNvPr id="753" name="Google Shape;753;p34"/>
          <p:cNvSpPr txBox="1"/>
          <p:nvPr/>
        </p:nvSpPr>
        <p:spPr>
          <a:xfrm>
            <a:off x="3331377" y="8316953"/>
            <a:ext cx="13270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Black"/>
                <a:ea typeface="Arial Black"/>
                <a:cs typeface="Arial Black"/>
                <a:sym typeface="Arial Black"/>
              </a:rPr>
              <a:t>(3) Escorting Kids</a:t>
            </a:r>
            <a:endParaRPr sz="900" b="0" i="0" u="none" strike="noStrike" cap="none">
              <a:solidFill>
                <a:srgbClr val="000000"/>
              </a:solidFill>
              <a:latin typeface="Arial Black"/>
              <a:ea typeface="Arial Black"/>
              <a:cs typeface="Arial Black"/>
              <a:sym typeface="Arial Black"/>
            </a:endParaRPr>
          </a:p>
        </p:txBody>
      </p:sp>
      <p:sp>
        <p:nvSpPr>
          <p:cNvPr id="754" name="Google Shape;754;p34"/>
          <p:cNvSpPr txBox="1"/>
          <p:nvPr/>
        </p:nvSpPr>
        <p:spPr>
          <a:xfrm>
            <a:off x="4815821" y="8312937"/>
            <a:ext cx="13270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Black"/>
                <a:ea typeface="Arial Black"/>
                <a:cs typeface="Arial Black"/>
                <a:sym typeface="Arial Black"/>
              </a:rPr>
              <a:t>(4) Bouquet Kids</a:t>
            </a:r>
            <a:endParaRPr sz="900" b="0" i="0" u="none" strike="noStrike" cap="none">
              <a:solidFill>
                <a:srgbClr val="000000"/>
              </a:solidFill>
              <a:latin typeface="Arial Black"/>
              <a:ea typeface="Arial Black"/>
              <a:cs typeface="Arial Black"/>
              <a:sym typeface="Arial Black"/>
            </a:endParaRPr>
          </a:p>
        </p:txBody>
      </p:sp>
      <p:sp>
        <p:nvSpPr>
          <p:cNvPr id="755" name="Google Shape;755;p34"/>
          <p:cNvSpPr txBox="1"/>
          <p:nvPr/>
        </p:nvSpPr>
        <p:spPr>
          <a:xfrm>
            <a:off x="4186744" y="9630605"/>
            <a:ext cx="158248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Black"/>
                <a:ea typeface="Arial Black"/>
                <a:cs typeface="Arial Black"/>
                <a:sym typeface="Arial Black"/>
              </a:rPr>
              <a:t>(5) Kids in Aid Station</a:t>
            </a:r>
            <a:endParaRPr sz="900" b="0" i="0" u="none" strike="noStrike" cap="none">
              <a:solidFill>
                <a:srgbClr val="000000"/>
              </a:solidFill>
              <a:latin typeface="Arial Black"/>
              <a:ea typeface="Arial Black"/>
              <a:cs typeface="Arial Black"/>
              <a:sym typeface="Arial Black"/>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4"/>
          <p:cNvSpPr txBox="1"/>
          <p:nvPr/>
        </p:nvSpPr>
        <p:spPr>
          <a:xfrm>
            <a:off x="810456" y="2178472"/>
            <a:ext cx="5796644" cy="31777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キッズ･プログラムへの対応のお願い</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dirty="0"/>
              <a:t> </a:t>
            </a:r>
            <a:r>
              <a:rPr lang="en-US" altLang="ja-JP" sz="1050" dirty="0"/>
              <a:t>2009</a:t>
            </a:r>
            <a:r>
              <a:rPr lang="ja-JP" altLang="en-US" sz="1050" dirty="0"/>
              <a:t>年に開催された「世界こどもスポーツサミット </a:t>
            </a:r>
            <a:r>
              <a:rPr lang="en-US" altLang="ja-JP" sz="1050" dirty="0"/>
              <a:t>in </a:t>
            </a:r>
            <a:r>
              <a:rPr lang="ja-JP" altLang="en-US" sz="1050" dirty="0"/>
              <a:t>横浜」のレガシーとして、</a:t>
            </a:r>
          </a:p>
          <a:p>
            <a:pPr marL="0" marR="0" lvl="0" indent="0" algn="l" rtl="0">
              <a:lnSpc>
                <a:spcPct val="100000"/>
              </a:lnSpc>
              <a:spcBef>
                <a:spcPts val="0"/>
              </a:spcBef>
              <a:spcAft>
                <a:spcPts val="0"/>
              </a:spcAft>
              <a:buClr>
                <a:srgbClr val="000000"/>
              </a:buClr>
              <a:buSzPts val="1050"/>
              <a:buFont typeface="Arial"/>
              <a:buNone/>
            </a:pPr>
            <a:r>
              <a:rPr lang="ja-JP" altLang="en-US" sz="1050" dirty="0"/>
              <a:t>横浜市では</a:t>
            </a:r>
            <a:r>
              <a:rPr lang="en-US" altLang="ja-JP" sz="1050" dirty="0"/>
              <a:t>2010</a:t>
            </a:r>
            <a:r>
              <a:rPr lang="ja-JP" altLang="en-US" sz="1050" dirty="0"/>
              <a:t>年から</a:t>
            </a:r>
            <a:r>
              <a:rPr lang="en-US" altLang="ja-JP" sz="1050" dirty="0"/>
              <a:t>2019</a:t>
            </a:r>
            <a:r>
              <a:rPr lang="ja-JP" altLang="en-US" sz="1050" dirty="0"/>
              <a:t>年までトライアスロン大会において「キッズプログラム」を</a:t>
            </a:r>
          </a:p>
          <a:p>
            <a:pPr marL="0" marR="0" lvl="0" indent="0" algn="l" rtl="0">
              <a:lnSpc>
                <a:spcPct val="100000"/>
              </a:lnSpc>
              <a:spcBef>
                <a:spcPts val="0"/>
              </a:spcBef>
              <a:spcAft>
                <a:spcPts val="0"/>
              </a:spcAft>
              <a:buClr>
                <a:srgbClr val="000000"/>
              </a:buClr>
              <a:buSzPts val="1050"/>
              <a:buFont typeface="Arial"/>
              <a:buNone/>
            </a:pPr>
            <a:r>
              <a:rPr lang="ja-JP" altLang="en-US" sz="1050" dirty="0"/>
              <a:t>実施してきました。</a:t>
            </a:r>
          </a:p>
          <a:p>
            <a:pPr marL="0" marR="0" lvl="0" indent="0" algn="l" rtl="0">
              <a:lnSpc>
                <a:spcPct val="100000"/>
              </a:lnSpc>
              <a:spcBef>
                <a:spcPts val="0"/>
              </a:spcBef>
              <a:spcAft>
                <a:spcPts val="0"/>
              </a:spcAft>
              <a:buClr>
                <a:srgbClr val="000000"/>
              </a:buClr>
              <a:buSzPts val="1050"/>
              <a:buFont typeface="Arial"/>
              <a:buNone/>
            </a:pPr>
            <a:r>
              <a:rPr lang="ja-JP" altLang="en-US" sz="1050" dirty="0"/>
              <a:t> スポーツを通じて「する」「見る」「支える」ことの大切さを学び、競技に挑むトップアスリートを間近で感じてもらうことで、「夢」や「希望」をもって成長する機会として、</a:t>
            </a:r>
            <a:r>
              <a:rPr lang="en-US" altLang="ja-JP" sz="1050" dirty="0"/>
              <a:t>COVID-19</a:t>
            </a:r>
            <a:r>
              <a:rPr lang="ja-JP" altLang="en-US" sz="1050" dirty="0"/>
              <a:t>の期間後の今年も「キッズプログラム」を実施し、以下のようにプログラムを充実させる予定です</a:t>
            </a:r>
            <a:r>
              <a:rPr lang="en-US" altLang="ja-JP" sz="1050" dirty="0"/>
              <a:t>｡</a:t>
            </a:r>
            <a:endParaRPr sz="1050"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(1)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こども スポーツ記者</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エリートパラ</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及びエリート女子の競技時</a:t>
            </a:r>
            <a:r>
              <a:rPr lang="en-US" altLang="ja-JP"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(2)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ハイタッチ キッズ</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エリートのスタート･セレモニー時</a:t>
            </a:r>
            <a:r>
              <a:rPr lang="en-US" altLang="ja-JP"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(3)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エスコート キッズ</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エリートの表彰式時</a:t>
            </a:r>
            <a:r>
              <a:rPr lang="en-US"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(4)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ブーケ キッズ</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エリートパラの表彰式時</a:t>
            </a:r>
            <a:r>
              <a:rPr lang="en-US"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(5)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エイド キッズ</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        エリートのリカバリーエリアのエイドステーションにて</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そして</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(6)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キッズ 応援隊</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        フィニッシュ･チュート横にて</a:t>
            </a:r>
            <a:r>
              <a:rPr lang="en-US" altLang="ja-JP"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子ども達が一日中応援していますので</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是非子どもたちに答えてあげてください </a:t>
            </a:r>
            <a:r>
              <a:rPr lang="en-US" altLang="ja-JP" sz="1050" b="0" i="0" u="none" strike="noStrike" cap="none" dirty="0">
                <a:solidFill>
                  <a:schemeClr val="dk1"/>
                </a:solidFill>
                <a:latin typeface="Arial"/>
                <a:ea typeface="Arial"/>
                <a:cs typeface="Arial"/>
                <a:sym typeface="Arial"/>
              </a:rPr>
              <a:t>!!</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p:txBody>
      </p:sp>
      <p:sp>
        <p:nvSpPr>
          <p:cNvPr id="737" name="Google Shape;737;p34"/>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	6.  </a:t>
            </a:r>
            <a:r>
              <a:rPr lang="ja-JP" altLang="en-US" sz="2000" b="0" i="0" u="none" strike="noStrike" cap="none" dirty="0">
                <a:solidFill>
                  <a:schemeClr val="lt1"/>
                </a:solidFill>
                <a:latin typeface="Arial"/>
                <a:ea typeface="Arial"/>
                <a:cs typeface="Arial"/>
                <a:sym typeface="Arial"/>
              </a:rPr>
              <a:t>キッズ･プログラム</a:t>
            </a:r>
            <a:endParaRPr sz="2000" b="0" i="0" u="none" strike="noStrike" cap="none" dirty="0">
              <a:solidFill>
                <a:schemeClr val="lt1"/>
              </a:solidFill>
              <a:latin typeface="Arial"/>
              <a:ea typeface="Arial"/>
              <a:cs typeface="Arial"/>
              <a:sym typeface="Arial"/>
            </a:endParaRPr>
          </a:p>
        </p:txBody>
      </p:sp>
      <p:grpSp>
        <p:nvGrpSpPr>
          <p:cNvPr id="738" name="Google Shape;738;p34"/>
          <p:cNvGrpSpPr/>
          <p:nvPr/>
        </p:nvGrpSpPr>
        <p:grpSpPr>
          <a:xfrm>
            <a:off x="356595" y="5229571"/>
            <a:ext cx="6308322" cy="1944217"/>
            <a:chOff x="375083" y="6358678"/>
            <a:chExt cx="6308322" cy="1944217"/>
          </a:xfrm>
        </p:grpSpPr>
        <p:pic>
          <p:nvPicPr>
            <p:cNvPr id="739" name="Google Shape;739;p34"/>
            <p:cNvPicPr preferRelativeResize="0"/>
            <p:nvPr/>
          </p:nvPicPr>
          <p:blipFill rotWithShape="1">
            <a:blip r:embed="rId3">
              <a:alphaModFix/>
            </a:blip>
            <a:srcRect l="4853" t="26881" r="9889" b="8930"/>
            <a:stretch/>
          </p:blipFill>
          <p:spPr>
            <a:xfrm>
              <a:off x="375083" y="6358678"/>
              <a:ext cx="6308322" cy="1944217"/>
            </a:xfrm>
            <a:prstGeom prst="rect">
              <a:avLst/>
            </a:prstGeom>
            <a:noFill/>
            <a:ln>
              <a:noFill/>
            </a:ln>
          </p:spPr>
        </p:pic>
        <p:sp>
          <p:nvSpPr>
            <p:cNvPr id="740" name="Google Shape;740;p34"/>
            <p:cNvSpPr/>
            <p:nvPr/>
          </p:nvSpPr>
          <p:spPr>
            <a:xfrm>
              <a:off x="1138789" y="6809309"/>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１</a:t>
              </a:r>
              <a:endParaRPr/>
            </a:p>
          </p:txBody>
        </p:sp>
        <p:sp>
          <p:nvSpPr>
            <p:cNvPr id="741" name="Google Shape;741;p34"/>
            <p:cNvSpPr/>
            <p:nvPr/>
          </p:nvSpPr>
          <p:spPr>
            <a:xfrm>
              <a:off x="1354813" y="6530029"/>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2</a:t>
              </a:r>
              <a:endParaRPr sz="1030" b="1" i="0" u="none" strike="noStrike" cap="none">
                <a:solidFill>
                  <a:schemeClr val="dk1"/>
                </a:solidFill>
                <a:latin typeface="Arial"/>
                <a:ea typeface="Arial"/>
                <a:cs typeface="Arial"/>
                <a:sym typeface="Arial"/>
              </a:endParaRPr>
            </a:p>
          </p:txBody>
        </p:sp>
        <p:sp>
          <p:nvSpPr>
            <p:cNvPr id="742" name="Google Shape;742;p34"/>
            <p:cNvSpPr/>
            <p:nvPr/>
          </p:nvSpPr>
          <p:spPr>
            <a:xfrm>
              <a:off x="4806016" y="6806902"/>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3</a:t>
              </a:r>
              <a:endParaRPr sz="1030" b="1" i="0" u="none" strike="noStrike" cap="none">
                <a:solidFill>
                  <a:schemeClr val="dk1"/>
                </a:solidFill>
                <a:latin typeface="Arial"/>
                <a:ea typeface="Arial"/>
                <a:cs typeface="Arial"/>
                <a:sym typeface="Arial"/>
              </a:endParaRPr>
            </a:p>
          </p:txBody>
        </p:sp>
        <p:sp>
          <p:nvSpPr>
            <p:cNvPr id="743" name="Google Shape;743;p34"/>
            <p:cNvSpPr/>
            <p:nvPr/>
          </p:nvSpPr>
          <p:spPr>
            <a:xfrm>
              <a:off x="5097683" y="6806902"/>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4</a:t>
              </a:r>
              <a:endParaRPr/>
            </a:p>
          </p:txBody>
        </p:sp>
        <p:sp>
          <p:nvSpPr>
            <p:cNvPr id="744" name="Google Shape;744;p34"/>
            <p:cNvSpPr/>
            <p:nvPr/>
          </p:nvSpPr>
          <p:spPr>
            <a:xfrm>
              <a:off x="5171237" y="7529389"/>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5</a:t>
              </a:r>
              <a:endParaRPr/>
            </a:p>
          </p:txBody>
        </p:sp>
        <p:sp>
          <p:nvSpPr>
            <p:cNvPr id="745" name="Google Shape;745;p34"/>
            <p:cNvSpPr/>
            <p:nvPr/>
          </p:nvSpPr>
          <p:spPr>
            <a:xfrm>
              <a:off x="4352903" y="6941991"/>
              <a:ext cx="270178" cy="270178"/>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30" b="1" i="0" u="none" strike="noStrike" cap="none">
                  <a:solidFill>
                    <a:schemeClr val="dk1"/>
                  </a:solidFill>
                  <a:latin typeface="Arial"/>
                  <a:ea typeface="Arial"/>
                  <a:cs typeface="Arial"/>
                  <a:sym typeface="Arial"/>
                </a:rPr>
                <a:t>6</a:t>
              </a:r>
              <a:endParaRPr/>
            </a:p>
          </p:txBody>
        </p:sp>
      </p:grpSp>
      <p:pic>
        <p:nvPicPr>
          <p:cNvPr id="746" name="Google Shape;746;p34"/>
          <p:cNvPicPr preferRelativeResize="0"/>
          <p:nvPr/>
        </p:nvPicPr>
        <p:blipFill rotWithShape="1">
          <a:blip r:embed="rId4">
            <a:alphaModFix/>
          </a:blip>
          <a:srcRect/>
          <a:stretch/>
        </p:blipFill>
        <p:spPr>
          <a:xfrm>
            <a:off x="1403120" y="7440176"/>
            <a:ext cx="1420270" cy="946847"/>
          </a:xfrm>
          <a:prstGeom prst="rect">
            <a:avLst/>
          </a:prstGeom>
          <a:noFill/>
          <a:ln>
            <a:noFill/>
          </a:ln>
        </p:spPr>
      </p:pic>
      <p:pic>
        <p:nvPicPr>
          <p:cNvPr id="747" name="Google Shape;747;p34"/>
          <p:cNvPicPr preferRelativeResize="0"/>
          <p:nvPr/>
        </p:nvPicPr>
        <p:blipFill rotWithShape="1">
          <a:blip r:embed="rId5">
            <a:alphaModFix/>
          </a:blip>
          <a:srcRect/>
          <a:stretch/>
        </p:blipFill>
        <p:spPr>
          <a:xfrm>
            <a:off x="1606503" y="8655130"/>
            <a:ext cx="1174582" cy="1079156"/>
          </a:xfrm>
          <a:prstGeom prst="rect">
            <a:avLst/>
          </a:prstGeom>
          <a:noFill/>
          <a:ln>
            <a:noFill/>
          </a:ln>
        </p:spPr>
      </p:pic>
      <p:pic>
        <p:nvPicPr>
          <p:cNvPr id="748" name="Google Shape;748;p34" descr="Y:\2018WTS\17_キッズプロジェクト\12_記録写真\■キッズpjいい写真\エスコート男子\IMGM3718.JPG"/>
          <p:cNvPicPr preferRelativeResize="0"/>
          <p:nvPr/>
        </p:nvPicPr>
        <p:blipFill rotWithShape="1">
          <a:blip r:embed="rId6">
            <a:alphaModFix/>
          </a:blip>
          <a:srcRect l="23769" t="16888" r="20193" b="3976"/>
          <a:stretch/>
        </p:blipFill>
        <p:spPr>
          <a:xfrm>
            <a:off x="3430924" y="7336681"/>
            <a:ext cx="1128005" cy="1061974"/>
          </a:xfrm>
          <a:prstGeom prst="rect">
            <a:avLst/>
          </a:prstGeom>
          <a:noFill/>
          <a:ln>
            <a:noFill/>
          </a:ln>
        </p:spPr>
      </p:pic>
      <p:pic>
        <p:nvPicPr>
          <p:cNvPr id="749" name="Google Shape;749;p34"/>
          <p:cNvPicPr preferRelativeResize="0"/>
          <p:nvPr/>
        </p:nvPicPr>
        <p:blipFill rotWithShape="1">
          <a:blip r:embed="rId7">
            <a:alphaModFix/>
          </a:blip>
          <a:srcRect/>
          <a:stretch/>
        </p:blipFill>
        <p:spPr>
          <a:xfrm>
            <a:off x="4916180" y="7337462"/>
            <a:ext cx="1126380" cy="1061974"/>
          </a:xfrm>
          <a:prstGeom prst="rect">
            <a:avLst/>
          </a:prstGeom>
          <a:noFill/>
          <a:ln>
            <a:noFill/>
          </a:ln>
        </p:spPr>
      </p:pic>
      <p:pic>
        <p:nvPicPr>
          <p:cNvPr id="750" name="Google Shape;750;p34" descr="Y:\2018WTS\17_キッズプロジェクト\12_記録写真\■キッズpjいい写真\キッズエイド\IMG_2724.JPG"/>
          <p:cNvPicPr preferRelativeResize="0"/>
          <p:nvPr/>
        </p:nvPicPr>
        <p:blipFill rotWithShape="1">
          <a:blip r:embed="rId8">
            <a:alphaModFix/>
          </a:blip>
          <a:srcRect r="19985"/>
          <a:stretch/>
        </p:blipFill>
        <p:spPr>
          <a:xfrm>
            <a:off x="4283812" y="8655130"/>
            <a:ext cx="1132962" cy="1061974"/>
          </a:xfrm>
          <a:prstGeom prst="rect">
            <a:avLst/>
          </a:prstGeom>
          <a:noFill/>
          <a:ln>
            <a:noFill/>
          </a:ln>
        </p:spPr>
      </p:pic>
      <p:sp>
        <p:nvSpPr>
          <p:cNvPr id="751" name="Google Shape;751;p34"/>
          <p:cNvSpPr txBox="1"/>
          <p:nvPr/>
        </p:nvSpPr>
        <p:spPr>
          <a:xfrm>
            <a:off x="1300532" y="8387023"/>
            <a:ext cx="1797269"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(1) </a:t>
            </a:r>
            <a:r>
              <a:rPr lang="ja-JP" alt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こども スポーツ記者</a:t>
            </a:r>
            <a:endParaRPr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752" name="Google Shape;752;p34"/>
          <p:cNvSpPr txBox="1"/>
          <p:nvPr/>
        </p:nvSpPr>
        <p:spPr>
          <a:xfrm>
            <a:off x="1520592" y="9725782"/>
            <a:ext cx="1307276" cy="2307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(2) </a:t>
            </a:r>
            <a:r>
              <a:rPr lang="ja-JP" alt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ハイタッチ キッズ</a:t>
            </a:r>
            <a:endParaRPr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753" name="Google Shape;753;p34"/>
          <p:cNvSpPr txBox="1"/>
          <p:nvPr/>
        </p:nvSpPr>
        <p:spPr>
          <a:xfrm>
            <a:off x="3331376" y="8403452"/>
            <a:ext cx="1456151"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(3) </a:t>
            </a:r>
            <a:r>
              <a:rPr lang="ja-JP" alt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エスコート キッズ</a:t>
            </a:r>
            <a:endParaRPr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754" name="Google Shape;754;p34"/>
          <p:cNvSpPr txBox="1"/>
          <p:nvPr/>
        </p:nvSpPr>
        <p:spPr>
          <a:xfrm>
            <a:off x="4815821" y="8399436"/>
            <a:ext cx="132709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(4) </a:t>
            </a:r>
            <a:r>
              <a:rPr lang="ja-JP" alt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ブーケ キッズ</a:t>
            </a:r>
            <a:endParaRPr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755" name="Google Shape;755;p34"/>
          <p:cNvSpPr txBox="1"/>
          <p:nvPr/>
        </p:nvSpPr>
        <p:spPr>
          <a:xfrm>
            <a:off x="4186744" y="9717104"/>
            <a:ext cx="1582482"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(5) </a:t>
            </a:r>
            <a:r>
              <a:rPr lang="ja-JP" altLang="en-US"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rPr>
              <a:t>エイド キッズ</a:t>
            </a:r>
            <a:endParaRPr sz="900" b="0" i="0" u="none" strike="noStrike" cap="none" dirty="0">
              <a:solidFill>
                <a:srgbClr val="000000"/>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Tree>
    <p:extLst>
      <p:ext uri="{BB962C8B-B14F-4D97-AF65-F5344CB8AC3E}">
        <p14:creationId xmlns:p14="http://schemas.microsoft.com/office/powerpoint/2010/main" val="3246343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p52"/>
          <p:cNvPicPr preferRelativeResize="0"/>
          <p:nvPr/>
        </p:nvPicPr>
        <p:blipFill rotWithShape="1">
          <a:blip r:embed="rId3">
            <a:alphaModFix/>
          </a:blip>
          <a:srcRect/>
          <a:stretch/>
        </p:blipFill>
        <p:spPr>
          <a:xfrm>
            <a:off x="112189" y="3024587"/>
            <a:ext cx="6797135" cy="1194833"/>
          </a:xfrm>
          <a:prstGeom prst="rect">
            <a:avLst/>
          </a:prstGeom>
          <a:noFill/>
          <a:ln>
            <a:noFill/>
          </a:ln>
        </p:spPr>
      </p:pic>
      <p:sp>
        <p:nvSpPr>
          <p:cNvPr id="762" name="Google Shape;762;p52"/>
          <p:cNvSpPr txBox="1"/>
          <p:nvPr/>
        </p:nvSpPr>
        <p:spPr>
          <a:xfrm>
            <a:off x="810456" y="2178472"/>
            <a:ext cx="5796644" cy="46858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 </a:t>
            </a:r>
            <a:r>
              <a:rPr lang="en-US" sz="1400" b="0" i="0" u="none" strike="noStrike" cap="none" dirty="0">
                <a:solidFill>
                  <a:schemeClr val="dk1"/>
                </a:solidFill>
                <a:latin typeface="Arial Black"/>
                <a:ea typeface="Arial Black"/>
                <a:cs typeface="Arial Black"/>
                <a:sym typeface="Arial Black"/>
              </a:rPr>
              <a:t>Weather Conditions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Yokohama has relatively mild weather .  The average temperature in May is 20ºC ( 68.0ºF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Actual data at the last 4 events were as below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Black"/>
                <a:ea typeface="Arial Black"/>
                <a:cs typeface="Arial Black"/>
                <a:sym typeface="Arial Black"/>
              </a:rPr>
              <a:t> Water Quality Analysis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 Summary ]	The water quality tests meet World Triathlon standards.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 Actual test results  ( as of 13</a:t>
            </a:r>
            <a:r>
              <a:rPr lang="en-US" sz="1050" b="0" i="0" u="none" strike="noStrike" cap="none" baseline="30000" dirty="0">
                <a:solidFill>
                  <a:schemeClr val="dk1"/>
                </a:solidFill>
                <a:latin typeface="Arial"/>
                <a:ea typeface="Arial"/>
                <a:cs typeface="Arial"/>
                <a:sym typeface="Arial"/>
              </a:rPr>
              <a:t>th</a:t>
            </a:r>
            <a:r>
              <a:rPr lang="en-US" sz="1050" b="0" i="0" u="none" strike="noStrike" cap="none" dirty="0">
                <a:solidFill>
                  <a:schemeClr val="dk1"/>
                </a:solidFill>
                <a:latin typeface="Arial"/>
                <a:ea typeface="Arial"/>
                <a:cs typeface="Arial"/>
                <a:sym typeface="Arial"/>
              </a:rPr>
              <a:t>  March, 2 months before the race )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p:txBody>
      </p:sp>
      <p:sp>
        <p:nvSpPr>
          <p:cNvPr id="763" name="Google Shape;763;p52"/>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	7. </a:t>
            </a:r>
            <a:r>
              <a:rPr lang="ja-JP" altLang="en-US" sz="2000" b="0" i="0" u="none" strike="noStrike" cap="none" dirty="0">
                <a:solidFill>
                  <a:schemeClr val="lt1"/>
                </a:solidFill>
                <a:latin typeface="Arial"/>
                <a:ea typeface="Arial"/>
                <a:cs typeface="Arial"/>
                <a:sym typeface="Arial"/>
              </a:rPr>
              <a:t> </a:t>
            </a:r>
            <a:r>
              <a:rPr lang="en-US" altLang="ja-JP" sz="2000" b="0" i="0" u="none" strike="noStrike" cap="none" dirty="0">
                <a:solidFill>
                  <a:schemeClr val="lt1"/>
                </a:solidFill>
                <a:latin typeface="Arial"/>
                <a:ea typeface="Arial"/>
                <a:cs typeface="Arial"/>
                <a:sym typeface="Arial"/>
              </a:rPr>
              <a:t>WEATHER AN</a:t>
            </a:r>
            <a:r>
              <a:rPr lang="en-US" sz="2000" b="0" i="0" u="none" strike="noStrike" cap="none" dirty="0">
                <a:solidFill>
                  <a:schemeClr val="lt1"/>
                </a:solidFill>
                <a:latin typeface="Arial"/>
                <a:ea typeface="Arial"/>
                <a:cs typeface="Arial"/>
                <a:sym typeface="Arial"/>
              </a:rPr>
              <a:t>D WATER QUALITY</a:t>
            </a:r>
            <a:endParaRPr sz="2000" b="0" i="0" u="none" strike="noStrike" cap="none" dirty="0">
              <a:solidFill>
                <a:schemeClr val="lt1"/>
              </a:solidFill>
              <a:latin typeface="Arial"/>
              <a:ea typeface="Arial"/>
              <a:cs typeface="Arial"/>
              <a:sym typeface="Arial"/>
            </a:endParaRPr>
          </a:p>
        </p:txBody>
      </p:sp>
      <p:grpSp>
        <p:nvGrpSpPr>
          <p:cNvPr id="764" name="Google Shape;764;p52"/>
          <p:cNvGrpSpPr/>
          <p:nvPr/>
        </p:nvGrpSpPr>
        <p:grpSpPr>
          <a:xfrm>
            <a:off x="1468184" y="7413727"/>
            <a:ext cx="4085144" cy="2487265"/>
            <a:chOff x="1585197" y="7419823"/>
            <a:chExt cx="4085144" cy="2487265"/>
          </a:xfrm>
        </p:grpSpPr>
        <p:pic>
          <p:nvPicPr>
            <p:cNvPr id="765" name="Google Shape;765;p52"/>
            <p:cNvPicPr preferRelativeResize="0"/>
            <p:nvPr/>
          </p:nvPicPr>
          <p:blipFill rotWithShape="1">
            <a:blip r:embed="rId4">
              <a:alphaModFix/>
            </a:blip>
            <a:srcRect/>
            <a:stretch/>
          </p:blipFill>
          <p:spPr>
            <a:xfrm>
              <a:off x="1585197" y="7419823"/>
              <a:ext cx="4085144" cy="2487265"/>
            </a:xfrm>
            <a:prstGeom prst="rect">
              <a:avLst/>
            </a:prstGeom>
            <a:noFill/>
            <a:ln>
              <a:noFill/>
            </a:ln>
          </p:spPr>
        </p:pic>
        <p:sp>
          <p:nvSpPr>
            <p:cNvPr id="766" name="Google Shape;766;p52"/>
            <p:cNvSpPr txBox="1"/>
            <p:nvPr/>
          </p:nvSpPr>
          <p:spPr>
            <a:xfrm>
              <a:off x="1667658" y="7511614"/>
              <a:ext cx="1726086" cy="231814"/>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Black"/>
                  <a:ea typeface="Arial Black"/>
                  <a:cs typeface="Arial Black"/>
                  <a:sym typeface="Arial Black"/>
                </a:rPr>
                <a:t>Water Collection Points</a:t>
              </a:r>
              <a:endParaRPr sz="900" b="0" i="0" u="none" strike="noStrike" cap="none">
                <a:solidFill>
                  <a:schemeClr val="dk1"/>
                </a:solidFill>
                <a:latin typeface="Arial Black"/>
                <a:ea typeface="Arial Black"/>
                <a:cs typeface="Arial Black"/>
                <a:sym typeface="Arial Black"/>
              </a:endParaRPr>
            </a:p>
          </p:txBody>
        </p:sp>
        <p:sp>
          <p:nvSpPr>
            <p:cNvPr id="767" name="Google Shape;767;p52"/>
            <p:cNvSpPr/>
            <p:nvPr/>
          </p:nvSpPr>
          <p:spPr>
            <a:xfrm>
              <a:off x="2457639" y="8227144"/>
              <a:ext cx="648072" cy="21602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000" y="119856"/>
                  </a:moveTo>
                  <a:lnTo>
                    <a:pt x="178343" y="300082"/>
                  </a:lnTo>
                </a:path>
              </a:pathLst>
            </a:custGeom>
            <a:solidFill>
              <a:srgbClr val="FFFF00"/>
            </a:solidFill>
            <a:ln w="12700" cap="flat" cmpd="sng">
              <a:solidFill>
                <a:srgbClr val="2250E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Point_A</a:t>
              </a:r>
              <a:endParaRPr sz="900" b="0" i="0" u="none" strike="noStrike" cap="none">
                <a:solidFill>
                  <a:schemeClr val="dk1"/>
                </a:solidFill>
                <a:latin typeface="Arial"/>
                <a:ea typeface="Arial"/>
                <a:cs typeface="Arial"/>
                <a:sym typeface="Arial"/>
              </a:endParaRPr>
            </a:p>
          </p:txBody>
        </p:sp>
        <p:sp>
          <p:nvSpPr>
            <p:cNvPr id="768" name="Google Shape;768;p52"/>
            <p:cNvSpPr/>
            <p:nvPr/>
          </p:nvSpPr>
          <p:spPr>
            <a:xfrm>
              <a:off x="3177719" y="8227144"/>
              <a:ext cx="648072" cy="21602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000" y="119856"/>
                  </a:moveTo>
                  <a:lnTo>
                    <a:pt x="167138" y="296346"/>
                  </a:lnTo>
                </a:path>
              </a:pathLst>
            </a:custGeom>
            <a:solidFill>
              <a:srgbClr val="FFFF00"/>
            </a:solidFill>
            <a:ln w="12700" cap="flat" cmpd="sng">
              <a:solidFill>
                <a:srgbClr val="2250E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Point_B</a:t>
              </a:r>
              <a:endParaRPr sz="900" b="0" i="0" u="none" strike="noStrike" cap="none">
                <a:solidFill>
                  <a:schemeClr val="dk1"/>
                </a:solidFill>
                <a:latin typeface="Arial"/>
                <a:ea typeface="Arial"/>
                <a:cs typeface="Arial"/>
                <a:sym typeface="Arial"/>
              </a:endParaRPr>
            </a:p>
          </p:txBody>
        </p:sp>
        <p:sp>
          <p:nvSpPr>
            <p:cNvPr id="769" name="Google Shape;769;p52"/>
            <p:cNvSpPr/>
            <p:nvPr/>
          </p:nvSpPr>
          <p:spPr>
            <a:xfrm>
              <a:off x="3870796" y="8011120"/>
              <a:ext cx="648072" cy="21602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000" y="119856"/>
                  </a:moveTo>
                  <a:lnTo>
                    <a:pt x="145062" y="415864"/>
                  </a:lnTo>
                </a:path>
              </a:pathLst>
            </a:custGeom>
            <a:solidFill>
              <a:srgbClr val="FFFF00"/>
            </a:solidFill>
            <a:ln w="12700" cap="flat" cmpd="sng">
              <a:solidFill>
                <a:srgbClr val="2250E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Point_C</a:t>
              </a:r>
              <a:endParaRPr sz="900" b="0" i="0" u="none" strike="noStrike" cap="none">
                <a:solidFill>
                  <a:schemeClr val="dk1"/>
                </a:solidFill>
                <a:latin typeface="Arial"/>
                <a:ea typeface="Arial"/>
                <a:cs typeface="Arial"/>
                <a:sym typeface="Arial"/>
              </a:endParaRPr>
            </a:p>
          </p:txBody>
        </p:sp>
      </p:grpSp>
      <p:pic>
        <p:nvPicPr>
          <p:cNvPr id="770" name="Google Shape;770;p52"/>
          <p:cNvPicPr preferRelativeResize="0"/>
          <p:nvPr/>
        </p:nvPicPr>
        <p:blipFill rotWithShape="1">
          <a:blip r:embed="rId5">
            <a:alphaModFix/>
          </a:blip>
          <a:srcRect/>
          <a:stretch/>
        </p:blipFill>
        <p:spPr>
          <a:xfrm>
            <a:off x="1351948" y="5293986"/>
            <a:ext cx="4299613" cy="205845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6" name="図 5">
            <a:extLst>
              <a:ext uri="{FF2B5EF4-FFF2-40B4-BE49-F238E27FC236}">
                <a16:creationId xmlns:a16="http://schemas.microsoft.com/office/drawing/2014/main" id="{F5A16DE1-6479-05B6-AFDD-CC463B36833D}"/>
              </a:ext>
            </a:extLst>
          </p:cNvPr>
          <p:cNvPicPr>
            <a:picLocks noChangeAspect="1"/>
          </p:cNvPicPr>
          <p:nvPr/>
        </p:nvPicPr>
        <p:blipFill>
          <a:blip r:embed="rId3"/>
          <a:stretch>
            <a:fillRect/>
          </a:stretch>
        </p:blipFill>
        <p:spPr>
          <a:xfrm>
            <a:off x="1360949" y="5306165"/>
            <a:ext cx="4299613" cy="2034095"/>
          </a:xfrm>
          <a:prstGeom prst="rect">
            <a:avLst/>
          </a:prstGeom>
        </p:spPr>
      </p:pic>
      <p:pic>
        <p:nvPicPr>
          <p:cNvPr id="4" name="図 3">
            <a:extLst>
              <a:ext uri="{FF2B5EF4-FFF2-40B4-BE49-F238E27FC236}">
                <a16:creationId xmlns:a16="http://schemas.microsoft.com/office/drawing/2014/main" id="{40FD8B48-137B-C985-C8E7-E09561F6646A}"/>
              </a:ext>
            </a:extLst>
          </p:cNvPr>
          <p:cNvPicPr>
            <a:picLocks noChangeAspect="1"/>
          </p:cNvPicPr>
          <p:nvPr/>
        </p:nvPicPr>
        <p:blipFill>
          <a:blip r:embed="rId4"/>
          <a:stretch>
            <a:fillRect/>
          </a:stretch>
        </p:blipFill>
        <p:spPr>
          <a:xfrm>
            <a:off x="112189" y="3025504"/>
            <a:ext cx="6797135" cy="1109487"/>
          </a:xfrm>
          <a:prstGeom prst="rect">
            <a:avLst/>
          </a:prstGeom>
        </p:spPr>
      </p:pic>
      <p:sp>
        <p:nvSpPr>
          <p:cNvPr id="763" name="Google Shape;763;p52"/>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	7.</a:t>
            </a:r>
            <a:r>
              <a:rPr lang="ja-JP" altLang="en-US" sz="2000" b="0" i="0" u="none" strike="noStrike" cap="none" dirty="0">
                <a:solidFill>
                  <a:schemeClr val="lt1"/>
                </a:solidFill>
                <a:latin typeface="Arial"/>
                <a:ea typeface="Arial"/>
                <a:cs typeface="Arial"/>
                <a:sym typeface="Arial"/>
              </a:rPr>
              <a:t>  </a:t>
            </a:r>
            <a:r>
              <a:rPr lang="ja-JP" alt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天候</a:t>
            </a:r>
            <a:r>
              <a:rPr lang="en-US" altLang="ja-JP"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a:t>
            </a:r>
            <a:r>
              <a:rPr lang="ja-JP" altLang="en-US" sz="2000" b="0" i="0" u="none" strike="noStrike" cap="none" dirty="0">
                <a:solidFill>
                  <a:schemeClr val="lt1"/>
                </a:solidFill>
                <a:latin typeface="HGP創英角ｺﾞｼｯｸUB" panose="020B0900000000000000" pitchFamily="50" charset="-128"/>
                <a:ea typeface="HGP創英角ｺﾞｼｯｸUB" panose="020B0900000000000000" pitchFamily="50" charset="-128"/>
                <a:sym typeface="Arial"/>
              </a:rPr>
              <a:t>及び 水質</a:t>
            </a:r>
            <a:endParaRPr sz="2000" b="0" i="0" u="none" strike="noStrike" cap="none" dirty="0">
              <a:solidFill>
                <a:schemeClr val="lt1"/>
              </a:solidFill>
              <a:latin typeface="Arial"/>
              <a:ea typeface="Arial"/>
              <a:cs typeface="Arial"/>
              <a:sym typeface="Arial"/>
            </a:endParaRPr>
          </a:p>
        </p:txBody>
      </p:sp>
      <p:pic>
        <p:nvPicPr>
          <p:cNvPr id="765" name="Google Shape;765;p52"/>
          <p:cNvPicPr preferRelativeResize="0"/>
          <p:nvPr/>
        </p:nvPicPr>
        <p:blipFill rotWithShape="1">
          <a:blip r:embed="rId5">
            <a:alphaModFix/>
          </a:blip>
          <a:srcRect/>
          <a:stretch/>
        </p:blipFill>
        <p:spPr>
          <a:xfrm>
            <a:off x="1468184" y="7413727"/>
            <a:ext cx="4085144" cy="2487265"/>
          </a:xfrm>
          <a:prstGeom prst="rect">
            <a:avLst/>
          </a:prstGeom>
          <a:noFill/>
          <a:ln>
            <a:noFill/>
          </a:ln>
        </p:spPr>
      </p:pic>
      <p:sp>
        <p:nvSpPr>
          <p:cNvPr id="2" name="Google Shape;661;p34">
            <a:extLst>
              <a:ext uri="{FF2B5EF4-FFF2-40B4-BE49-F238E27FC236}">
                <a16:creationId xmlns:a16="http://schemas.microsoft.com/office/drawing/2014/main" id="{2945C191-B4AE-0A06-9FDD-6AD8304A18C7}"/>
              </a:ext>
            </a:extLst>
          </p:cNvPr>
          <p:cNvSpPr txBox="1"/>
          <p:nvPr/>
        </p:nvSpPr>
        <p:spPr>
          <a:xfrm>
            <a:off x="810456" y="2178472"/>
            <a:ext cx="5796644" cy="46858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HGP創英角ｺﾞｼｯｸUB" panose="020B0900000000000000" pitchFamily="50" charset="-128"/>
                <a:ea typeface="HGP創英角ｺﾞｼｯｸUB" panose="020B0900000000000000" pitchFamily="50" charset="-128"/>
                <a:sym typeface="Arial"/>
              </a:rPr>
              <a:t> </a:t>
            </a:r>
            <a:r>
              <a:rPr lang="ja-JP" altLang="en-US" sz="1400" dirty="0">
                <a:solidFill>
                  <a:schemeClr val="dk1"/>
                </a:solidFill>
                <a:latin typeface="HGP創英角ｺﾞｼｯｸUB" panose="020B0900000000000000" pitchFamily="50" charset="-128"/>
                <a:ea typeface="HGP創英角ｺﾞｼｯｸUB" panose="020B0900000000000000" pitchFamily="50" charset="-128"/>
                <a:sym typeface="Arial"/>
              </a:rPr>
              <a:t>天候の状況</a:t>
            </a:r>
            <a:endParaRPr dirty="0">
              <a:latin typeface="HGP創英角ｺﾞｼｯｸUB" panose="020B0900000000000000" pitchFamily="50" charset="-128"/>
              <a:ea typeface="HGP創英角ｺﾞｼｯｸUB" panose="020B0900000000000000" pitchFamily="50" charset="-128"/>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a:t>
            </a:r>
            <a:r>
              <a:rPr lang="ja-JP" altLang="en-US" sz="1050" dirty="0">
                <a:solidFill>
                  <a:schemeClr val="dk1"/>
                </a:solidFill>
                <a:latin typeface="+mn-ea"/>
                <a:ea typeface="+mn-ea"/>
                <a:cs typeface="Arial"/>
                <a:sym typeface="Arial"/>
              </a:rPr>
              <a:t>横浜は比較的温暖な気候です</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a:t>
            </a:r>
            <a:r>
              <a:rPr lang="en-US" altLang="ja-JP" sz="1050" dirty="0">
                <a:solidFill>
                  <a:schemeClr val="dk1"/>
                </a:solidFill>
                <a:latin typeface="+mn-ea"/>
                <a:ea typeface="+mn-ea"/>
                <a:cs typeface="Arial"/>
                <a:sym typeface="Arial"/>
              </a:rPr>
              <a:t>5</a:t>
            </a:r>
            <a:r>
              <a:rPr lang="ja-JP" altLang="en-US" sz="1050" dirty="0">
                <a:solidFill>
                  <a:schemeClr val="dk1"/>
                </a:solidFill>
                <a:latin typeface="+mn-ea"/>
                <a:ea typeface="+mn-ea"/>
                <a:cs typeface="Arial"/>
                <a:sym typeface="Arial"/>
              </a:rPr>
              <a:t>月の平均気温は</a:t>
            </a:r>
            <a:r>
              <a:rPr lang="en-US" altLang="ja-JP" sz="1050" dirty="0">
                <a:solidFill>
                  <a:schemeClr val="dk1"/>
                </a:solidFill>
                <a:latin typeface="+mn-ea"/>
                <a:ea typeface="+mn-ea"/>
                <a:cs typeface="Arial"/>
                <a:sym typeface="Arial"/>
              </a:rPr>
              <a:t>20</a:t>
            </a:r>
            <a:r>
              <a:rPr lang="ja-JP" altLang="en-US" sz="1050" dirty="0">
                <a:solidFill>
                  <a:schemeClr val="dk1"/>
                </a:solidFill>
                <a:latin typeface="+mn-ea"/>
                <a:ea typeface="+mn-ea"/>
                <a:cs typeface="Arial"/>
                <a:sym typeface="Arial"/>
              </a:rPr>
              <a:t>℃</a:t>
            </a:r>
            <a:r>
              <a:rPr lang="en-US" altLang="ja-JP" sz="1050" dirty="0">
                <a:solidFill>
                  <a:schemeClr val="dk1"/>
                </a:solidFill>
                <a:latin typeface="+mn-ea"/>
                <a:ea typeface="+mn-ea"/>
                <a:cs typeface="Arial"/>
                <a:sym typeface="Arial"/>
              </a:rPr>
              <a:t>(68.0ºF )</a:t>
            </a:r>
            <a:r>
              <a:rPr lang="ja-JP" altLang="en-US" sz="1050" dirty="0">
                <a:solidFill>
                  <a:schemeClr val="dk1"/>
                </a:solidFill>
                <a:latin typeface="+mn-ea"/>
                <a:ea typeface="+mn-ea"/>
                <a:cs typeface="Arial"/>
                <a:sym typeface="Arial"/>
              </a:rPr>
              <a:t>です</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過去</a:t>
            </a:r>
            <a:r>
              <a:rPr lang="en-US" altLang="ja-JP" sz="1050" dirty="0">
                <a:solidFill>
                  <a:schemeClr val="dk1"/>
                </a:solidFill>
                <a:latin typeface="+mn-ea"/>
                <a:ea typeface="+mn-ea"/>
                <a:cs typeface="Arial"/>
                <a:sym typeface="Arial"/>
              </a:rPr>
              <a:t>3</a:t>
            </a:r>
            <a:r>
              <a:rPr lang="ja-JP" altLang="en-US" sz="1050" dirty="0">
                <a:solidFill>
                  <a:schemeClr val="dk1"/>
                </a:solidFill>
                <a:latin typeface="+mn-ea"/>
                <a:ea typeface="+mn-ea"/>
                <a:cs typeface="Arial"/>
                <a:sym typeface="Arial"/>
              </a:rPr>
              <a:t>回の実績は以下の通りです</a:t>
            </a:r>
            <a:r>
              <a:rPr lang="en-US" altLang="ja-JP" sz="1050" dirty="0">
                <a:solidFill>
                  <a:schemeClr val="dk1"/>
                </a:solidFill>
                <a:latin typeface="+mn-ea"/>
                <a:ea typeface="+mn-ea"/>
                <a:cs typeface="Arial"/>
                <a:sym typeface="Arial"/>
              </a:rPr>
              <a:t>｡</a:t>
            </a:r>
            <a:endParaRPr lang="ja-JP" altLang="en-US"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r>
              <a:rPr lang="en-US" sz="140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 </a:t>
            </a:r>
            <a:r>
              <a:rPr lang="ja-JP" altLang="en-US" sz="140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水質検査</a:t>
            </a:r>
            <a:endParaRPr dirty="0">
              <a:latin typeface="HGP創英角ｺﾞｼｯｸUB" panose="020B0900000000000000" pitchFamily="50" charset="-128"/>
              <a:ea typeface="HGP創英角ｺﾞｼｯｸUB" panose="020B0900000000000000" pitchFamily="50" charset="-128"/>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検査結果概要</a:t>
            </a: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水質検査結果は </a:t>
            </a:r>
            <a:r>
              <a:rPr lang="en-US" sz="1050" dirty="0">
                <a:solidFill>
                  <a:schemeClr val="dk1"/>
                </a:solidFill>
                <a:latin typeface="+mn-ea"/>
                <a:ea typeface="+mn-ea"/>
                <a:cs typeface="Arial"/>
                <a:sym typeface="Arial"/>
              </a:rPr>
              <a:t>World triathlon </a:t>
            </a:r>
            <a:r>
              <a:rPr lang="ja-JP" altLang="en-US" sz="1050" dirty="0">
                <a:solidFill>
                  <a:schemeClr val="dk1"/>
                </a:solidFill>
                <a:latin typeface="+mn-ea"/>
                <a:ea typeface="+mn-ea"/>
                <a:cs typeface="Arial"/>
                <a:sym typeface="Arial"/>
              </a:rPr>
              <a:t>の基準に合致している</a:t>
            </a:r>
            <a:r>
              <a:rPr lang="en-US" altLang="ja-JP" sz="1050" dirty="0">
                <a:solidFill>
                  <a:schemeClr val="dk1"/>
                </a:solidFill>
                <a:latin typeface="+mn-ea"/>
                <a:ea typeface="+mn-ea"/>
                <a:cs typeface="Arial"/>
                <a:sym typeface="Arial"/>
              </a:rPr>
              <a:t>｡</a:t>
            </a:r>
            <a:endParaRPr dirty="0">
              <a:latin typeface="+mn-ea"/>
              <a:ea typeface="+mn-ea"/>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r>
              <a:rPr lang="en-US" sz="1050" dirty="0">
                <a:solidFill>
                  <a:schemeClr val="dk1"/>
                </a:solidFill>
                <a:latin typeface="+mn-ea"/>
                <a:ea typeface="+mn-ea"/>
                <a:cs typeface="Arial"/>
                <a:sym typeface="Arial"/>
              </a:rPr>
              <a:t>   [ </a:t>
            </a:r>
            <a:r>
              <a:rPr lang="ja-JP" altLang="en-US" sz="1050" dirty="0">
                <a:solidFill>
                  <a:schemeClr val="dk1"/>
                </a:solidFill>
                <a:latin typeface="+mn-ea"/>
                <a:ea typeface="+mn-ea"/>
                <a:cs typeface="Arial"/>
                <a:sym typeface="Arial"/>
              </a:rPr>
              <a:t>検査結果の実際</a:t>
            </a:r>
            <a:r>
              <a:rPr lang="en-US" sz="1050" dirty="0">
                <a:solidFill>
                  <a:schemeClr val="dk1"/>
                </a:solidFill>
                <a:latin typeface="+mn-ea"/>
                <a:ea typeface="+mn-ea"/>
                <a:cs typeface="Arial"/>
                <a:sym typeface="Arial"/>
              </a:rPr>
              <a:t>  ( </a:t>
            </a:r>
            <a:r>
              <a:rPr lang="en-US" altLang="ja-JP" sz="1050" dirty="0">
                <a:solidFill>
                  <a:schemeClr val="dk1"/>
                </a:solidFill>
                <a:latin typeface="+mn-ea"/>
                <a:ea typeface="+mn-ea"/>
                <a:cs typeface="Arial"/>
                <a:sym typeface="Arial"/>
              </a:rPr>
              <a:t>3</a:t>
            </a:r>
            <a:r>
              <a:rPr lang="ja-JP" altLang="en-US" sz="1050" dirty="0">
                <a:solidFill>
                  <a:schemeClr val="dk1"/>
                </a:solidFill>
                <a:latin typeface="+mn-ea"/>
                <a:ea typeface="+mn-ea"/>
                <a:cs typeface="Arial"/>
                <a:sym typeface="Arial"/>
              </a:rPr>
              <a:t>月</a:t>
            </a:r>
            <a:r>
              <a:rPr lang="en-US" altLang="ja-JP" sz="1050" dirty="0">
                <a:solidFill>
                  <a:schemeClr val="dk1"/>
                </a:solidFill>
                <a:latin typeface="+mn-ea"/>
                <a:ea typeface="+mn-ea"/>
                <a:cs typeface="Arial"/>
                <a:sym typeface="Arial"/>
              </a:rPr>
              <a:t>13</a:t>
            </a:r>
            <a:r>
              <a:rPr lang="ja-JP" altLang="en-US" sz="1050" dirty="0">
                <a:solidFill>
                  <a:schemeClr val="dk1"/>
                </a:solidFill>
                <a:latin typeface="+mn-ea"/>
                <a:ea typeface="+mn-ea"/>
                <a:cs typeface="Arial"/>
                <a:sym typeface="Arial"/>
              </a:rPr>
              <a:t>日時点</a:t>
            </a:r>
            <a:r>
              <a:rPr lang="en-US" altLang="ja-JP"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競技日</a:t>
            </a:r>
            <a:r>
              <a:rPr lang="en-US" altLang="ja-JP" sz="1050" dirty="0">
                <a:solidFill>
                  <a:schemeClr val="dk1"/>
                </a:solidFill>
                <a:latin typeface="+mn-ea"/>
                <a:ea typeface="+mn-ea"/>
                <a:cs typeface="Arial"/>
                <a:sym typeface="Arial"/>
              </a:rPr>
              <a:t>2</a:t>
            </a:r>
            <a:r>
              <a:rPr lang="ja-JP" altLang="en-US" sz="1050" dirty="0">
                <a:solidFill>
                  <a:schemeClr val="dk1"/>
                </a:solidFill>
                <a:latin typeface="+mn-ea"/>
                <a:ea typeface="+mn-ea"/>
                <a:cs typeface="Arial"/>
                <a:sym typeface="Arial"/>
              </a:rPr>
              <a:t>カ月前</a:t>
            </a:r>
            <a:r>
              <a:rPr lang="en-US" sz="1050" dirty="0">
                <a:solidFill>
                  <a:schemeClr val="dk1"/>
                </a:solidFill>
                <a:latin typeface="+mn-ea"/>
                <a:ea typeface="+mn-ea"/>
                <a:cs typeface="Arial"/>
                <a:sym typeface="Arial"/>
              </a:rPr>
              <a:t> ) ]</a:t>
            </a:r>
            <a:endParaRPr dirty="0">
              <a:latin typeface="+mn-ea"/>
              <a:ea typeface="+mn-ea"/>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mn-ea"/>
              <a:ea typeface="+mn-ea"/>
              <a:cs typeface="Arial"/>
              <a:sym typeface="Arial"/>
            </a:endParaRPr>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endParaRPr sz="800" dirty="0">
              <a:solidFill>
                <a:schemeClr val="dk1"/>
              </a:solidFill>
              <a:latin typeface="Arial"/>
              <a:ea typeface="Arial"/>
              <a:cs typeface="Arial"/>
              <a:sym typeface="Arial"/>
            </a:endParaRPr>
          </a:p>
        </p:txBody>
      </p:sp>
      <p:sp>
        <p:nvSpPr>
          <p:cNvPr id="7" name="Google Shape;665;p34">
            <a:extLst>
              <a:ext uri="{FF2B5EF4-FFF2-40B4-BE49-F238E27FC236}">
                <a16:creationId xmlns:a16="http://schemas.microsoft.com/office/drawing/2014/main" id="{712ED640-DE09-AF91-012F-F592F445CE2F}"/>
              </a:ext>
            </a:extLst>
          </p:cNvPr>
          <p:cNvSpPr txBox="1"/>
          <p:nvPr/>
        </p:nvSpPr>
        <p:spPr>
          <a:xfrm>
            <a:off x="1618230" y="7486900"/>
            <a:ext cx="1726086" cy="230792"/>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採 水 地 点</a:t>
            </a:r>
            <a:endParaRPr sz="900"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p:txBody>
      </p:sp>
      <p:sp>
        <p:nvSpPr>
          <p:cNvPr id="8" name="Google Shape;666;p34">
            <a:extLst>
              <a:ext uri="{FF2B5EF4-FFF2-40B4-BE49-F238E27FC236}">
                <a16:creationId xmlns:a16="http://schemas.microsoft.com/office/drawing/2014/main" id="{D0CA5BF2-6703-5DA4-CF2A-48A743BC9762}"/>
              </a:ext>
            </a:extLst>
          </p:cNvPr>
          <p:cNvSpPr/>
          <p:nvPr/>
        </p:nvSpPr>
        <p:spPr>
          <a:xfrm>
            <a:off x="2408211" y="8202430"/>
            <a:ext cx="648072" cy="21602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000" y="119856"/>
                </a:moveTo>
                <a:lnTo>
                  <a:pt x="178343" y="300082"/>
                </a:lnTo>
              </a:path>
            </a:pathLst>
          </a:custGeom>
          <a:solidFill>
            <a:srgbClr val="FFFF00"/>
          </a:solidFill>
          <a:ln w="12700" cap="flat" cmpd="sng">
            <a:solidFill>
              <a:srgbClr val="2250E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ja-JP" altLang="en-US" sz="9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ﾎﾟｲﾝﾄ</a:t>
            </a:r>
            <a:r>
              <a:rPr lang="en-US" sz="9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_</a:t>
            </a:r>
            <a:r>
              <a:rPr lang="en-US" sz="900" b="0" i="0" u="none" strike="noStrike" cap="none" dirty="0">
                <a:solidFill>
                  <a:schemeClr val="dk1"/>
                </a:solidFill>
                <a:latin typeface="Arial"/>
                <a:ea typeface="Arial"/>
                <a:cs typeface="Arial"/>
                <a:sym typeface="Arial"/>
              </a:rPr>
              <a:t>A</a:t>
            </a:r>
            <a:endParaRPr sz="900" b="0" i="0" u="none" strike="noStrike" cap="none" dirty="0">
              <a:solidFill>
                <a:schemeClr val="dk1"/>
              </a:solidFill>
              <a:latin typeface="Arial"/>
              <a:ea typeface="Arial"/>
              <a:cs typeface="Arial"/>
              <a:sym typeface="Arial"/>
            </a:endParaRPr>
          </a:p>
        </p:txBody>
      </p:sp>
      <p:sp>
        <p:nvSpPr>
          <p:cNvPr id="9" name="Google Shape;667;p34">
            <a:extLst>
              <a:ext uri="{FF2B5EF4-FFF2-40B4-BE49-F238E27FC236}">
                <a16:creationId xmlns:a16="http://schemas.microsoft.com/office/drawing/2014/main" id="{41747810-120D-3188-8E06-9D500DB68716}"/>
              </a:ext>
            </a:extLst>
          </p:cNvPr>
          <p:cNvSpPr/>
          <p:nvPr/>
        </p:nvSpPr>
        <p:spPr>
          <a:xfrm>
            <a:off x="3128291" y="8202430"/>
            <a:ext cx="648072" cy="21602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000" y="119856"/>
                </a:moveTo>
                <a:lnTo>
                  <a:pt x="167138" y="296346"/>
                </a:lnTo>
              </a:path>
            </a:pathLst>
          </a:custGeom>
          <a:solidFill>
            <a:srgbClr val="FFFF00"/>
          </a:solidFill>
          <a:ln w="12700" cap="flat" cmpd="sng">
            <a:solidFill>
              <a:srgbClr val="2250E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ja-JP" altLang="en-US" sz="9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ﾎﾟｲﾝﾄ</a:t>
            </a:r>
            <a:r>
              <a:rPr lang="en-US" sz="900" b="0" i="0" u="none" strike="noStrike" cap="none" dirty="0">
                <a:solidFill>
                  <a:schemeClr val="dk1"/>
                </a:solidFill>
                <a:latin typeface="Arial"/>
                <a:ea typeface="Arial"/>
                <a:cs typeface="Arial"/>
                <a:sym typeface="Arial"/>
              </a:rPr>
              <a:t>_B</a:t>
            </a:r>
            <a:endParaRPr sz="900" b="0" i="0" u="none" strike="noStrike" cap="none" dirty="0">
              <a:solidFill>
                <a:schemeClr val="dk1"/>
              </a:solidFill>
              <a:latin typeface="Arial"/>
              <a:ea typeface="Arial"/>
              <a:cs typeface="Arial"/>
              <a:sym typeface="Arial"/>
            </a:endParaRPr>
          </a:p>
        </p:txBody>
      </p:sp>
      <p:sp>
        <p:nvSpPr>
          <p:cNvPr id="10" name="Google Shape;668;p34">
            <a:extLst>
              <a:ext uri="{FF2B5EF4-FFF2-40B4-BE49-F238E27FC236}">
                <a16:creationId xmlns:a16="http://schemas.microsoft.com/office/drawing/2014/main" id="{8CEA540B-88E3-FCC9-73B5-52C407F988EA}"/>
              </a:ext>
            </a:extLst>
          </p:cNvPr>
          <p:cNvSpPr/>
          <p:nvPr/>
        </p:nvSpPr>
        <p:spPr>
          <a:xfrm>
            <a:off x="3821368" y="7986406"/>
            <a:ext cx="648072" cy="21602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000" y="119856"/>
                </a:moveTo>
                <a:lnTo>
                  <a:pt x="145062" y="415864"/>
                </a:lnTo>
              </a:path>
            </a:pathLst>
          </a:custGeom>
          <a:solidFill>
            <a:srgbClr val="FFFF00"/>
          </a:solidFill>
          <a:ln w="12700" cap="flat" cmpd="sng">
            <a:solidFill>
              <a:srgbClr val="2250E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ja-JP" altLang="en-US" sz="90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ﾎﾟｲﾝﾄ</a:t>
            </a:r>
            <a:r>
              <a:rPr lang="en-US" sz="900" b="0" i="0" u="none" strike="noStrike" cap="none" dirty="0">
                <a:solidFill>
                  <a:schemeClr val="dk1"/>
                </a:solidFill>
                <a:latin typeface="Arial"/>
                <a:ea typeface="Arial"/>
                <a:cs typeface="Arial"/>
                <a:sym typeface="Arial"/>
              </a:rPr>
              <a:t>_C</a:t>
            </a:r>
            <a:endParaRPr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0331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5"/>
          <p:cNvSpPr txBox="1"/>
          <p:nvPr/>
        </p:nvSpPr>
        <p:spPr>
          <a:xfrm>
            <a:off x="810456" y="2178472"/>
            <a:ext cx="5940660" cy="10617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Check out of your hotel in time for your flight and transfer to the airport by public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transportation.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Please be sure to check the requirements for entry into your country prior to your return.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777" name="Google Shape;777;p35"/>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	8.  DEPARTING JAPAN</a:t>
            </a:r>
            <a:endParaRPr sz="2000" b="0" i="0" u="none" strike="noStrike" cap="none">
              <a:solidFill>
                <a:schemeClr val="lt1"/>
              </a:solidFill>
              <a:latin typeface="Arial"/>
              <a:ea typeface="Arial"/>
              <a:cs typeface="Arial"/>
              <a:sym typeface="Arial"/>
            </a:endParaRPr>
          </a:p>
        </p:txBody>
      </p:sp>
      <p:pic>
        <p:nvPicPr>
          <p:cNvPr id="778" name="Google Shape;778;p35"/>
          <p:cNvPicPr preferRelativeResize="0"/>
          <p:nvPr/>
        </p:nvPicPr>
        <p:blipFill rotWithShape="1">
          <a:blip r:embed="rId3">
            <a:alphaModFix/>
          </a:blip>
          <a:srcRect/>
          <a:stretch/>
        </p:blipFill>
        <p:spPr>
          <a:xfrm>
            <a:off x="0" y="5316344"/>
            <a:ext cx="7021513" cy="468054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7" name="Google Shape;777;p35"/>
          <p:cNvSpPr/>
          <p:nvPr/>
        </p:nvSpPr>
        <p:spPr>
          <a:xfrm>
            <a:off x="414411" y="1530400"/>
            <a:ext cx="6607101" cy="432048"/>
          </a:xfrm>
          <a:prstGeom prst="rect">
            <a:avLst/>
          </a:prstGeom>
          <a:solidFill>
            <a:srgbClr val="2250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	8.</a:t>
            </a:r>
            <a:r>
              <a:rPr lang="ja-JP" altLang="en-US" sz="2000" b="0" i="0" u="none" strike="noStrike" cap="none" dirty="0">
                <a:solidFill>
                  <a:schemeClr val="lt1"/>
                </a:solidFill>
                <a:latin typeface="Arial"/>
                <a:ea typeface="Arial"/>
                <a:cs typeface="Arial"/>
                <a:sym typeface="Arial"/>
              </a:rPr>
              <a:t> 日本からの出国</a:t>
            </a:r>
            <a:endParaRPr sz="2000" b="0" i="0" u="none" strike="noStrike" cap="none" dirty="0">
              <a:solidFill>
                <a:schemeClr val="lt1"/>
              </a:solidFill>
              <a:latin typeface="Arial"/>
              <a:ea typeface="Arial"/>
              <a:cs typeface="Arial"/>
              <a:sym typeface="Arial"/>
            </a:endParaRPr>
          </a:p>
        </p:txBody>
      </p:sp>
      <p:pic>
        <p:nvPicPr>
          <p:cNvPr id="778" name="Google Shape;778;p35"/>
          <p:cNvPicPr preferRelativeResize="0"/>
          <p:nvPr/>
        </p:nvPicPr>
        <p:blipFill rotWithShape="1">
          <a:blip r:embed="rId3">
            <a:alphaModFix/>
          </a:blip>
          <a:srcRect/>
          <a:stretch/>
        </p:blipFill>
        <p:spPr>
          <a:xfrm>
            <a:off x="0" y="5316344"/>
            <a:ext cx="7021513" cy="4680541"/>
          </a:xfrm>
          <a:prstGeom prst="rect">
            <a:avLst/>
          </a:prstGeom>
          <a:noFill/>
          <a:ln>
            <a:noFill/>
          </a:ln>
        </p:spPr>
      </p:pic>
      <p:sp>
        <p:nvSpPr>
          <p:cNvPr id="2" name="Google Shape;675;p35">
            <a:extLst>
              <a:ext uri="{FF2B5EF4-FFF2-40B4-BE49-F238E27FC236}">
                <a16:creationId xmlns:a16="http://schemas.microsoft.com/office/drawing/2014/main" id="{D80ACD9D-BE1C-21C1-049C-61BBBEC568FC}"/>
              </a:ext>
            </a:extLst>
          </p:cNvPr>
          <p:cNvSpPr txBox="1"/>
          <p:nvPr/>
        </p:nvSpPr>
        <p:spPr>
          <a:xfrm>
            <a:off x="810456" y="2178472"/>
            <a:ext cx="5940660" cy="9002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r>
              <a:rPr lang="en-US" sz="1050" dirty="0">
                <a:solidFill>
                  <a:schemeClr val="dk1"/>
                </a:solidFill>
                <a:latin typeface="Arial"/>
                <a:ea typeface="Arial"/>
                <a:cs typeface="Arial"/>
                <a:sym typeface="Arial"/>
              </a:rPr>
              <a:t> -</a:t>
            </a:r>
            <a:r>
              <a:rPr lang="ja-JP" altLang="en-US" sz="1050" dirty="0">
                <a:solidFill>
                  <a:schemeClr val="dk1"/>
                </a:solidFill>
                <a:latin typeface="Arial"/>
                <a:ea typeface="Arial"/>
                <a:cs typeface="Arial"/>
                <a:sym typeface="Arial"/>
              </a:rPr>
              <a:t>  出発便の時間に合わせてホテルをチェックアウトし、公共交通機関で空港へ移動して</a:t>
            </a:r>
            <a:br>
              <a:rPr lang="ja-JP" altLang="en-US" sz="1050" dirty="0">
                <a:solidFill>
                  <a:schemeClr val="dk1"/>
                </a:solidFill>
                <a:latin typeface="Arial"/>
                <a:ea typeface="Arial"/>
                <a:cs typeface="Arial"/>
                <a:sym typeface="Arial"/>
              </a:rPr>
            </a:br>
            <a:r>
              <a:rPr lang="ja-JP" altLang="en-US" sz="1050" dirty="0">
                <a:solidFill>
                  <a:schemeClr val="dk1"/>
                </a:solidFill>
                <a:latin typeface="Arial"/>
                <a:ea typeface="Arial"/>
                <a:cs typeface="Arial"/>
                <a:sym typeface="Arial"/>
              </a:rPr>
              <a:t>   ください。</a:t>
            </a:r>
            <a:br>
              <a:rPr lang="ja-JP" altLang="en-US" sz="1050" dirty="0">
                <a:solidFill>
                  <a:schemeClr val="dk1"/>
                </a:solidFill>
                <a:latin typeface="Arial"/>
                <a:ea typeface="Arial"/>
                <a:cs typeface="Arial"/>
                <a:sym typeface="Arial"/>
              </a:rPr>
            </a:br>
            <a:endParaRPr sz="105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050" dirty="0">
                <a:solidFill>
                  <a:schemeClr val="dk1"/>
                </a:solidFill>
                <a:latin typeface="+mn-ea"/>
                <a:ea typeface="+mn-ea"/>
                <a:cs typeface="Arial"/>
                <a:sym typeface="Arial"/>
              </a:rPr>
              <a:t> </a:t>
            </a:r>
            <a:r>
              <a:rPr lang="en-US" sz="1050" dirty="0">
                <a:solidFill>
                  <a:schemeClr val="dk1"/>
                </a:solidFill>
                <a:latin typeface="+mn-ea"/>
                <a:ea typeface="+mn-ea"/>
                <a:cs typeface="Arial"/>
                <a:sym typeface="Arial"/>
              </a:rPr>
              <a:t>-</a:t>
            </a:r>
            <a:r>
              <a:rPr lang="ja-JP" altLang="en-US" sz="1050" dirty="0">
                <a:solidFill>
                  <a:schemeClr val="dk1"/>
                </a:solidFill>
                <a:latin typeface="+mn-ea"/>
                <a:ea typeface="+mn-ea"/>
                <a:cs typeface="Arial"/>
                <a:sym typeface="Arial"/>
              </a:rPr>
              <a:t>  帰国前に必ず自国への入国条件をご確認ください。</a:t>
            </a:r>
            <a:endParaRPr sz="1050" dirty="0">
              <a:solidFill>
                <a:schemeClr val="dk1"/>
              </a:solidFill>
              <a:latin typeface="+mn-ea"/>
              <a:ea typeface="+mn-ea"/>
              <a:cs typeface="Arial"/>
              <a:sym typeface="Arial"/>
            </a:endParaRPr>
          </a:p>
        </p:txBody>
      </p:sp>
    </p:spTree>
    <p:extLst>
      <p:ext uri="{BB962C8B-B14F-4D97-AF65-F5344CB8AC3E}">
        <p14:creationId xmlns:p14="http://schemas.microsoft.com/office/powerpoint/2010/main" val="1155223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8C65D56-490C-1C43-9836-58EAFD95B51C}"/>
              </a:ext>
            </a:extLst>
          </p:cNvPr>
          <p:cNvSpPr txBox="1"/>
          <p:nvPr/>
        </p:nvSpPr>
        <p:spPr>
          <a:xfrm>
            <a:off x="135449" y="928768"/>
            <a:ext cx="6759064" cy="307777"/>
          </a:xfrm>
          <a:prstGeom prst="rect">
            <a:avLst/>
          </a:prstGeom>
          <a:noFill/>
        </p:spPr>
        <p:txBody>
          <a:bodyPr wrap="square" rtlCol="0">
            <a:spAutoFit/>
          </a:bodyPr>
          <a:lstStyle/>
          <a:p>
            <a:r>
              <a:rPr kumimoji="1" lang="en-US" altLang="ja-JP" dirty="0">
                <a:solidFill>
                  <a:schemeClr val="bg1"/>
                </a:solidFill>
                <a:latin typeface="Ubuntu Medium" panose="020B0604030602030204" pitchFamily="34" charset="0"/>
              </a:rPr>
              <a:t>Thanks to all partners &amp; supporters</a:t>
            </a:r>
            <a:r>
              <a:rPr kumimoji="1" lang="ja-JP" altLang="en-US" dirty="0">
                <a:solidFill>
                  <a:schemeClr val="bg1"/>
                </a:solidFill>
                <a:latin typeface="Ubuntu Medium" panose="020B0604030602030204" pitchFamily="34" charset="0"/>
              </a:rPr>
              <a:t>		</a:t>
            </a:r>
            <a:r>
              <a:rPr kumimoji="1" lang="en-US" altLang="ja-JP" dirty="0">
                <a:solidFill>
                  <a:schemeClr val="bg1"/>
                </a:solidFill>
                <a:latin typeface="Ubuntu Medium" panose="020B0604030602030204" pitchFamily="34" charset="0"/>
              </a:rPr>
              <a:t>	</a:t>
            </a:r>
            <a:r>
              <a:rPr kumimoji="1" lang="en-US" altLang="ja-JP" sz="900" dirty="0">
                <a:solidFill>
                  <a:schemeClr val="bg1"/>
                </a:solidFill>
                <a:latin typeface="Ubuntu Light" panose="020B0604020202020204" pitchFamily="34" charset="0"/>
              </a:rPr>
              <a:t>as</a:t>
            </a:r>
            <a:r>
              <a:rPr kumimoji="1" lang="ja-JP" altLang="en-US" sz="900" dirty="0">
                <a:solidFill>
                  <a:schemeClr val="bg1"/>
                </a:solidFill>
                <a:latin typeface="Ubuntu Light" panose="020B0604020202020204" pitchFamily="34" charset="0"/>
              </a:rPr>
              <a:t> </a:t>
            </a:r>
            <a:r>
              <a:rPr kumimoji="1" lang="en-US" altLang="ja-JP" sz="900" dirty="0">
                <a:solidFill>
                  <a:schemeClr val="bg1"/>
                </a:solidFill>
                <a:latin typeface="Ubuntu Light" panose="020B0604020202020204" pitchFamily="34" charset="0"/>
              </a:rPr>
              <a:t>of</a:t>
            </a:r>
            <a:r>
              <a:rPr kumimoji="1" lang="ja-JP" altLang="en-US" sz="900" dirty="0">
                <a:solidFill>
                  <a:schemeClr val="bg1"/>
                </a:solidFill>
                <a:latin typeface="Ubuntu Light" panose="020B0604020202020204" pitchFamily="34" charset="0"/>
              </a:rPr>
              <a:t> </a:t>
            </a:r>
            <a:r>
              <a:rPr kumimoji="1" lang="en-US" altLang="ja-JP" sz="900" dirty="0">
                <a:solidFill>
                  <a:schemeClr val="bg1"/>
                </a:solidFill>
                <a:latin typeface="Ubuntu Light" panose="020B0604020202020204" pitchFamily="34" charset="0"/>
              </a:rPr>
              <a:t>20</a:t>
            </a:r>
            <a:r>
              <a:rPr kumimoji="1" lang="en-US" altLang="ja-JP" sz="900" baseline="30000" dirty="0">
                <a:solidFill>
                  <a:schemeClr val="bg1"/>
                </a:solidFill>
                <a:latin typeface="Ubuntu Light" panose="020B0604020202020204" pitchFamily="34" charset="0"/>
              </a:rPr>
              <a:t>th</a:t>
            </a:r>
            <a:r>
              <a:rPr kumimoji="1" lang="en-US" altLang="ja-JP" sz="900" dirty="0">
                <a:solidFill>
                  <a:schemeClr val="bg1"/>
                </a:solidFill>
                <a:latin typeface="Ubuntu Light" panose="020B0604020202020204" pitchFamily="34" charset="0"/>
              </a:rPr>
              <a:t>,</a:t>
            </a:r>
            <a:r>
              <a:rPr kumimoji="1" lang="ja-JP" altLang="en-US" sz="900" dirty="0">
                <a:solidFill>
                  <a:schemeClr val="bg1"/>
                </a:solidFill>
                <a:latin typeface="Ubuntu Light" panose="020B0604020202020204" pitchFamily="34" charset="0"/>
              </a:rPr>
              <a:t> </a:t>
            </a:r>
            <a:r>
              <a:rPr kumimoji="1" lang="en-US" altLang="ja-JP" sz="900" dirty="0">
                <a:solidFill>
                  <a:schemeClr val="bg1"/>
                </a:solidFill>
                <a:latin typeface="Ubuntu Light" panose="020B0604020202020204" pitchFamily="34" charset="0"/>
              </a:rPr>
              <a:t>April,</a:t>
            </a:r>
            <a:r>
              <a:rPr kumimoji="1" lang="ja-JP" altLang="en-US" sz="900" dirty="0">
                <a:solidFill>
                  <a:schemeClr val="bg1"/>
                </a:solidFill>
                <a:latin typeface="Ubuntu Light" panose="020B0604020202020204" pitchFamily="34" charset="0"/>
              </a:rPr>
              <a:t> </a:t>
            </a:r>
            <a:r>
              <a:rPr kumimoji="1" lang="en-US" altLang="ja-JP" sz="900" dirty="0">
                <a:solidFill>
                  <a:schemeClr val="bg1"/>
                </a:solidFill>
                <a:latin typeface="Ubuntu Light" panose="020B0604020202020204" pitchFamily="34" charset="0"/>
              </a:rPr>
              <a:t>2023</a:t>
            </a:r>
            <a:endParaRPr kumimoji="1" lang="ja-JP" altLang="en-US" sz="900" dirty="0">
              <a:solidFill>
                <a:schemeClr val="bg1"/>
              </a:solidFill>
              <a:latin typeface="Ubuntu Light" panose="020B0604020202020204" pitchFamily="34" charset="0"/>
            </a:endParaRP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A42F26D8-1B23-BE9D-76D3-5E9EE851E3DB}"/>
              </a:ext>
            </a:extLst>
          </p:cNvPr>
          <p:cNvPicPr>
            <a:picLocks noChangeAspect="1"/>
          </p:cNvPicPr>
          <p:nvPr/>
        </p:nvPicPr>
        <p:blipFill>
          <a:blip r:embed="rId3"/>
          <a:stretch>
            <a:fillRect/>
          </a:stretch>
        </p:blipFill>
        <p:spPr>
          <a:xfrm>
            <a:off x="421991" y="1661020"/>
            <a:ext cx="6175944" cy="7882950"/>
          </a:xfrm>
          <a:prstGeom prst="rect">
            <a:avLst/>
          </a:prstGeom>
        </p:spPr>
      </p:pic>
    </p:spTree>
    <p:extLst>
      <p:ext uri="{BB962C8B-B14F-4D97-AF65-F5344CB8AC3E}">
        <p14:creationId xmlns:p14="http://schemas.microsoft.com/office/powerpoint/2010/main" val="88956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8C65D56-490C-1C43-9836-58EAFD95B51C}"/>
              </a:ext>
            </a:extLst>
          </p:cNvPr>
          <p:cNvSpPr txBox="1"/>
          <p:nvPr/>
        </p:nvSpPr>
        <p:spPr>
          <a:xfrm>
            <a:off x="135449" y="928768"/>
            <a:ext cx="6759064" cy="307777"/>
          </a:xfrm>
          <a:prstGeom prst="rect">
            <a:avLst/>
          </a:prstGeom>
          <a:noFill/>
        </p:spPr>
        <p:txBody>
          <a:bodyPr wrap="square" rtlCol="0">
            <a:spAutoFit/>
          </a:bodyPr>
          <a:lstStyle/>
          <a:p>
            <a:r>
              <a:rPr kumimoji="1" lang="en-US" altLang="ja-JP" dirty="0">
                <a:solidFill>
                  <a:schemeClr val="bg1"/>
                </a:solidFill>
                <a:latin typeface="Ubuntu Medium" panose="020B0604030602030204" pitchFamily="34" charset="0"/>
              </a:rPr>
              <a:t>Thanks to all partners &amp; supporters</a:t>
            </a:r>
            <a:r>
              <a:rPr kumimoji="1" lang="ja-JP" altLang="en-US" dirty="0">
                <a:solidFill>
                  <a:schemeClr val="bg1"/>
                </a:solidFill>
                <a:latin typeface="Ubuntu Medium" panose="020B0604030602030204" pitchFamily="34" charset="0"/>
              </a:rPr>
              <a:t>		</a:t>
            </a:r>
            <a:r>
              <a:rPr kumimoji="1" lang="en-US" altLang="ja-JP" dirty="0">
                <a:solidFill>
                  <a:schemeClr val="bg1"/>
                </a:solidFill>
                <a:latin typeface="Ubuntu Medium" panose="020B0604030602030204" pitchFamily="34" charset="0"/>
              </a:rPr>
              <a:t>	</a:t>
            </a:r>
            <a:r>
              <a:rPr kumimoji="1" lang="en-US" altLang="ja-JP" sz="900" dirty="0">
                <a:solidFill>
                  <a:schemeClr val="bg1"/>
                </a:solidFill>
                <a:latin typeface="Ubuntu Light" panose="020B0604020202020204" pitchFamily="34" charset="0"/>
              </a:rPr>
              <a:t>as</a:t>
            </a:r>
            <a:r>
              <a:rPr kumimoji="1" lang="ja-JP" altLang="en-US" sz="900" dirty="0">
                <a:solidFill>
                  <a:schemeClr val="bg1"/>
                </a:solidFill>
                <a:latin typeface="Ubuntu Light" panose="020B0604020202020204" pitchFamily="34" charset="0"/>
              </a:rPr>
              <a:t> </a:t>
            </a:r>
            <a:r>
              <a:rPr kumimoji="1" lang="en-US" altLang="ja-JP" sz="900" dirty="0">
                <a:solidFill>
                  <a:schemeClr val="bg1"/>
                </a:solidFill>
                <a:latin typeface="Ubuntu Light" panose="020B0604020202020204" pitchFamily="34" charset="0"/>
              </a:rPr>
              <a:t>of</a:t>
            </a:r>
            <a:r>
              <a:rPr kumimoji="1" lang="ja-JP" altLang="en-US" sz="900" dirty="0">
                <a:solidFill>
                  <a:schemeClr val="bg1"/>
                </a:solidFill>
                <a:latin typeface="Ubuntu Light" panose="020B0604020202020204" pitchFamily="34" charset="0"/>
              </a:rPr>
              <a:t> </a:t>
            </a:r>
            <a:r>
              <a:rPr kumimoji="1" lang="en-US" altLang="ja-JP" sz="900" dirty="0">
                <a:solidFill>
                  <a:schemeClr val="bg1"/>
                </a:solidFill>
                <a:latin typeface="Ubuntu Light" panose="020B0604020202020204" pitchFamily="34" charset="0"/>
              </a:rPr>
              <a:t>20</a:t>
            </a:r>
            <a:r>
              <a:rPr kumimoji="1" lang="en-US" altLang="ja-JP" sz="900" baseline="30000" dirty="0">
                <a:solidFill>
                  <a:schemeClr val="bg1"/>
                </a:solidFill>
                <a:latin typeface="Ubuntu Light" panose="020B0604020202020204" pitchFamily="34" charset="0"/>
              </a:rPr>
              <a:t>th</a:t>
            </a:r>
            <a:r>
              <a:rPr kumimoji="1" lang="en-US" altLang="ja-JP" sz="900" dirty="0">
                <a:solidFill>
                  <a:schemeClr val="bg1"/>
                </a:solidFill>
                <a:latin typeface="Ubuntu Light" panose="020B0604020202020204" pitchFamily="34" charset="0"/>
              </a:rPr>
              <a:t>,</a:t>
            </a:r>
            <a:r>
              <a:rPr kumimoji="1" lang="ja-JP" altLang="en-US" sz="900" dirty="0">
                <a:solidFill>
                  <a:schemeClr val="bg1"/>
                </a:solidFill>
                <a:latin typeface="Ubuntu Light" panose="020B0604020202020204" pitchFamily="34" charset="0"/>
              </a:rPr>
              <a:t> </a:t>
            </a:r>
            <a:r>
              <a:rPr kumimoji="1" lang="en-US" altLang="ja-JP" sz="900" dirty="0">
                <a:solidFill>
                  <a:schemeClr val="bg1"/>
                </a:solidFill>
                <a:latin typeface="Ubuntu Light" panose="020B0604020202020204" pitchFamily="34" charset="0"/>
              </a:rPr>
              <a:t>April,</a:t>
            </a:r>
            <a:r>
              <a:rPr kumimoji="1" lang="ja-JP" altLang="en-US" sz="900" dirty="0">
                <a:solidFill>
                  <a:schemeClr val="bg1"/>
                </a:solidFill>
                <a:latin typeface="Ubuntu Light" panose="020B0604020202020204" pitchFamily="34" charset="0"/>
              </a:rPr>
              <a:t> </a:t>
            </a:r>
            <a:r>
              <a:rPr kumimoji="1" lang="en-US" altLang="ja-JP" sz="900" dirty="0">
                <a:solidFill>
                  <a:schemeClr val="bg1"/>
                </a:solidFill>
                <a:latin typeface="Ubuntu Light" panose="020B0604020202020204" pitchFamily="34" charset="0"/>
              </a:rPr>
              <a:t>2023</a:t>
            </a:r>
            <a:endParaRPr kumimoji="1" lang="ja-JP" altLang="en-US" sz="900" dirty="0">
              <a:solidFill>
                <a:schemeClr val="bg1"/>
              </a:solidFill>
              <a:latin typeface="Ubuntu Light" panose="020B0604020202020204" pitchFamily="34" charset="0"/>
            </a:endParaRPr>
          </a:p>
        </p:txBody>
      </p:sp>
      <p:pic>
        <p:nvPicPr>
          <p:cNvPr id="7" name="図 6" descr="白いバックグラウンドの前に立っている女性選手&#10;&#10;低い精度で自動的に生成された説明">
            <a:extLst>
              <a:ext uri="{FF2B5EF4-FFF2-40B4-BE49-F238E27FC236}">
                <a16:creationId xmlns:a16="http://schemas.microsoft.com/office/drawing/2014/main" id="{868D1016-5EB0-0DDE-0B33-E33F56FB7413}"/>
              </a:ext>
            </a:extLst>
          </p:cNvPr>
          <p:cNvPicPr>
            <a:picLocks noChangeAspect="1"/>
          </p:cNvPicPr>
          <p:nvPr/>
        </p:nvPicPr>
        <p:blipFill>
          <a:blip r:embed="rId3"/>
          <a:stretch>
            <a:fillRect/>
          </a:stretch>
        </p:blipFill>
        <p:spPr>
          <a:xfrm>
            <a:off x="0" y="0"/>
            <a:ext cx="7031704" cy="10261600"/>
          </a:xfrm>
          <a:prstGeom prst="rect">
            <a:avLst/>
          </a:prstGeom>
        </p:spPr>
      </p:pic>
    </p:spTree>
    <p:extLst>
      <p:ext uri="{BB962C8B-B14F-4D97-AF65-F5344CB8AC3E}">
        <p14:creationId xmlns:p14="http://schemas.microsoft.com/office/powerpoint/2010/main" val="256613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4"/>
          <p:cNvSpPr txBox="1"/>
          <p:nvPr/>
        </p:nvSpPr>
        <p:spPr>
          <a:xfrm>
            <a:off x="810455" y="1314376"/>
            <a:ext cx="6072945" cy="7863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br>
              <a:rPr lang="en-US" sz="800" b="0" i="0" u="none" strike="noStrike" cap="none" dirty="0">
                <a:solidFill>
                  <a:schemeClr val="dk1"/>
                </a:solidFill>
                <a:latin typeface="Arial"/>
                <a:ea typeface="Arial"/>
                <a:cs typeface="Arial"/>
                <a:sym typeface="Arial"/>
              </a:rPr>
            </a:br>
            <a:r>
              <a:rPr lang="en-US" sz="1400" b="0" i="0" u="none" strike="noStrike" cap="none" dirty="0">
                <a:solidFill>
                  <a:schemeClr val="dk1"/>
                </a:solidFill>
                <a:latin typeface="Arial Black"/>
                <a:ea typeface="Arial Black"/>
                <a:cs typeface="Arial Black"/>
                <a:sym typeface="Arial Black"/>
              </a:rPr>
              <a:t> </a:t>
            </a:r>
            <a:r>
              <a:rPr lang="ja-JP" altLang="en-US" sz="14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日本への入国</a:t>
            </a:r>
            <a:br>
              <a:rPr lang="en-US" sz="80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050"/>
              <a:buFont typeface="Arial Black"/>
              <a:buAutoNum type="arabicParenBoth"/>
            </a:pP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査証</a:t>
            </a:r>
            <a:r>
              <a:rPr lang="en-US" altLang="ja-JP"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ビザ</a:t>
            </a:r>
            <a:r>
              <a:rPr lang="en-US" altLang="ja-JP"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sym typeface="Arial"/>
              </a:rPr>
              <a:t>)</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日本の査証申請手続きの概要について</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以下のウェブサイトを</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参照してください</a:t>
            </a:r>
            <a:r>
              <a:rPr lang="en-US" altLang="ja-JP" sz="1050" b="0" i="0" u="none" strike="noStrike" cap="none" dirty="0">
                <a:solidFill>
                  <a:schemeClr val="dk1"/>
                </a:solidFill>
                <a:latin typeface="Arial"/>
                <a:ea typeface="Arial"/>
                <a:cs typeface="Arial"/>
                <a:sym typeface="Arial"/>
              </a:rPr>
              <a:t>｡</a:t>
            </a:r>
            <a:r>
              <a:rPr lang="en-US" sz="1050" b="0" i="0" u="none" strike="noStrike" cap="none" dirty="0">
                <a:solidFill>
                  <a:schemeClr val="dk1"/>
                </a:solidFill>
                <a:latin typeface="Arial"/>
                <a:ea typeface="Arial"/>
                <a:cs typeface="Arial"/>
                <a:sym typeface="Arial"/>
              </a:rPr>
              <a:t>;</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https://www.mofa.go.jp/j_info/visit/visa/process/short.html</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日本は</a:t>
            </a:r>
            <a:r>
              <a:rPr lang="en-US" altLang="ja-JP" sz="1050" b="0" i="0" u="none" strike="noStrike" cap="none" dirty="0">
                <a:solidFill>
                  <a:schemeClr val="dk1"/>
                </a:solidFill>
                <a:latin typeface="Arial"/>
                <a:ea typeface="Arial"/>
                <a:cs typeface="Arial"/>
                <a:sym typeface="Arial"/>
              </a:rPr>
              <a:t>68</a:t>
            </a:r>
            <a:r>
              <a:rPr lang="ja-JP" altLang="en-US" sz="1050" b="0" i="0" u="none" strike="noStrike" cap="none" dirty="0">
                <a:solidFill>
                  <a:schemeClr val="dk1"/>
                </a:solidFill>
                <a:latin typeface="Arial"/>
                <a:ea typeface="Arial"/>
                <a:cs typeface="Arial"/>
                <a:sym typeface="Arial"/>
              </a:rPr>
              <a:t>の国・地域に対してビザ免除の取り決めに関する措置をとって</a:t>
            </a:r>
            <a:br>
              <a:rPr lang="en-US" altLang="ja-JP"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います</a:t>
            </a:r>
            <a:r>
              <a:rPr lang="en-US" altLang="ja-JP" sz="1050" b="0" i="0" u="none" strike="noStrike" cap="none" dirty="0">
                <a:solidFill>
                  <a:schemeClr val="dk1"/>
                </a:solidFill>
                <a:latin typeface="Arial"/>
                <a:ea typeface="Arial"/>
                <a:cs typeface="Arial"/>
                <a:sym typeface="Arial"/>
              </a:rPr>
              <a:t>｡</a:t>
            </a:r>
            <a:r>
              <a:rPr lang="en-US" sz="1050" b="0" i="0" u="none" strike="noStrike" cap="none" dirty="0">
                <a:solidFill>
                  <a:schemeClr val="dk1"/>
                </a:solidFill>
                <a:latin typeface="Arial"/>
                <a:ea typeface="Arial"/>
                <a:cs typeface="Arial"/>
                <a:sym typeface="Arial"/>
              </a:rPr>
              <a:t> :</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https://www.mofa.go.jp/j_info/visit/visa/short/novisa.html</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ビザ申請の手続きや所要時間は国によって異なりますので、</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詳しくは各国の日本大使館または領事館にお問い合わせ</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ください</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 </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sz="105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https://www.mofa.go.jp/about/emb_cons/mofaserv.html</a:t>
            </a:r>
            <a:br>
              <a:rPr lang="en-US" sz="1050" b="0" i="0" u="none" strike="noStrike" cap="none" dirty="0">
                <a:solidFill>
                  <a:schemeClr val="dk1"/>
                </a:solidFill>
                <a:latin typeface="Arial"/>
                <a:ea typeface="Arial"/>
                <a:cs typeface="Arial"/>
                <a:sym typeface="Arial"/>
              </a:rPr>
            </a:br>
            <a:br>
              <a:rPr 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横浜大会への参加を目的として日本に入国する際に、ビザ申請をサポートするレターが</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必要な方は、以下の情報を添えて大会組織委員会</a:t>
            </a:r>
            <a:r>
              <a:rPr lang="en-US" altLang="ja-JP" sz="1050" b="0" i="0" u="none" strike="noStrike" cap="none" dirty="0">
                <a:solidFill>
                  <a:schemeClr val="dk1"/>
                </a:solidFill>
                <a:latin typeface="Arial"/>
                <a:ea typeface="Arial"/>
                <a:cs typeface="Arial"/>
                <a:sym typeface="Arial"/>
              </a:rPr>
              <a:t>(info@yokohamatriathlon.jp)</a:t>
            </a:r>
            <a:r>
              <a:rPr lang="ja-JP" altLang="en-US" sz="1050" b="0" i="0" u="none" strike="noStrike" cap="none" dirty="0">
                <a:solidFill>
                  <a:schemeClr val="dk1"/>
                </a:solidFill>
                <a:latin typeface="Arial"/>
                <a:ea typeface="Arial"/>
                <a:cs typeface="Arial"/>
                <a:sym typeface="Arial"/>
              </a:rPr>
              <a:t>まで</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ご連絡ください</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 </a:t>
            </a:r>
            <a:r>
              <a:rPr lang="ja-JP" altLang="en-US" sz="1050" b="0" i="0" u="none" strike="noStrike" cap="none" dirty="0">
                <a:solidFill>
                  <a:schemeClr val="dk1"/>
                </a:solidFill>
                <a:latin typeface="Arial"/>
                <a:ea typeface="Arial"/>
                <a:cs typeface="Arial"/>
                <a:sym typeface="Arial"/>
              </a:rPr>
              <a:t>パスポートに記載されている氏名：</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2. </a:t>
            </a:r>
            <a:r>
              <a:rPr lang="ja-JP" altLang="en-US" sz="1050" b="0" i="0" u="none" strike="noStrike" cap="none" dirty="0">
                <a:solidFill>
                  <a:schemeClr val="dk1"/>
                </a:solidFill>
                <a:latin typeface="Arial"/>
                <a:ea typeface="Arial"/>
                <a:cs typeface="Arial"/>
                <a:sym typeface="Arial"/>
              </a:rPr>
              <a:t>生年月日：</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3. 2023</a:t>
            </a:r>
            <a:r>
              <a:rPr lang="ja-JP" altLang="en-US" sz="1050" b="0" i="0" u="none" strike="noStrike" cap="none" dirty="0">
                <a:solidFill>
                  <a:schemeClr val="dk1"/>
                </a:solidFill>
                <a:latin typeface="Arial"/>
                <a:ea typeface="Arial"/>
                <a:cs typeface="Arial"/>
                <a:sym typeface="Arial"/>
              </a:rPr>
              <a:t>年</a:t>
            </a:r>
            <a:r>
              <a:rPr lang="en-US" altLang="ja-JP" sz="1050" b="0" i="0" u="none" strike="noStrike" cap="none" dirty="0">
                <a:solidFill>
                  <a:schemeClr val="dk1"/>
                </a:solidFill>
                <a:latin typeface="Arial"/>
                <a:ea typeface="Arial"/>
                <a:cs typeface="Arial"/>
                <a:sym typeface="Arial"/>
              </a:rPr>
              <a:t>12</a:t>
            </a:r>
            <a:r>
              <a:rPr lang="ja-JP" altLang="en-US" sz="1050" b="0" i="0" u="none" strike="noStrike" cap="none" dirty="0">
                <a:solidFill>
                  <a:schemeClr val="dk1"/>
                </a:solidFill>
                <a:latin typeface="Arial"/>
                <a:ea typeface="Arial"/>
                <a:cs typeface="Arial"/>
                <a:sym typeface="Arial"/>
              </a:rPr>
              <a:t>月</a:t>
            </a:r>
            <a:r>
              <a:rPr lang="en-US" altLang="ja-JP" sz="1050" b="0" i="0" u="none" strike="noStrike" cap="none" dirty="0">
                <a:solidFill>
                  <a:schemeClr val="dk1"/>
                </a:solidFill>
                <a:latin typeface="Arial"/>
                <a:ea typeface="Arial"/>
                <a:cs typeface="Arial"/>
                <a:sym typeface="Arial"/>
              </a:rPr>
              <a:t>31</a:t>
            </a:r>
            <a:r>
              <a:rPr lang="ja-JP" altLang="en-US" sz="1050" b="0" i="0" u="none" strike="noStrike" cap="none" dirty="0">
                <a:solidFill>
                  <a:schemeClr val="dk1"/>
                </a:solidFill>
                <a:latin typeface="Arial"/>
                <a:ea typeface="Arial"/>
                <a:cs typeface="Arial"/>
                <a:sym typeface="Arial"/>
              </a:rPr>
              <a:t>日現在の年齢：</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4. </a:t>
            </a:r>
            <a:r>
              <a:rPr lang="ja-JP" altLang="en-US" sz="1050" b="0" i="0" u="none" strike="noStrike" cap="none" dirty="0">
                <a:solidFill>
                  <a:schemeClr val="dk1"/>
                </a:solidFill>
                <a:latin typeface="Arial"/>
                <a:ea typeface="Arial"/>
                <a:cs typeface="Arial"/>
                <a:sym typeface="Arial"/>
              </a:rPr>
              <a:t>性別：</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5. </a:t>
            </a:r>
            <a:r>
              <a:rPr lang="ja-JP" altLang="en-US" sz="1050" b="0" i="0" u="none" strike="noStrike" cap="none" dirty="0">
                <a:solidFill>
                  <a:schemeClr val="dk1"/>
                </a:solidFill>
                <a:latin typeface="Arial"/>
                <a:ea typeface="Arial"/>
                <a:cs typeface="Arial"/>
                <a:sym typeface="Arial"/>
              </a:rPr>
              <a:t>パスポート番号：</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6. </a:t>
            </a:r>
            <a:r>
              <a:rPr lang="ja-JP" altLang="en-US" sz="1050" b="0" i="0" u="none" strike="noStrike" cap="none" dirty="0">
                <a:solidFill>
                  <a:schemeClr val="dk1"/>
                </a:solidFill>
                <a:latin typeface="Arial"/>
                <a:ea typeface="Arial"/>
                <a:cs typeface="Arial"/>
                <a:sym typeface="Arial"/>
              </a:rPr>
              <a:t>パスポートの有効期限：</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7. </a:t>
            </a:r>
            <a:r>
              <a:rPr lang="ja-JP" altLang="en-US" sz="1050" b="0" i="0" u="none" strike="noStrike" cap="none" dirty="0">
                <a:solidFill>
                  <a:schemeClr val="dk1"/>
                </a:solidFill>
                <a:latin typeface="Arial"/>
                <a:ea typeface="Arial"/>
                <a:cs typeface="Arial"/>
                <a:sym typeface="Arial"/>
              </a:rPr>
              <a:t>パスポートが発行された国 </a:t>
            </a:r>
            <a:r>
              <a:rPr lang="en-US" altLang="ja-JP" sz="1050" b="0" i="0" u="none" strike="noStrike" cap="none" dirty="0">
                <a:solidFill>
                  <a:schemeClr val="dk1"/>
                </a:solidFill>
                <a:latin typeface="Arial"/>
                <a:ea typeface="Arial"/>
                <a:cs typeface="Arial"/>
                <a:sym typeface="Arial"/>
              </a:rPr>
              <a:t>:</a:t>
            </a:r>
            <a:br>
              <a:rPr lang="en-US" altLang="ja-JP"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8. </a:t>
            </a:r>
            <a:r>
              <a:rPr lang="ja-JP" altLang="en-US" sz="1050" b="0" i="0" u="none" strike="noStrike" cap="none" dirty="0">
                <a:solidFill>
                  <a:schemeClr val="dk1"/>
                </a:solidFill>
                <a:latin typeface="Arial"/>
                <a:ea typeface="Arial"/>
                <a:cs typeface="Arial"/>
                <a:sym typeface="Arial"/>
              </a:rPr>
              <a:t>各国競技団体</a:t>
            </a:r>
            <a:r>
              <a:rPr lang="en-US" altLang="ja-JP" sz="1050" b="0" i="0" u="none" strike="noStrike" cap="none" dirty="0">
                <a:solidFill>
                  <a:schemeClr val="dk1"/>
                </a:solidFill>
                <a:latin typeface="Arial"/>
                <a:ea typeface="Arial"/>
                <a:cs typeface="Arial"/>
                <a:sym typeface="Arial"/>
              </a:rPr>
              <a:t>:</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9.</a:t>
            </a:r>
            <a:r>
              <a:rPr lang="ja-JP" altLang="en-US" sz="1050" b="0" i="0" u="none" strike="noStrike" cap="none" dirty="0">
                <a:solidFill>
                  <a:schemeClr val="dk1"/>
                </a:solidFill>
                <a:latin typeface="Arial"/>
                <a:ea typeface="Arial"/>
                <a:cs typeface="Arial"/>
                <a:sym typeface="Arial"/>
              </a:rPr>
              <a:t>役割（例：アスリート、コーチ、など）：</a:t>
            </a:r>
            <a:br>
              <a:rPr lang="en-US" altLang="ja-JP"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10. </a:t>
            </a:r>
            <a:r>
              <a:rPr lang="ja-JP" altLang="en-US" sz="1050" b="0" i="0" u="none" strike="noStrike" cap="none" dirty="0">
                <a:solidFill>
                  <a:schemeClr val="dk1"/>
                </a:solidFill>
                <a:latin typeface="Arial"/>
                <a:ea typeface="Arial"/>
                <a:cs typeface="Arial"/>
                <a:sym typeface="Arial"/>
              </a:rPr>
              <a:t>日本滞在期間：</a:t>
            </a:r>
            <a:br>
              <a:rPr lang="en-US" altLang="ja-JP"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11. </a:t>
            </a:r>
            <a:r>
              <a:rPr lang="ja-JP" altLang="en-US" sz="1050" b="0" i="0" u="none" strike="noStrike" cap="none" dirty="0">
                <a:solidFill>
                  <a:schemeClr val="dk1"/>
                </a:solidFill>
                <a:latin typeface="Arial"/>
                <a:ea typeface="Arial"/>
                <a:cs typeface="Arial"/>
                <a:sym typeface="Arial"/>
              </a:rPr>
              <a:t>横浜大会期間中の宿泊先：</a:t>
            </a:r>
            <a:br>
              <a:rPr lang="en-US" altLang="ja-JP"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12. </a:t>
            </a:r>
            <a:r>
              <a:rPr lang="ja-JP" altLang="en-US" sz="1050" b="0" i="0" u="none" strike="noStrike" cap="none" dirty="0">
                <a:solidFill>
                  <a:schemeClr val="dk1"/>
                </a:solidFill>
                <a:latin typeface="Arial"/>
                <a:ea typeface="Arial"/>
                <a:cs typeface="Arial"/>
                <a:sym typeface="Arial"/>
              </a:rPr>
              <a:t>日本到着日：</a:t>
            </a:r>
            <a:br>
              <a:rPr lang="en-US" altLang="ja-JP"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13. </a:t>
            </a:r>
            <a:r>
              <a:rPr lang="ja-JP" altLang="en-US" sz="1050" b="0" i="0" u="none" strike="noStrike" cap="none" dirty="0">
                <a:solidFill>
                  <a:schemeClr val="dk1"/>
                </a:solidFill>
                <a:latin typeface="Arial"/>
                <a:ea typeface="Arial"/>
                <a:cs typeface="Arial"/>
                <a:sym typeface="Arial"/>
              </a:rPr>
              <a:t>日本出国日：</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14. </a:t>
            </a:r>
            <a:r>
              <a:rPr lang="ja-JP" altLang="en-US" sz="1050" b="0" i="0" u="none" strike="noStrike" cap="none" dirty="0">
                <a:solidFill>
                  <a:schemeClr val="dk1"/>
                </a:solidFill>
                <a:latin typeface="Arial"/>
                <a:ea typeface="Arial"/>
                <a:cs typeface="Arial"/>
                <a:sym typeface="Arial"/>
              </a:rPr>
              <a:t>招聘状送付先メールアドレス</a:t>
            </a:r>
            <a:r>
              <a:rPr lang="en-US" altLang="ja-JP" sz="1050" b="0" i="0" u="none" strike="noStrike" cap="none" dirty="0">
                <a:solidFill>
                  <a:schemeClr val="dk1"/>
                </a:solidFill>
                <a:latin typeface="Arial"/>
                <a:ea typeface="Arial"/>
                <a:cs typeface="Arial"/>
                <a:sym typeface="Arial"/>
              </a:rPr>
              <a:t>:</a:t>
            </a:r>
            <a:br>
              <a:rPr lang="en-US" altLang="ja-JP"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15.</a:t>
            </a:r>
            <a:r>
              <a:rPr lang="ja-JP" altLang="en-US" sz="1050" b="0" i="0" u="none" strike="noStrike" cap="none" dirty="0">
                <a:solidFill>
                  <a:schemeClr val="dk1"/>
                </a:solidFill>
                <a:latin typeface="Arial"/>
                <a:ea typeface="Arial"/>
                <a:cs typeface="Arial"/>
                <a:sym typeface="Arial"/>
              </a:rPr>
              <a:t>（必要な場合） 招聘状の送付先住所</a:t>
            </a:r>
            <a:r>
              <a:rPr lang="en-US" altLang="ja-JP" sz="1050" b="0" i="0" u="none" strike="noStrike" cap="none" dirty="0">
                <a:solidFill>
                  <a:schemeClr val="dk1"/>
                </a:solidFill>
                <a:latin typeface="Arial"/>
                <a:ea typeface="Arial"/>
                <a:cs typeface="Arial"/>
                <a:sym typeface="Arial"/>
              </a:rPr>
              <a:t>:</a:t>
            </a:r>
            <a:br>
              <a:rPr lang="en-US" sz="1050" b="0" i="0" u="none" strike="noStrike" cap="none" dirty="0">
                <a:solidFill>
                  <a:schemeClr val="dk1"/>
                </a:solidFill>
                <a:latin typeface="Arial"/>
                <a:ea typeface="Arial"/>
                <a:cs typeface="Arial"/>
                <a:sym typeface="Arial"/>
              </a:rPr>
            </a:br>
            <a:r>
              <a:rPr 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World Triathlon</a:t>
            </a:r>
            <a:r>
              <a:rPr lang="ja-JP" altLang="en-US" sz="1050" b="0" i="0" u="none" strike="noStrike" cap="none" dirty="0">
                <a:solidFill>
                  <a:schemeClr val="dk1"/>
                </a:solidFill>
                <a:latin typeface="Arial"/>
                <a:ea typeface="Arial"/>
                <a:cs typeface="Arial"/>
                <a:sym typeface="Arial"/>
              </a:rPr>
              <a:t>に加盟していて、</a:t>
            </a:r>
            <a:r>
              <a:rPr lang="en-US" altLang="ja-JP" sz="1050" b="0" i="0" u="none" strike="noStrike" cap="none" dirty="0">
                <a:solidFill>
                  <a:schemeClr val="dk1"/>
                </a:solidFill>
                <a:latin typeface="Arial"/>
                <a:ea typeface="Arial"/>
                <a:cs typeface="Arial"/>
                <a:sym typeface="Arial"/>
              </a:rPr>
              <a:t>WTCS</a:t>
            </a:r>
            <a:r>
              <a:rPr lang="ja-JP" altLang="en-US" sz="1050" b="0" i="0" u="none" strike="noStrike" cap="none" dirty="0">
                <a:solidFill>
                  <a:schemeClr val="dk1"/>
                </a:solidFill>
                <a:latin typeface="Arial"/>
                <a:ea typeface="Arial"/>
                <a:cs typeface="Arial"/>
                <a:sym typeface="Arial"/>
              </a:rPr>
              <a:t>横浜大会の招聘状を希望する理由がある方のみ、</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大会組織委員会にご連絡くださいますようお願いいたします。</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lang="ja-JP" altLang="en-US"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(2) </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入国</a:t>
            </a:r>
            <a:r>
              <a:rPr lang="en-US" altLang="ja-JP"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検疫</a:t>
            </a:r>
            <a:r>
              <a:rPr lang="en-US" altLang="ja-JP"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a:t>
            </a:r>
            <a:r>
              <a:rPr lang="ja-JP" altLang="en-US" sz="105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rPr>
              <a:t>手続き</a:t>
            </a:r>
            <a:endParaRPr sz="1400" b="0" i="0" u="none" strike="noStrike" cap="none" dirty="0">
              <a:solidFill>
                <a:srgbClr val="000000"/>
              </a:solidFill>
              <a:latin typeface="HGP創英角ｺﾞｼｯｸUB" panose="020B0900000000000000" pitchFamily="50" charset="-128"/>
              <a:ea typeface="HGP創英角ｺﾞｼｯｸUB" panose="020B09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以下の「国境措置法」に従っていただくようお願いいたします</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sz="1050" b="0" i="0" u="sng" strike="noStrike" cap="none" dirty="0">
                <a:solidFill>
                  <a:srgbClr val="0070C0"/>
                </a:solidFill>
                <a:latin typeface="Arial"/>
                <a:ea typeface="Arial"/>
                <a:cs typeface="Arial"/>
                <a:sym typeface="Arial"/>
              </a:rPr>
              <a:t>https://www.mhlw.go.jp/stf/covid-19/bordercontrol.html</a:t>
            </a:r>
            <a:r>
              <a:rPr lang="en-US" sz="1050" b="0" i="0" u="none" strike="noStrike" cap="none" dirty="0">
                <a:solidFill>
                  <a:srgbClr val="0070C0"/>
                </a:solidFill>
                <a:latin typeface="Arial"/>
                <a:ea typeface="Arial"/>
                <a:cs typeface="Arial"/>
                <a:sym typeface="Arial"/>
              </a:rPr>
              <a:t> </a:t>
            </a:r>
            <a:endParaRPr sz="1400" b="0" i="0" u="none" strike="noStrike" cap="none" dirty="0">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altLang="ja-JP" sz="1050" b="0" i="0" u="none" strike="noStrike" cap="none" dirty="0">
                <a:solidFill>
                  <a:srgbClr val="FF0000"/>
                </a:solidFill>
                <a:latin typeface="Arial"/>
                <a:ea typeface="Arial"/>
                <a:cs typeface="Arial"/>
                <a:sym typeface="Arial"/>
              </a:rPr>
              <a:t>COVID-19</a:t>
            </a:r>
            <a:r>
              <a:rPr lang="ja-JP" altLang="en-US" sz="1050" b="0" i="0" u="none" strike="noStrike" cap="none" dirty="0">
                <a:solidFill>
                  <a:srgbClr val="FF0000"/>
                </a:solidFill>
                <a:latin typeface="Arial"/>
                <a:ea typeface="Arial"/>
                <a:cs typeface="Arial"/>
                <a:sym typeface="Arial"/>
              </a:rPr>
              <a:t>の感染状況に応じて更新されるか脳性があるため</a:t>
            </a:r>
            <a:r>
              <a:rPr lang="en-US" altLang="ja-JP" sz="1050" b="0" i="0" u="none" strike="noStrike" cap="none" dirty="0">
                <a:solidFill>
                  <a:srgbClr val="FF0000"/>
                </a:solidFill>
                <a:latin typeface="Arial"/>
                <a:ea typeface="Arial"/>
                <a:cs typeface="Arial"/>
                <a:sym typeface="Arial"/>
              </a:rPr>
              <a:t>､</a:t>
            </a:r>
            <a:br>
              <a:rPr lang="ja-JP" altLang="en-US" sz="1050" b="0" i="0" u="none" strike="noStrike" cap="none" dirty="0">
                <a:solidFill>
                  <a:srgbClr val="FF0000"/>
                </a:solidFill>
                <a:latin typeface="Arial"/>
                <a:ea typeface="Arial"/>
                <a:cs typeface="Arial"/>
                <a:sym typeface="Arial"/>
              </a:rPr>
            </a:br>
            <a:r>
              <a:rPr lang="ja-JP" altLang="en-US" sz="1050" b="0" i="0" u="none" strike="noStrike" cap="none" dirty="0">
                <a:solidFill>
                  <a:srgbClr val="FF0000"/>
                </a:solidFill>
                <a:latin typeface="Arial"/>
                <a:ea typeface="Arial"/>
                <a:cs typeface="Arial"/>
                <a:sym typeface="Arial"/>
              </a:rPr>
              <a:t>上記の日本政府のウェブサイトで最新情報を確認してください</a:t>
            </a:r>
            <a:r>
              <a:rPr lang="en-US" altLang="ja-JP" sz="1050" b="0" i="0" u="none" strike="noStrike" cap="none" dirty="0">
                <a:solidFill>
                  <a:srgbClr val="FF0000"/>
                </a:solidFill>
                <a:latin typeface="Arial"/>
                <a:ea typeface="Arial"/>
                <a:cs typeface="Arial"/>
                <a:sym typeface="Arial"/>
              </a:rPr>
              <a:t>｡</a:t>
            </a:r>
            <a:endParaRPr sz="1400" b="0" i="0" u="none" strike="noStrike" cap="none" dirty="0">
              <a:solidFill>
                <a:srgbClr val="FF0000"/>
              </a:solidFill>
              <a:latin typeface="Arial"/>
              <a:ea typeface="Arial"/>
              <a:cs typeface="Arial"/>
              <a:sym typeface="Arial"/>
            </a:endParaRPr>
          </a:p>
        </p:txBody>
      </p:sp>
      <p:pic>
        <p:nvPicPr>
          <p:cNvPr id="80" name="Google Shape;80;p4" descr="QR コード&#10;&#10;自動的に生成された説明"/>
          <p:cNvPicPr preferRelativeResize="0"/>
          <p:nvPr/>
        </p:nvPicPr>
        <p:blipFill rotWithShape="1">
          <a:blip r:embed="rId6">
            <a:alphaModFix/>
          </a:blip>
          <a:srcRect/>
          <a:stretch/>
        </p:blipFill>
        <p:spPr>
          <a:xfrm>
            <a:off x="5454972" y="8155136"/>
            <a:ext cx="657648" cy="657648"/>
          </a:xfrm>
          <a:prstGeom prst="rect">
            <a:avLst/>
          </a:prstGeom>
          <a:noFill/>
          <a:ln>
            <a:noFill/>
          </a:ln>
        </p:spPr>
      </p:pic>
      <p:pic>
        <p:nvPicPr>
          <p:cNvPr id="81" name="Google Shape;81;p4" descr="QR コード&#10;&#10;自動的に生成された説明"/>
          <p:cNvPicPr preferRelativeResize="0"/>
          <p:nvPr/>
        </p:nvPicPr>
        <p:blipFill rotWithShape="1">
          <a:blip r:embed="rId7">
            <a:alphaModFix/>
          </a:blip>
          <a:srcRect/>
          <a:stretch/>
        </p:blipFill>
        <p:spPr>
          <a:xfrm>
            <a:off x="5401056" y="2231182"/>
            <a:ext cx="450338" cy="450338"/>
          </a:xfrm>
          <a:prstGeom prst="rect">
            <a:avLst/>
          </a:prstGeom>
          <a:noFill/>
          <a:ln>
            <a:noFill/>
          </a:ln>
        </p:spPr>
      </p:pic>
      <p:pic>
        <p:nvPicPr>
          <p:cNvPr id="82" name="Google Shape;82;p4" descr="QR コード&#10;&#10;自動的に生成された説明"/>
          <p:cNvPicPr preferRelativeResize="0"/>
          <p:nvPr/>
        </p:nvPicPr>
        <p:blipFill rotWithShape="1">
          <a:blip r:embed="rId8">
            <a:alphaModFix/>
          </a:blip>
          <a:srcRect/>
          <a:stretch/>
        </p:blipFill>
        <p:spPr>
          <a:xfrm>
            <a:off x="6158131" y="2883455"/>
            <a:ext cx="450338" cy="450338"/>
          </a:xfrm>
          <a:prstGeom prst="rect">
            <a:avLst/>
          </a:prstGeom>
          <a:noFill/>
          <a:ln>
            <a:noFill/>
          </a:ln>
        </p:spPr>
      </p:pic>
      <p:pic>
        <p:nvPicPr>
          <p:cNvPr id="83" name="Google Shape;83;p4" descr="QR コード&#10;&#10;自動的に生成された説明"/>
          <p:cNvPicPr preferRelativeResize="0"/>
          <p:nvPr/>
        </p:nvPicPr>
        <p:blipFill rotWithShape="1">
          <a:blip r:embed="rId9">
            <a:alphaModFix/>
          </a:blip>
          <a:srcRect/>
          <a:stretch/>
        </p:blipFill>
        <p:spPr>
          <a:xfrm>
            <a:off x="5401055" y="3682031"/>
            <a:ext cx="450339" cy="450339"/>
          </a:xfrm>
          <a:prstGeom prst="rect">
            <a:avLst/>
          </a:prstGeom>
          <a:noFill/>
          <a:ln>
            <a:noFill/>
          </a:ln>
        </p:spPr>
      </p:pic>
    </p:spTree>
    <p:extLst>
      <p:ext uri="{BB962C8B-B14F-4D97-AF65-F5344CB8AC3E}">
        <p14:creationId xmlns:p14="http://schemas.microsoft.com/office/powerpoint/2010/main" val="2539972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5"/>
          <p:cNvSpPr txBox="1"/>
          <p:nvPr/>
        </p:nvSpPr>
        <p:spPr>
          <a:xfrm>
            <a:off x="810455" y="1314376"/>
            <a:ext cx="6084677" cy="88177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0000"/>
                </a:solidFill>
                <a:latin typeface="Arial"/>
                <a:ea typeface="Arial"/>
                <a:cs typeface="Arial"/>
                <a:sym typeface="Arial"/>
              </a:rPr>
              <a:t>※ Information as of 10</a:t>
            </a:r>
            <a:r>
              <a:rPr lang="en-US" sz="1050" b="0" i="0" u="none" strike="noStrike" cap="none" baseline="30000">
                <a:solidFill>
                  <a:srgbClr val="FF0000"/>
                </a:solidFill>
                <a:latin typeface="Arial"/>
                <a:ea typeface="Arial"/>
                <a:cs typeface="Arial"/>
                <a:sym typeface="Arial"/>
              </a:rPr>
              <a:t>th</a:t>
            </a:r>
            <a:r>
              <a:rPr lang="en-US" sz="1050" b="0" i="0" u="none" strike="noStrike" cap="none">
                <a:solidFill>
                  <a:srgbClr val="FF0000"/>
                </a:solidFill>
                <a:latin typeface="Arial"/>
                <a:ea typeface="Arial"/>
                <a:cs typeface="Arial"/>
                <a:sym typeface="Arial"/>
              </a:rPr>
              <a:t> March 2023, please check the relevant websites for the latest updates.</a:t>
            </a:r>
            <a:endParaRPr sz="105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i) Before your departure :</a:t>
            </a:r>
            <a:br>
              <a:rPr lang="en-US" sz="1050" b="0" i="0" u="none" strike="noStrike" cap="none">
                <a:solidFill>
                  <a:schemeClr val="dk1"/>
                </a:solidFill>
                <a:latin typeface="Arial"/>
                <a:ea typeface="Arial"/>
                <a:cs typeface="Arial"/>
                <a:sym typeface="Arial"/>
              </a:rPr>
            </a:b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Please pre-register the information required for</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quarantine procedures via “</a:t>
            </a:r>
            <a:r>
              <a:rPr lang="en-US" sz="1050" b="0" i="0" u="none" strike="noStrike" cap="none">
                <a:solidFill>
                  <a:schemeClr val="dk1"/>
                </a:solidFill>
                <a:latin typeface="Arial Black"/>
                <a:ea typeface="Arial Black"/>
                <a:cs typeface="Arial Black"/>
                <a:sym typeface="Arial Black"/>
              </a:rPr>
              <a:t>Visit Japan Web</a:t>
            </a:r>
            <a:r>
              <a:rPr lang="en-US" sz="1050" b="0" i="0" u="none" strike="noStrike" cap="none">
                <a:solidFill>
                  <a:schemeClr val="dk1"/>
                </a:solidFill>
                <a:latin typeface="Arial"/>
                <a:ea typeface="Arial"/>
                <a:cs typeface="Arial"/>
                <a:sym typeface="Arial"/>
              </a:rPr>
              <a:t>”.</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a:t>
            </a:r>
            <a:r>
              <a:rPr lang="en-US" sz="1050" b="0" i="0" u="none" strike="noStrike" cap="none">
                <a:solidFill>
                  <a:srgbClr val="0070C0"/>
                </a:solidFill>
                <a:latin typeface="Arial"/>
                <a:ea typeface="Arial"/>
                <a:cs typeface="Arial"/>
                <a:sym typeface="Arial"/>
              </a:rPr>
              <a:t>https://vjw-lp.digital.go.jp/en/ </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Prepare “Valid Vaccination Certificate” or</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“Pre-departure Test (COVID-19 Negative Test Result Certificate)”, based on the below</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Quarantine procedure;</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Those who are unable to use “Visit Japan Web” must submit</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a Questionnaire at quarantine.</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Please fill it from </a:t>
            </a:r>
            <a:r>
              <a:rPr lang="en-US" sz="900" b="0" i="0" u="none" strike="noStrike" cap="none">
                <a:solidFill>
                  <a:srgbClr val="0070C0"/>
                </a:solidFill>
                <a:latin typeface="Arial"/>
                <a:ea typeface="Arial"/>
                <a:cs typeface="Arial"/>
                <a:sym typeface="Arial"/>
              </a:rPr>
              <a:t>https://www.mhlw.go.jp/stf/covid-19/border_questionnaire.html</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before arriving.</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Those who are unable to present a valid vaccination certificate or a valid certificate of</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inspection will not be allowed to enter Japan, as based on Quarantine Law, and will be</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denied boarding the aircraft in the country of departure.</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  Those entering Japan with symptoms of suspected COVID-19 infection will be tested upon</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arrival. Furthermore, those who test positive will be required to quarantine at a designated</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facility.</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ii) Note for All Visitors to Japan</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Due to the increase in the number of passengers entering Japan, quarantine procedures at</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airports are taking time depending on the time of arrival.</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 Any costs incurred due to quarantine procedures after flight arrival are the responsibility of</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the passenger.</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iii) Important notes after entering Japan</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Please take the following countermeasures to prevent the spread of the infection.</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&gt;  Wear a face mask when recommended indoors when you are talking at a distance of less</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          than approximately 2 meters.</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&gt; Sanitize your hands thoroughly and wash your hands frequently.</a:t>
            </a:r>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&gt; Avoid the three Cs (closed spaces, crowded places, close-contact settings).</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Mask Use  (</a:t>
            </a:r>
            <a:r>
              <a:rPr lang="en-US" sz="1050" b="0" i="0" u="none" strike="noStrike" cap="none">
                <a:solidFill>
                  <a:srgbClr val="0070C0"/>
                </a:solidFill>
                <a:latin typeface="Arial"/>
                <a:ea typeface="Arial"/>
                <a:cs typeface="Arial"/>
                <a:sym typeface="Arial"/>
              </a:rPr>
              <a:t>https://www.mhlw.go.jp/stf/covid-19/mask.html</a:t>
            </a:r>
            <a:r>
              <a:rPr lang="en-US" sz="1050" b="0" i="0" u="none" strike="noStrike" cap="none">
                <a:solidFill>
                  <a:schemeClr val="dk1"/>
                </a:solidFill>
                <a:latin typeface="Arial"/>
                <a:ea typeface="Arial"/>
                <a:cs typeface="Arial"/>
                <a:sym typeface="Arial"/>
              </a:rPr>
              <a:t>)</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More information on then use of mask can be found here.</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Cabinet Secretariat web (</a:t>
            </a:r>
            <a:r>
              <a:rPr lang="en-US" sz="1050" b="0" i="0" u="none" strike="noStrike" cap="none">
                <a:solidFill>
                  <a:srgbClr val="0070C0"/>
                </a:solidFill>
                <a:latin typeface="Arial"/>
                <a:ea typeface="Arial"/>
                <a:cs typeface="Arial"/>
                <a:sym typeface="Arial"/>
              </a:rPr>
              <a:t>https://corona.go.jp/en/</a:t>
            </a:r>
            <a:r>
              <a:rPr lang="en-US" sz="1050" b="0" i="0" u="none" strike="noStrike" cap="none">
                <a:solidFill>
                  <a:schemeClr val="dk1"/>
                </a:solidFill>
                <a:latin typeface="Arial"/>
                <a:ea typeface="Arial"/>
                <a:cs typeface="Arial"/>
                <a:sym typeface="Arial"/>
              </a:rPr>
              <a:t>)</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Provides information on five situations that increase the risk of infection.</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If you test positive or develop any symptoms such as fever after entering Japan, please contact</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     to the LOC (</a:t>
            </a:r>
            <a:r>
              <a:rPr lang="en-US" sz="1050" b="0" i="0" u="none" strike="noStrike" cap="none">
                <a:solidFill>
                  <a:srgbClr val="0070C0"/>
                </a:solidFill>
                <a:latin typeface="Arial"/>
                <a:ea typeface="Arial"/>
                <a:cs typeface="Arial"/>
                <a:sym typeface="Arial"/>
              </a:rPr>
              <a:t>info@yokohamatriathlon.jp</a:t>
            </a:r>
            <a:r>
              <a:rPr lang="en-US" sz="1050" b="0" i="0" u="none" strike="noStrike" cap="none">
                <a:solidFill>
                  <a:schemeClr val="dk1"/>
                </a:solidFill>
                <a:latin typeface="Arial"/>
                <a:ea typeface="Arial"/>
                <a:cs typeface="Arial"/>
                <a:sym typeface="Arial"/>
              </a:rPr>
              <a:t>) immediately.     </a:t>
            </a:r>
            <a:endParaRPr/>
          </a:p>
        </p:txBody>
      </p:sp>
      <p:graphicFrame>
        <p:nvGraphicFramePr>
          <p:cNvPr id="90" name="Google Shape;90;p5"/>
          <p:cNvGraphicFramePr/>
          <p:nvPr/>
        </p:nvGraphicFramePr>
        <p:xfrm>
          <a:off x="1225603" y="3383821"/>
          <a:ext cx="4962300" cy="944910"/>
        </p:xfrm>
        <a:graphic>
          <a:graphicData uri="http://schemas.openxmlformats.org/drawingml/2006/table">
            <a:tbl>
              <a:tblPr firstRow="1" bandRow="1">
                <a:noFill/>
                <a:tableStyleId>{40A26DBE-2A98-4ADA-8247-AA9CED82B4DD}</a:tableStyleId>
              </a:tblPr>
              <a:tblGrid>
                <a:gridCol w="1654100">
                  <a:extLst>
                    <a:ext uri="{9D8B030D-6E8A-4147-A177-3AD203B41FA5}">
                      <a16:colId xmlns:a16="http://schemas.microsoft.com/office/drawing/2014/main" val="20000"/>
                    </a:ext>
                  </a:extLst>
                </a:gridCol>
                <a:gridCol w="1654100">
                  <a:extLst>
                    <a:ext uri="{9D8B030D-6E8A-4147-A177-3AD203B41FA5}">
                      <a16:colId xmlns:a16="http://schemas.microsoft.com/office/drawing/2014/main" val="20001"/>
                    </a:ext>
                  </a:extLst>
                </a:gridCol>
                <a:gridCol w="1654100">
                  <a:extLst>
                    <a:ext uri="{9D8B030D-6E8A-4147-A177-3AD203B41FA5}">
                      <a16:colId xmlns:a16="http://schemas.microsoft.com/office/drawing/2014/main" val="20002"/>
                    </a:ext>
                  </a:extLst>
                </a:gridCol>
              </a:tblGrid>
              <a:tr h="241000">
                <a:tc>
                  <a:txBody>
                    <a:bodyPr/>
                    <a:lstStyle/>
                    <a:p>
                      <a:pPr marL="0" marR="0" lvl="0" indent="0" algn="ctr" rtl="0">
                        <a:lnSpc>
                          <a:spcPct val="100000"/>
                        </a:lnSpc>
                        <a:spcBef>
                          <a:spcPts val="0"/>
                        </a:spcBef>
                        <a:spcAft>
                          <a:spcPts val="0"/>
                        </a:spcAft>
                        <a:buNone/>
                      </a:pPr>
                      <a:r>
                        <a:rPr lang="en-US" sz="1100" b="0" u="none" strike="noStrike" cap="none">
                          <a:solidFill>
                            <a:schemeClr val="dk1"/>
                          </a:solidFill>
                          <a:latin typeface="Arial Black"/>
                          <a:ea typeface="Arial Black"/>
                          <a:cs typeface="Arial Black"/>
                          <a:sym typeface="Arial Black"/>
                        </a:rPr>
                        <a:t>Visit Japan Web</a:t>
                      </a:r>
                      <a:endParaRPr sz="1100" b="0" u="none" strike="noStrike" cap="none">
                        <a:solidFill>
                          <a:schemeClr val="dk1"/>
                        </a:solidFill>
                        <a:latin typeface="Arial Black"/>
                        <a:ea typeface="Arial Black"/>
                        <a:cs typeface="Arial Black"/>
                        <a:sym typeface="Arial Black"/>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u="none" strike="noStrike" cap="none">
                          <a:solidFill>
                            <a:schemeClr val="dk1"/>
                          </a:solidFill>
                          <a:latin typeface="Arial Black"/>
                          <a:ea typeface="Arial Black"/>
                          <a:cs typeface="Arial Black"/>
                          <a:sym typeface="Arial Black"/>
                        </a:rPr>
                        <a:t>Valid Vaccination Certificate</a:t>
                      </a:r>
                      <a:endParaRPr sz="1100" b="0" u="none" strike="noStrike" cap="none">
                        <a:solidFill>
                          <a:schemeClr val="dk1"/>
                        </a:solidFill>
                        <a:latin typeface="Arial Black"/>
                        <a:ea typeface="Arial Black"/>
                        <a:cs typeface="Arial Black"/>
                        <a:sym typeface="Arial Black"/>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u="none" strike="noStrike" cap="none">
                          <a:solidFill>
                            <a:schemeClr val="dk1"/>
                          </a:solidFill>
                          <a:latin typeface="Arial Black"/>
                          <a:ea typeface="Arial Black"/>
                          <a:cs typeface="Arial Black"/>
                          <a:sym typeface="Arial Black"/>
                        </a:rPr>
                        <a:t>Pre-departure Test</a:t>
                      </a:r>
                      <a:endParaRPr sz="1100" b="0" u="none" strike="noStrike" cap="none">
                        <a:solidFill>
                          <a:schemeClr val="dk1"/>
                        </a:solidFill>
                        <a:latin typeface="Arial Black"/>
                        <a:ea typeface="Arial Black"/>
                        <a:cs typeface="Arial Black"/>
                        <a:sym typeface="Arial Black"/>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09425">
                <a:tc rowSpan="2">
                  <a:txBody>
                    <a:bodyPr/>
                    <a:lstStyle/>
                    <a:p>
                      <a:pPr marL="0" marR="0" lvl="0" indent="0" algn="ctr" rtl="0">
                        <a:lnSpc>
                          <a:spcPct val="100000"/>
                        </a:lnSpc>
                        <a:spcBef>
                          <a:spcPts val="0"/>
                        </a:spcBef>
                        <a:spcAft>
                          <a:spcPts val="0"/>
                        </a:spcAft>
                        <a:buNone/>
                      </a:pPr>
                      <a:r>
                        <a:rPr lang="en-US" sz="1100" u="none" strike="noStrike" cap="none">
                          <a:solidFill>
                            <a:srgbClr val="FF0000"/>
                          </a:solidFill>
                        </a:rPr>
                        <a:t>Required</a:t>
                      </a:r>
                      <a:endParaRPr sz="1100" u="none" strike="noStrike" cap="none">
                        <a:solidFill>
                          <a:srgbClr val="FF000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u="none" strike="noStrike" cap="none"/>
                        <a:t>with</a:t>
                      </a:r>
                      <a:endParaRPr sz="11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u="none" strike="noStrike" cap="none"/>
                        <a:t>NOT required</a:t>
                      </a:r>
                      <a:endParaRPr sz="11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09425">
                <a:tc vMerge="1">
                  <a:txBody>
                    <a:bodyPr/>
                    <a:lstStyle/>
                    <a:p>
                      <a:endParaRPr lang="ja-JP"/>
                    </a:p>
                  </a:txBody>
                  <a:tcPr/>
                </a:tc>
                <a:tc>
                  <a:txBody>
                    <a:bodyPr/>
                    <a:lstStyle/>
                    <a:p>
                      <a:pPr marL="0" marR="0" lvl="0" indent="0" algn="ctr" rtl="0">
                        <a:lnSpc>
                          <a:spcPct val="100000"/>
                        </a:lnSpc>
                        <a:spcBef>
                          <a:spcPts val="0"/>
                        </a:spcBef>
                        <a:spcAft>
                          <a:spcPts val="0"/>
                        </a:spcAft>
                        <a:buNone/>
                      </a:pPr>
                      <a:r>
                        <a:rPr lang="en-US" sz="1100" u="none" strike="noStrike" cap="none"/>
                        <a:t>without</a:t>
                      </a:r>
                      <a:endParaRPr sz="11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u="none" strike="noStrike" cap="none">
                          <a:solidFill>
                            <a:srgbClr val="FF0000"/>
                          </a:solidFill>
                        </a:rPr>
                        <a:t>Required</a:t>
                      </a:r>
                      <a:endParaRPr sz="1100" u="none" strike="noStrike" cap="none">
                        <a:solidFill>
                          <a:srgbClr val="FF000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1" name="Google Shape;91;p5" descr="QR コード&#10;&#10;自動的に生成された説明"/>
          <p:cNvPicPr preferRelativeResize="0"/>
          <p:nvPr/>
        </p:nvPicPr>
        <p:blipFill rotWithShape="1">
          <a:blip r:embed="rId3">
            <a:alphaModFix/>
          </a:blip>
          <a:srcRect/>
          <a:stretch/>
        </p:blipFill>
        <p:spPr>
          <a:xfrm>
            <a:off x="5628110" y="4565669"/>
            <a:ext cx="487680" cy="487680"/>
          </a:xfrm>
          <a:prstGeom prst="rect">
            <a:avLst/>
          </a:prstGeom>
          <a:noFill/>
          <a:ln>
            <a:noFill/>
          </a:ln>
        </p:spPr>
      </p:pic>
      <p:pic>
        <p:nvPicPr>
          <p:cNvPr id="92" name="Google Shape;92;p5" descr="QR コード&#10;&#10;自動的に生成された説明"/>
          <p:cNvPicPr preferRelativeResize="0"/>
          <p:nvPr/>
        </p:nvPicPr>
        <p:blipFill rotWithShape="1">
          <a:blip r:embed="rId4">
            <a:alphaModFix/>
          </a:blip>
          <a:srcRect/>
          <a:stretch/>
        </p:blipFill>
        <p:spPr>
          <a:xfrm>
            <a:off x="4158738" y="2068458"/>
            <a:ext cx="659859" cy="659859"/>
          </a:xfrm>
          <a:prstGeom prst="rect">
            <a:avLst/>
          </a:prstGeom>
          <a:noFill/>
          <a:ln>
            <a:noFill/>
          </a:ln>
        </p:spPr>
      </p:pic>
      <p:pic>
        <p:nvPicPr>
          <p:cNvPr id="93" name="Google Shape;93;p5" descr="QR コード&#10;&#10;自動的に生成された説明"/>
          <p:cNvPicPr preferRelativeResize="0"/>
          <p:nvPr/>
        </p:nvPicPr>
        <p:blipFill rotWithShape="1">
          <a:blip r:embed="rId5">
            <a:alphaModFix/>
          </a:blip>
          <a:srcRect/>
          <a:stretch/>
        </p:blipFill>
        <p:spPr>
          <a:xfrm>
            <a:off x="4944578" y="8717515"/>
            <a:ext cx="328949" cy="328949"/>
          </a:xfrm>
          <a:prstGeom prst="rect">
            <a:avLst/>
          </a:prstGeom>
          <a:noFill/>
          <a:ln>
            <a:noFill/>
          </a:ln>
        </p:spPr>
      </p:pic>
      <p:pic>
        <p:nvPicPr>
          <p:cNvPr id="94" name="Google Shape;94;p5" descr="QR コード&#10;&#10;自動的に生成された説明"/>
          <p:cNvPicPr preferRelativeResize="0"/>
          <p:nvPr/>
        </p:nvPicPr>
        <p:blipFill rotWithShape="1">
          <a:blip r:embed="rId6">
            <a:alphaModFix/>
          </a:blip>
          <a:srcRect/>
          <a:stretch/>
        </p:blipFill>
        <p:spPr>
          <a:xfrm>
            <a:off x="5858978" y="9046464"/>
            <a:ext cx="328949" cy="3289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5"/>
          <p:cNvSpPr txBox="1"/>
          <p:nvPr/>
        </p:nvSpPr>
        <p:spPr>
          <a:xfrm>
            <a:off x="810455" y="1314376"/>
            <a:ext cx="6084677" cy="84945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F0000"/>
                </a:solidFill>
                <a:latin typeface="Arial"/>
                <a:ea typeface="Arial"/>
                <a:cs typeface="Arial"/>
                <a:sym typeface="Arial"/>
              </a:rPr>
              <a:t>※ </a:t>
            </a:r>
            <a:r>
              <a:rPr lang="ja-JP" altLang="en-US" sz="1050" b="0" i="0" u="none" strike="noStrike" cap="none" dirty="0">
                <a:solidFill>
                  <a:srgbClr val="FF0000"/>
                </a:solidFill>
                <a:latin typeface="Arial"/>
                <a:ea typeface="Arial"/>
                <a:cs typeface="Arial"/>
                <a:sym typeface="Arial"/>
              </a:rPr>
              <a:t>掲載している情報は</a:t>
            </a:r>
            <a:r>
              <a:rPr lang="en-US" altLang="ja-JP" sz="1050" b="0" i="0" u="none" strike="noStrike" cap="none" dirty="0">
                <a:solidFill>
                  <a:srgbClr val="FF0000"/>
                </a:solidFill>
                <a:latin typeface="Arial"/>
                <a:ea typeface="Arial"/>
                <a:cs typeface="Arial"/>
                <a:sym typeface="Arial"/>
              </a:rPr>
              <a:t>2023</a:t>
            </a:r>
            <a:r>
              <a:rPr lang="ja-JP" altLang="en-US" sz="1050" b="0" i="0" u="none" strike="noStrike" cap="none" dirty="0">
                <a:solidFill>
                  <a:srgbClr val="FF0000"/>
                </a:solidFill>
                <a:latin typeface="Arial"/>
                <a:ea typeface="Arial"/>
                <a:cs typeface="Arial"/>
                <a:sym typeface="Arial"/>
              </a:rPr>
              <a:t>年</a:t>
            </a:r>
            <a:r>
              <a:rPr lang="en-US" altLang="ja-JP" sz="1050" b="0" i="0" u="none" strike="noStrike" cap="none" dirty="0">
                <a:solidFill>
                  <a:srgbClr val="FF0000"/>
                </a:solidFill>
                <a:latin typeface="Arial"/>
                <a:ea typeface="Arial"/>
                <a:cs typeface="Arial"/>
                <a:sym typeface="Arial"/>
              </a:rPr>
              <a:t>3</a:t>
            </a:r>
            <a:r>
              <a:rPr lang="ja-JP" altLang="en-US" sz="1050" b="0" i="0" u="none" strike="noStrike" cap="none" dirty="0">
                <a:solidFill>
                  <a:srgbClr val="FF0000"/>
                </a:solidFill>
                <a:latin typeface="Arial"/>
                <a:ea typeface="Arial"/>
                <a:cs typeface="Arial"/>
                <a:sym typeface="Arial"/>
              </a:rPr>
              <a:t>月</a:t>
            </a:r>
            <a:r>
              <a:rPr lang="en-US" altLang="ja-JP" sz="1050" b="0" i="0" u="none" strike="noStrike" cap="none" dirty="0">
                <a:solidFill>
                  <a:srgbClr val="FF0000"/>
                </a:solidFill>
                <a:latin typeface="Arial"/>
                <a:ea typeface="Arial"/>
                <a:cs typeface="Arial"/>
                <a:sym typeface="Arial"/>
              </a:rPr>
              <a:t>10</a:t>
            </a:r>
            <a:r>
              <a:rPr lang="ja-JP" altLang="en-US" sz="1050" b="0" i="0" u="none" strike="noStrike" cap="none" dirty="0">
                <a:solidFill>
                  <a:srgbClr val="FF0000"/>
                </a:solidFill>
                <a:latin typeface="Arial"/>
                <a:ea typeface="Arial"/>
                <a:cs typeface="Arial"/>
                <a:sym typeface="Arial"/>
              </a:rPr>
              <a:t>日時点のものです</a:t>
            </a:r>
            <a:r>
              <a:rPr lang="en-US" altLang="ja-JP" sz="1050" b="0" i="0" u="none" strike="noStrike" cap="none" dirty="0">
                <a:solidFill>
                  <a:srgbClr val="FF0000"/>
                </a:solidFill>
                <a:latin typeface="Arial"/>
                <a:ea typeface="Arial"/>
                <a:cs typeface="Arial"/>
                <a:sym typeface="Arial"/>
              </a:rPr>
              <a:t>｡</a:t>
            </a:r>
            <a:r>
              <a:rPr lang="ja-JP" altLang="en-US" sz="1050" b="0" i="0" u="none" strike="noStrike" cap="none" dirty="0">
                <a:solidFill>
                  <a:srgbClr val="FF0000"/>
                </a:solidFill>
                <a:latin typeface="Arial"/>
                <a:ea typeface="Arial"/>
                <a:cs typeface="Arial"/>
                <a:sym typeface="Arial"/>
              </a:rPr>
              <a:t> </a:t>
            </a:r>
            <a:br>
              <a:rPr lang="ja-JP" altLang="en-US" sz="1050" b="0" i="0" u="none" strike="noStrike" cap="none" dirty="0">
                <a:solidFill>
                  <a:srgbClr val="FF0000"/>
                </a:solidFill>
                <a:latin typeface="Arial"/>
                <a:ea typeface="Arial"/>
                <a:cs typeface="Arial"/>
                <a:sym typeface="Arial"/>
              </a:rPr>
            </a:br>
            <a:r>
              <a:rPr lang="ja-JP" altLang="en-US" sz="1050" b="0" i="0" u="none" strike="noStrike" cap="none" dirty="0">
                <a:solidFill>
                  <a:srgbClr val="FF0000"/>
                </a:solidFill>
                <a:latin typeface="Arial"/>
                <a:ea typeface="Arial"/>
                <a:cs typeface="Arial"/>
                <a:sym typeface="Arial"/>
              </a:rPr>
              <a:t>     最新情報は各ウェブサイトで確認してください</a:t>
            </a:r>
            <a:r>
              <a:rPr lang="en-US" altLang="ja-JP" sz="1050" b="0" i="0" u="none" strike="noStrike" cap="none" dirty="0">
                <a:solidFill>
                  <a:srgbClr val="FF0000"/>
                </a:solidFill>
                <a:latin typeface="Arial"/>
                <a:ea typeface="Arial"/>
                <a:cs typeface="Arial"/>
                <a:sym typeface="Arial"/>
              </a:rPr>
              <a:t>｡</a:t>
            </a:r>
            <a:endParaRPr sz="105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err="1">
                <a:solidFill>
                  <a:schemeClr val="dk1"/>
                </a:solidFill>
                <a:latin typeface="Arial"/>
                <a:ea typeface="Arial"/>
                <a:cs typeface="Arial"/>
                <a:sym typeface="Arial"/>
              </a:rPr>
              <a:t>i</a:t>
            </a: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出発前まで</a:t>
            </a:r>
            <a:r>
              <a:rPr lang="en-US" sz="1050" b="0" i="0" u="none" strike="noStrike" cap="none" dirty="0">
                <a:solidFill>
                  <a:schemeClr val="dk1"/>
                </a:solidFill>
                <a:latin typeface="Arial"/>
                <a:ea typeface="Arial"/>
                <a:cs typeface="Arial"/>
                <a:sym typeface="Arial"/>
              </a:rPr>
              <a:t> :</a:t>
            </a:r>
            <a:br>
              <a:rPr lang="en-US" sz="1050" b="0" i="0" u="none" strike="noStrike" cap="none" dirty="0">
                <a:solidFill>
                  <a:schemeClr val="dk1"/>
                </a:solidFill>
                <a:latin typeface="Arial"/>
                <a:ea typeface="Arial"/>
                <a:cs typeface="Arial"/>
                <a:sym typeface="Arial"/>
              </a:rPr>
            </a:b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 </a:t>
            </a:r>
            <a:r>
              <a:rPr lang="en-US"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 検疫手続きに必要な情報は、「</a:t>
            </a:r>
            <a:r>
              <a:rPr lang="en-US" altLang="ja-JP" sz="1050" b="0" i="0" u="none" strike="noStrike" cap="none" dirty="0">
                <a:solidFill>
                  <a:schemeClr val="dk1"/>
                </a:solidFill>
                <a:latin typeface="Arial Black" panose="020B0A04020102020204" pitchFamily="34" charset="0"/>
                <a:sym typeface="Arial"/>
              </a:rPr>
              <a:t>Visit Japan Web</a:t>
            </a:r>
            <a:r>
              <a:rPr lang="ja-JP" altLang="en-US" sz="1050" b="0" i="0" u="none" strike="noStrike" cap="none" dirty="0">
                <a:solidFill>
                  <a:schemeClr val="dk1"/>
                </a:solidFill>
                <a:latin typeface="Arial"/>
                <a:ea typeface="Arial"/>
                <a:cs typeface="Arial"/>
                <a:sym typeface="Arial"/>
              </a:rPr>
              <a:t>」</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にて事前登録してください。</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en-US" sz="1050" b="0" i="0" u="none" strike="noStrike" cap="none" dirty="0">
                <a:solidFill>
                  <a:srgbClr val="0070C0"/>
                </a:solidFill>
                <a:latin typeface="Arial"/>
                <a:ea typeface="Arial"/>
                <a:cs typeface="Arial"/>
                <a:sym typeface="Arial"/>
              </a:rPr>
              <a:t>https://vjw-lp.digital.go.jp/en/ </a:t>
            </a:r>
            <a:endParaRPr dirty="0"/>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br>
              <a:rPr lang="ja-JP" altLang="en-US" sz="1050" dirty="0">
                <a:solidFill>
                  <a:schemeClr val="dk1"/>
                </a:solidFill>
              </a:rPr>
            </a:br>
            <a:r>
              <a:rPr lang="ja-JP" altLang="en-US" sz="1050" dirty="0">
                <a:solidFill>
                  <a:schemeClr val="dk1"/>
                </a:solidFill>
              </a:rPr>
              <a:t>     </a:t>
            </a:r>
            <a:r>
              <a:rPr lang="en-US"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 以下の検疫手順に基づき、「有効なワクチン接種証明書」または</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「出国前検査（</a:t>
            </a:r>
            <a:r>
              <a:rPr lang="en-US" altLang="ja-JP" sz="1050" b="0" i="0" u="none" strike="noStrike" cap="none" dirty="0">
                <a:solidFill>
                  <a:schemeClr val="dk1"/>
                </a:solidFill>
                <a:latin typeface="Arial"/>
                <a:ea typeface="Arial"/>
                <a:cs typeface="Arial"/>
                <a:sym typeface="Arial"/>
              </a:rPr>
              <a:t>COVID-19</a:t>
            </a:r>
            <a:r>
              <a:rPr lang="ja-JP" altLang="en-US" sz="1050" b="0" i="0" u="none" strike="noStrike" cap="none" dirty="0">
                <a:solidFill>
                  <a:schemeClr val="dk1"/>
                </a:solidFill>
                <a:latin typeface="Arial"/>
                <a:ea typeface="Arial"/>
                <a:cs typeface="Arial"/>
                <a:sym typeface="Arial"/>
              </a:rPr>
              <a:t>陰性証明書）」を準備してください</a:t>
            </a:r>
            <a:r>
              <a:rPr lang="en-US" altLang="ja-JP" sz="1050" b="0" i="0" u="none" strike="noStrike" cap="none" dirty="0">
                <a:solidFill>
                  <a:schemeClr val="dk1"/>
                </a:solidFill>
                <a:latin typeface="Arial"/>
                <a:ea typeface="Arial"/>
                <a:cs typeface="Arial"/>
                <a:sym typeface="Arial"/>
              </a:rPr>
              <a:t>｡</a:t>
            </a:r>
            <a:r>
              <a:rPr lang="en-US"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  </a:t>
            </a:r>
            <a:r>
              <a:rPr lang="en-US" altLang="ja-JP" sz="1050" b="0" i="0" u="none" strike="noStrike" cap="none" dirty="0">
                <a:solidFill>
                  <a:schemeClr val="dk1"/>
                </a:solidFill>
                <a:latin typeface="Arial"/>
                <a:ea typeface="Arial"/>
                <a:cs typeface="Arial"/>
                <a:sym typeface="Arial"/>
              </a:rPr>
              <a:t>｢Visit Japan Web</a:t>
            </a:r>
            <a:r>
              <a:rPr lang="ja-JP" altLang="en-US" sz="1050" b="0" i="0" u="none" strike="noStrike" cap="none" dirty="0">
                <a:solidFill>
                  <a:schemeClr val="dk1"/>
                </a:solidFill>
                <a:latin typeface="Arial"/>
                <a:ea typeface="Arial"/>
                <a:cs typeface="Arial"/>
                <a:sym typeface="Arial"/>
              </a:rPr>
              <a:t>」をご利用いただけない方は、検疫時に質問票の</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提出が必要となりますので、 到着前に </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rgbClr val="2250E3"/>
                </a:solidFill>
                <a:latin typeface="Arial"/>
                <a:ea typeface="Arial"/>
                <a:cs typeface="Arial"/>
                <a:sym typeface="Arial"/>
              </a:rPr>
              <a:t>https://www.mhlw.go.jp/stf/covid-19/border_questionnaire.html </a:t>
            </a:r>
            <a:r>
              <a:rPr lang="ja-JP" altLang="en-US" sz="1050" b="0" i="0" u="none" strike="noStrike" cap="none" dirty="0">
                <a:solidFill>
                  <a:schemeClr val="dk1"/>
                </a:solidFill>
                <a:latin typeface="Arial"/>
                <a:ea typeface="Arial"/>
                <a:cs typeface="Arial"/>
                <a:sym typeface="Arial"/>
              </a:rPr>
              <a:t>より</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ご記入ください。</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 有効な予防接種証明書、又は有効な検査証明書をご提示いただけない場合は、検疫法に</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基づき入国をお断りするため、出発国の航空機への搭乗をお断りすることがあります</a:t>
            </a:r>
            <a:r>
              <a:rPr lang="en-US" altLang="ja-JP" sz="105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050"/>
              <a:buFont typeface="Arial"/>
              <a:buNone/>
            </a:pPr>
            <a:r>
              <a:rPr lang="en-US" altLang="ja-JP" sz="1050" b="0" i="0" u="none" strike="noStrike" cap="none" dirty="0">
                <a:solidFill>
                  <a:schemeClr val="dk1"/>
                </a:solidFill>
                <a:latin typeface="Arial"/>
                <a:ea typeface="Arial"/>
                <a:cs typeface="Arial"/>
                <a:sym typeface="Arial"/>
              </a:rPr>
              <a:t>        * COVID-19</a:t>
            </a:r>
            <a:r>
              <a:rPr lang="ja-JP" altLang="en-US" sz="1050" b="0" i="0" u="none" strike="noStrike" cap="none" dirty="0">
                <a:solidFill>
                  <a:schemeClr val="dk1"/>
                </a:solidFill>
                <a:latin typeface="Arial"/>
                <a:ea typeface="Arial"/>
                <a:cs typeface="Arial"/>
                <a:sym typeface="Arial"/>
              </a:rPr>
              <a:t>の感染が疑われる症状のある入国者に対しては、入国時に検査を実施します。</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さらに、陽性と判定された方は、指定された施設での検疫が必要となります。</a:t>
            </a: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ii) </a:t>
            </a:r>
            <a:r>
              <a:rPr lang="ja-JP" altLang="en-US" sz="1050" b="0" i="0" u="none" strike="noStrike" cap="none" dirty="0">
                <a:solidFill>
                  <a:schemeClr val="dk1"/>
                </a:solidFill>
                <a:latin typeface="Arial"/>
                <a:ea typeface="Arial"/>
                <a:cs typeface="Arial"/>
                <a:sym typeface="Arial"/>
              </a:rPr>
              <a:t>全ての日本入国者への注意事項</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日本への入国者数の増加に伴い、到着時間によっては空港での検疫手続きに時間がかかって</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います。</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到着後の検疫手続きで発生する費用は、お客様のご負担となります。</a:t>
            </a: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iii) </a:t>
            </a:r>
            <a:r>
              <a:rPr lang="ja-JP" altLang="en-US" sz="1050" b="0" i="0" u="none" strike="noStrike" cap="none" dirty="0">
                <a:solidFill>
                  <a:schemeClr val="dk1"/>
                </a:solidFill>
                <a:latin typeface="Arial"/>
                <a:ea typeface="Arial"/>
                <a:cs typeface="Arial"/>
                <a:sym typeface="Arial"/>
              </a:rPr>
              <a:t>日本入国後の重要な注意事項</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感染拡大を防ぐため、以下の対策をお願いします。</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&gt; </a:t>
            </a:r>
            <a:r>
              <a:rPr lang="ja-JP" altLang="en-US" sz="1050" b="0" i="0" u="none" strike="noStrike" cap="none" dirty="0">
                <a:solidFill>
                  <a:schemeClr val="dk1"/>
                </a:solidFill>
                <a:latin typeface="Arial"/>
                <a:ea typeface="Arial"/>
                <a:cs typeface="Arial"/>
                <a:sym typeface="Arial"/>
              </a:rPr>
              <a:t>室内で約</a:t>
            </a:r>
            <a:r>
              <a:rPr lang="en-US" altLang="ja-JP" sz="1050" b="0" i="0" u="none" strike="noStrike" cap="none" dirty="0">
                <a:solidFill>
                  <a:schemeClr val="dk1"/>
                </a:solidFill>
                <a:latin typeface="Arial"/>
                <a:ea typeface="Arial"/>
                <a:cs typeface="Arial"/>
                <a:sym typeface="Arial"/>
              </a:rPr>
              <a:t>2m</a:t>
            </a:r>
            <a:r>
              <a:rPr lang="ja-JP" altLang="en-US" sz="1050" b="0" i="0" u="none" strike="noStrike" cap="none" dirty="0">
                <a:solidFill>
                  <a:schemeClr val="dk1"/>
                </a:solidFill>
                <a:latin typeface="Arial"/>
                <a:ea typeface="Arial"/>
                <a:cs typeface="Arial"/>
                <a:sym typeface="Arial"/>
              </a:rPr>
              <a:t>以内の距離で会話する場合は、マスクを着用する。</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&gt; </a:t>
            </a:r>
            <a:r>
              <a:rPr lang="ja-JP" altLang="en-US" sz="1050" b="0" i="0" u="none" strike="noStrike" cap="none" dirty="0">
                <a:solidFill>
                  <a:schemeClr val="dk1"/>
                </a:solidFill>
                <a:latin typeface="Arial"/>
                <a:ea typeface="Arial"/>
                <a:cs typeface="Arial"/>
                <a:sym typeface="Arial"/>
              </a:rPr>
              <a:t>手指の消毒を徹底し、こまめに手洗いをする。</a:t>
            </a: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&gt; 3</a:t>
            </a:r>
            <a:r>
              <a:rPr lang="ja-JP" altLang="en-US" sz="1050" b="0" i="0" u="none" strike="noStrike" cap="none" dirty="0">
                <a:solidFill>
                  <a:schemeClr val="dk1"/>
                </a:solidFill>
                <a:latin typeface="Arial"/>
                <a:ea typeface="Arial"/>
                <a:cs typeface="Arial"/>
                <a:sym typeface="Arial"/>
              </a:rPr>
              <a:t>つの</a:t>
            </a:r>
            <a:r>
              <a:rPr lang="en-US" altLang="ja-JP" sz="1050" b="0" i="0" u="none" strike="noStrike" cap="none" dirty="0">
                <a:solidFill>
                  <a:schemeClr val="dk1"/>
                </a:solidFill>
                <a:latin typeface="Arial"/>
                <a:ea typeface="Arial"/>
                <a:cs typeface="Arial"/>
                <a:sym typeface="Arial"/>
              </a:rPr>
              <a:t>C</a:t>
            </a:r>
            <a:r>
              <a:rPr lang="ja-JP" altLang="en-US" sz="1050" b="0" i="0" u="none" strike="noStrike" cap="none" dirty="0">
                <a:solidFill>
                  <a:schemeClr val="dk1"/>
                </a:solidFill>
                <a:latin typeface="Arial"/>
                <a:ea typeface="Arial"/>
                <a:cs typeface="Arial"/>
                <a:sym typeface="Arial"/>
              </a:rPr>
              <a:t>（閉鎖空間、人混み、接近した状態）を避ける。</a:t>
            </a: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マスクの使用</a:t>
            </a:r>
            <a:r>
              <a:rPr lang="en-US" sz="1050" b="0" i="0" u="none" strike="noStrike" cap="none" dirty="0">
                <a:solidFill>
                  <a:schemeClr val="dk1"/>
                </a:solidFill>
                <a:latin typeface="Arial"/>
                <a:ea typeface="Arial"/>
                <a:cs typeface="Arial"/>
                <a:sym typeface="Arial"/>
              </a:rPr>
              <a:t>  (</a:t>
            </a:r>
            <a:r>
              <a:rPr lang="en-US" sz="1050" b="0" i="0" u="none" strike="noStrike" cap="none" dirty="0">
                <a:solidFill>
                  <a:srgbClr val="0070C0"/>
                </a:solidFill>
                <a:latin typeface="Arial"/>
                <a:ea typeface="Arial"/>
                <a:cs typeface="Arial"/>
                <a:sym typeface="Arial"/>
              </a:rPr>
              <a:t>https://www.mhlw.go.jp/stf/covid-19/mask.html</a:t>
            </a:r>
            <a:r>
              <a:rPr lang="en-US" sz="1050" b="0" i="0" u="none" strike="noStrike" cap="none" dirty="0">
                <a:solidFill>
                  <a:schemeClr val="dk1"/>
                </a:solidFill>
                <a:latin typeface="Arial"/>
                <a:ea typeface="Arial"/>
                <a:cs typeface="Arial"/>
                <a:sym typeface="Arial"/>
              </a:rPr>
              <a:t>)</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マスクの使用に関する詳細は、こちらでご確認ください。</a:t>
            </a: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a:solidFill>
                  <a:schemeClr val="dk1"/>
                </a:solidFill>
                <a:latin typeface="Arial"/>
                <a:ea typeface="Arial"/>
                <a:cs typeface="Arial"/>
                <a:sym typeface="Arial"/>
              </a:rPr>
              <a:t>内閣官房ウェブ</a:t>
            </a:r>
            <a:r>
              <a:rPr lang="en-US" sz="1050" b="0" i="0" u="none" strike="noStrike" cap="none" dirty="0">
                <a:solidFill>
                  <a:schemeClr val="dk1"/>
                </a:solidFill>
                <a:latin typeface="Arial"/>
                <a:ea typeface="Arial"/>
                <a:cs typeface="Arial"/>
                <a:sym typeface="Arial"/>
              </a:rPr>
              <a:t> (</a:t>
            </a:r>
            <a:r>
              <a:rPr lang="en-US" sz="1050" b="0" i="0" u="none" strike="noStrike" cap="none" dirty="0">
                <a:solidFill>
                  <a:srgbClr val="0070C0"/>
                </a:solidFill>
                <a:latin typeface="Arial"/>
                <a:ea typeface="Arial"/>
                <a:cs typeface="Arial"/>
                <a:sym typeface="Arial"/>
              </a:rPr>
              <a:t>https://corona.go.jp/en/</a:t>
            </a:r>
            <a:r>
              <a:rPr lang="en-US" sz="1050" b="0" i="0" u="none" strike="noStrike" cap="none" dirty="0">
                <a:solidFill>
                  <a:schemeClr val="dk1"/>
                </a:solidFill>
                <a:latin typeface="Arial"/>
                <a:ea typeface="Arial"/>
                <a:cs typeface="Arial"/>
                <a:sym typeface="Arial"/>
              </a:rPr>
              <a:t>)</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感染リスクを高める</a:t>
            </a:r>
            <a:r>
              <a:rPr lang="en-US" altLang="ja-JP" sz="1050" b="0" i="0" u="none" strike="noStrike" cap="none" dirty="0">
                <a:solidFill>
                  <a:schemeClr val="dk1"/>
                </a:solidFill>
                <a:latin typeface="Arial"/>
                <a:ea typeface="Arial"/>
                <a:cs typeface="Arial"/>
                <a:sym typeface="Arial"/>
              </a:rPr>
              <a:t>5</a:t>
            </a:r>
            <a:r>
              <a:rPr lang="ja-JP" altLang="en-US" sz="1050" b="0" i="0" u="none" strike="noStrike" cap="none" dirty="0">
                <a:solidFill>
                  <a:schemeClr val="dk1"/>
                </a:solidFill>
                <a:latin typeface="Arial"/>
                <a:ea typeface="Arial"/>
                <a:cs typeface="Arial"/>
                <a:sym typeface="Arial"/>
              </a:rPr>
              <a:t>つの状況について紹介しています</a:t>
            </a:r>
            <a:r>
              <a:rPr lang="en-US" altLang="ja-JP" sz="105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      </a:t>
            </a:r>
            <a:r>
              <a:rPr lang="ja-JP" altLang="en-US" sz="1050" b="0" i="0" u="none" strike="noStrike" cap="none" dirty="0">
                <a:solidFill>
                  <a:schemeClr val="dk1"/>
                </a:solidFill>
                <a:latin typeface="Arial"/>
                <a:ea typeface="Arial"/>
                <a:cs typeface="Arial"/>
                <a:sym typeface="Arial"/>
              </a:rPr>
              <a:t>日本入国後に陽性反応が出た場合、または発熱などの症状が出た場合は、</a:t>
            </a:r>
            <a:br>
              <a:rPr lang="ja-JP" altLang="en-US" sz="1050" b="0" i="0" u="none" strike="noStrike" cap="none" dirty="0">
                <a:solidFill>
                  <a:schemeClr val="dk1"/>
                </a:solidFill>
                <a:latin typeface="Arial"/>
                <a:ea typeface="Arial"/>
                <a:cs typeface="Arial"/>
                <a:sym typeface="Arial"/>
              </a:rPr>
            </a:br>
            <a:r>
              <a:rPr lang="ja-JP" altLang="en-US" sz="1050" b="0" i="0" u="none" strike="noStrike" cap="none" dirty="0">
                <a:solidFill>
                  <a:schemeClr val="dk1"/>
                </a:solidFill>
                <a:latin typeface="Arial"/>
                <a:ea typeface="Arial"/>
                <a:cs typeface="Arial"/>
                <a:sym typeface="Arial"/>
              </a:rPr>
              <a:t>      直ちに大会組織委員会</a:t>
            </a:r>
            <a:r>
              <a:rPr lang="en-US" altLang="ja-JP" sz="1050" b="0" i="0" u="none" strike="noStrike" cap="none" dirty="0">
                <a:solidFill>
                  <a:srgbClr val="2250E3"/>
                </a:solidFill>
                <a:latin typeface="Arial"/>
                <a:ea typeface="Arial"/>
                <a:cs typeface="Arial"/>
                <a:sym typeface="Arial"/>
              </a:rPr>
              <a:t>(</a:t>
            </a:r>
            <a:r>
              <a:rPr lang="ja-JP" altLang="en-US" sz="1050" b="0" i="0" u="none" strike="noStrike" cap="none" dirty="0">
                <a:solidFill>
                  <a:srgbClr val="2250E3"/>
                </a:solidFill>
                <a:latin typeface="Arial"/>
                <a:ea typeface="Arial"/>
                <a:cs typeface="Arial"/>
                <a:sym typeface="Arial"/>
              </a:rPr>
              <a:t> </a:t>
            </a:r>
            <a:r>
              <a:rPr lang="en-US" sz="1050" b="0" i="0" u="none" strike="noStrike" cap="none" dirty="0">
                <a:solidFill>
                  <a:srgbClr val="2250E3"/>
                </a:solidFill>
                <a:latin typeface="Arial"/>
                <a:ea typeface="Arial"/>
                <a:cs typeface="Arial"/>
                <a:sym typeface="Arial"/>
              </a:rPr>
              <a:t>info@yokohamatriathlon.jp</a:t>
            </a:r>
            <a:r>
              <a:rPr lang="ja-JP" altLang="en-US" sz="1050" b="0" i="0" u="none" strike="noStrike" cap="none" dirty="0">
                <a:solidFill>
                  <a:srgbClr val="2250E3"/>
                </a:solidFill>
                <a:latin typeface="Arial"/>
                <a:ea typeface="Arial"/>
                <a:cs typeface="Arial"/>
                <a:sym typeface="Arial"/>
              </a:rPr>
              <a:t> </a:t>
            </a:r>
            <a:r>
              <a:rPr lang="en-US" altLang="ja-JP" sz="1050" b="0" i="0" u="none" strike="noStrike" cap="none" dirty="0">
                <a:solidFill>
                  <a:schemeClr val="dk1"/>
                </a:solidFill>
                <a:latin typeface="Arial"/>
                <a:ea typeface="Arial"/>
                <a:cs typeface="Arial"/>
                <a:sym typeface="Arial"/>
              </a:rPr>
              <a:t>)</a:t>
            </a:r>
            <a:r>
              <a:rPr lang="ja-JP" altLang="en-US" sz="1050" b="0" i="0" u="none" strike="noStrike" cap="none" dirty="0">
                <a:solidFill>
                  <a:schemeClr val="dk1"/>
                </a:solidFill>
                <a:latin typeface="Arial"/>
                <a:ea typeface="Arial"/>
                <a:cs typeface="Arial"/>
                <a:sym typeface="Arial"/>
              </a:rPr>
              <a:t>までご連絡ください。 </a:t>
            </a:r>
            <a:r>
              <a:rPr lang="en-US" sz="1050" b="0" i="0" u="none" strike="noStrike" cap="none" dirty="0">
                <a:solidFill>
                  <a:schemeClr val="dk1"/>
                </a:solidFill>
                <a:latin typeface="Arial"/>
                <a:ea typeface="Arial"/>
                <a:cs typeface="Arial"/>
                <a:sym typeface="Arial"/>
              </a:rPr>
              <a:t> </a:t>
            </a:r>
            <a:endParaRPr dirty="0"/>
          </a:p>
        </p:txBody>
      </p:sp>
      <p:graphicFrame>
        <p:nvGraphicFramePr>
          <p:cNvPr id="90" name="Google Shape;90;p5"/>
          <p:cNvGraphicFramePr/>
          <p:nvPr>
            <p:extLst>
              <p:ext uri="{D42A27DB-BD31-4B8C-83A1-F6EECF244321}">
                <p14:modId xmlns:p14="http://schemas.microsoft.com/office/powerpoint/2010/main" val="927156051"/>
              </p:ext>
            </p:extLst>
          </p:nvPr>
        </p:nvGraphicFramePr>
        <p:xfrm>
          <a:off x="1225603" y="3383821"/>
          <a:ext cx="4962300" cy="944910"/>
        </p:xfrm>
        <a:graphic>
          <a:graphicData uri="http://schemas.openxmlformats.org/drawingml/2006/table">
            <a:tbl>
              <a:tblPr firstRow="1" bandRow="1">
                <a:noFill/>
                <a:tableStyleId>{40A26DBE-2A98-4ADA-8247-AA9CED82B4DD}</a:tableStyleId>
              </a:tblPr>
              <a:tblGrid>
                <a:gridCol w="1654100">
                  <a:extLst>
                    <a:ext uri="{9D8B030D-6E8A-4147-A177-3AD203B41FA5}">
                      <a16:colId xmlns:a16="http://schemas.microsoft.com/office/drawing/2014/main" val="20000"/>
                    </a:ext>
                  </a:extLst>
                </a:gridCol>
                <a:gridCol w="1654100">
                  <a:extLst>
                    <a:ext uri="{9D8B030D-6E8A-4147-A177-3AD203B41FA5}">
                      <a16:colId xmlns:a16="http://schemas.microsoft.com/office/drawing/2014/main" val="20001"/>
                    </a:ext>
                  </a:extLst>
                </a:gridCol>
                <a:gridCol w="1654100">
                  <a:extLst>
                    <a:ext uri="{9D8B030D-6E8A-4147-A177-3AD203B41FA5}">
                      <a16:colId xmlns:a16="http://schemas.microsoft.com/office/drawing/2014/main" val="20002"/>
                    </a:ext>
                  </a:extLst>
                </a:gridCol>
              </a:tblGrid>
              <a:tr h="241000">
                <a:tc>
                  <a:txBody>
                    <a:bodyPr/>
                    <a:lstStyle/>
                    <a:p>
                      <a:pPr marL="0" marR="0" lvl="0" indent="0" algn="ctr" rtl="0">
                        <a:lnSpc>
                          <a:spcPct val="100000"/>
                        </a:lnSpc>
                        <a:spcBef>
                          <a:spcPts val="0"/>
                        </a:spcBef>
                        <a:spcAft>
                          <a:spcPts val="0"/>
                        </a:spcAft>
                        <a:buNone/>
                      </a:pPr>
                      <a:r>
                        <a:rPr lang="en-US" sz="1100" b="0" u="none" strike="noStrike" cap="none">
                          <a:solidFill>
                            <a:schemeClr val="dk1"/>
                          </a:solidFill>
                          <a:latin typeface="Arial Black"/>
                          <a:ea typeface="Arial Black"/>
                          <a:cs typeface="Arial Black"/>
                          <a:sym typeface="Arial Black"/>
                        </a:rPr>
                        <a:t>Visit Japan Web</a:t>
                      </a:r>
                      <a:endParaRPr sz="1100" b="0" u="none" strike="noStrike" cap="none">
                        <a:solidFill>
                          <a:schemeClr val="dk1"/>
                        </a:solidFill>
                        <a:latin typeface="Arial Black"/>
                        <a:ea typeface="Arial Black"/>
                        <a:cs typeface="Arial Black"/>
                        <a:sym typeface="Arial Black"/>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1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a:sym typeface="Arial"/>
                        </a:rPr>
                        <a:t>有効なワクチン接種</a:t>
                      </a:r>
                    </a:p>
                    <a:p>
                      <a:pPr marL="0" marR="0" lvl="0" indent="0" algn="ctr" rtl="0">
                        <a:lnSpc>
                          <a:spcPct val="100000"/>
                        </a:lnSpc>
                        <a:spcBef>
                          <a:spcPts val="0"/>
                        </a:spcBef>
                        <a:spcAft>
                          <a:spcPts val="0"/>
                        </a:spcAft>
                        <a:buNone/>
                      </a:pPr>
                      <a:r>
                        <a:rPr lang="ja-JP" altLang="en-US" sz="11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a:sym typeface="Arial"/>
                        </a:rPr>
                        <a:t>証明書</a:t>
                      </a:r>
                      <a:endParaRPr sz="1100" b="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100" b="0" i="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a:sym typeface="Arial"/>
                        </a:rPr>
                        <a:t>出国前検査</a:t>
                      </a:r>
                      <a:endParaRPr sz="1100" b="0" u="none" strike="noStrike" cap="none" dirty="0">
                        <a:solidFill>
                          <a:schemeClr val="dk1"/>
                        </a:solidFill>
                        <a:latin typeface="HGP創英角ｺﾞｼｯｸUB" panose="020B0900000000000000" pitchFamily="50" charset="-128"/>
                        <a:ea typeface="HGP創英角ｺﾞｼｯｸUB" panose="020B0900000000000000" pitchFamily="50" charset="-128"/>
                        <a:cs typeface="Arial Black"/>
                        <a:sym typeface="Arial Black"/>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09425">
                <a:tc rowSpan="2">
                  <a:txBody>
                    <a:bodyPr/>
                    <a:lstStyle/>
                    <a:p>
                      <a:pPr marL="0" marR="0" lvl="0" indent="0" algn="ctr" rtl="0">
                        <a:lnSpc>
                          <a:spcPct val="100000"/>
                        </a:lnSpc>
                        <a:spcBef>
                          <a:spcPts val="0"/>
                        </a:spcBef>
                        <a:spcAft>
                          <a:spcPts val="0"/>
                        </a:spcAft>
                        <a:buNone/>
                      </a:pPr>
                      <a:r>
                        <a:rPr lang="ja-JP" altLang="en-US" sz="1100" u="none" strike="noStrike" cap="none" dirty="0">
                          <a:solidFill>
                            <a:srgbClr val="FF0000"/>
                          </a:solidFill>
                        </a:rPr>
                        <a:t>必要</a:t>
                      </a:r>
                      <a:endParaRPr sz="1100" u="none" strike="noStrike" cap="none" dirty="0">
                        <a:solidFill>
                          <a:srgbClr val="FF000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100" u="none" strike="noStrike" cap="none" dirty="0"/>
                        <a:t>持っている</a:t>
                      </a:r>
                      <a:endParaRPr sz="11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100" u="none" strike="noStrike" cap="none" dirty="0"/>
                        <a:t>不要</a:t>
                      </a:r>
                      <a:endParaRPr sz="11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09425">
                <a:tc vMerge="1">
                  <a:txBody>
                    <a:bodyPr/>
                    <a:lstStyle/>
                    <a:p>
                      <a:endParaRPr lang="ja-JP"/>
                    </a:p>
                  </a:txBody>
                  <a:tcPr/>
                </a:tc>
                <a:tc>
                  <a:txBody>
                    <a:bodyPr/>
                    <a:lstStyle/>
                    <a:p>
                      <a:pPr marL="0" marR="0" lvl="0" indent="0" algn="ctr" rtl="0">
                        <a:lnSpc>
                          <a:spcPct val="100000"/>
                        </a:lnSpc>
                        <a:spcBef>
                          <a:spcPts val="0"/>
                        </a:spcBef>
                        <a:spcAft>
                          <a:spcPts val="0"/>
                        </a:spcAft>
                        <a:buNone/>
                      </a:pPr>
                      <a:r>
                        <a:rPr lang="ja-JP" altLang="en-US" sz="1100" u="none" strike="noStrike" cap="none" dirty="0"/>
                        <a:t>持っていない</a:t>
                      </a:r>
                      <a:endParaRPr sz="11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100" u="none" strike="noStrike" cap="none" dirty="0">
                          <a:solidFill>
                            <a:srgbClr val="FF0000"/>
                          </a:solidFill>
                        </a:rPr>
                        <a:t>必要</a:t>
                      </a:r>
                      <a:endParaRPr sz="1100" u="none" strike="noStrike" cap="none" dirty="0">
                        <a:solidFill>
                          <a:srgbClr val="FF000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1" name="Google Shape;91;p5" descr="QR コード&#10;&#10;自動的に生成された説明"/>
          <p:cNvPicPr preferRelativeResize="0"/>
          <p:nvPr/>
        </p:nvPicPr>
        <p:blipFill rotWithShape="1">
          <a:blip r:embed="rId3">
            <a:alphaModFix/>
          </a:blip>
          <a:srcRect/>
          <a:stretch/>
        </p:blipFill>
        <p:spPr>
          <a:xfrm>
            <a:off x="5628110" y="4565669"/>
            <a:ext cx="487680" cy="487680"/>
          </a:xfrm>
          <a:prstGeom prst="rect">
            <a:avLst/>
          </a:prstGeom>
          <a:noFill/>
          <a:ln>
            <a:noFill/>
          </a:ln>
        </p:spPr>
      </p:pic>
      <p:pic>
        <p:nvPicPr>
          <p:cNvPr id="92" name="Google Shape;92;p5" descr="QR コード&#10;&#10;自動的に生成された説明"/>
          <p:cNvPicPr preferRelativeResize="0"/>
          <p:nvPr/>
        </p:nvPicPr>
        <p:blipFill rotWithShape="1">
          <a:blip r:embed="rId4">
            <a:alphaModFix/>
          </a:blip>
          <a:srcRect/>
          <a:stretch/>
        </p:blipFill>
        <p:spPr>
          <a:xfrm>
            <a:off x="4558788" y="2068458"/>
            <a:ext cx="659859" cy="659859"/>
          </a:xfrm>
          <a:prstGeom prst="rect">
            <a:avLst/>
          </a:prstGeom>
          <a:noFill/>
          <a:ln>
            <a:noFill/>
          </a:ln>
        </p:spPr>
      </p:pic>
      <p:pic>
        <p:nvPicPr>
          <p:cNvPr id="93" name="Google Shape;93;p5" descr="QR コード&#10;&#10;自動的に生成された説明"/>
          <p:cNvPicPr preferRelativeResize="0"/>
          <p:nvPr/>
        </p:nvPicPr>
        <p:blipFill rotWithShape="1">
          <a:blip r:embed="rId5">
            <a:alphaModFix/>
          </a:blip>
          <a:srcRect/>
          <a:stretch/>
        </p:blipFill>
        <p:spPr>
          <a:xfrm>
            <a:off x="4957278" y="8082515"/>
            <a:ext cx="328949" cy="328949"/>
          </a:xfrm>
          <a:prstGeom prst="rect">
            <a:avLst/>
          </a:prstGeom>
          <a:noFill/>
          <a:ln>
            <a:noFill/>
          </a:ln>
        </p:spPr>
      </p:pic>
      <p:pic>
        <p:nvPicPr>
          <p:cNvPr id="94" name="Google Shape;94;p5" descr="QR コード&#10;&#10;自動的に生成された説明"/>
          <p:cNvPicPr preferRelativeResize="0"/>
          <p:nvPr/>
        </p:nvPicPr>
        <p:blipFill rotWithShape="1">
          <a:blip r:embed="rId6">
            <a:alphaModFix/>
          </a:blip>
          <a:srcRect/>
          <a:stretch/>
        </p:blipFill>
        <p:spPr>
          <a:xfrm>
            <a:off x="5858978" y="8595614"/>
            <a:ext cx="328949" cy="328949"/>
          </a:xfrm>
          <a:prstGeom prst="rect">
            <a:avLst/>
          </a:prstGeom>
          <a:noFill/>
          <a:ln>
            <a:noFill/>
          </a:ln>
        </p:spPr>
      </p:pic>
    </p:spTree>
    <p:extLst>
      <p:ext uri="{BB962C8B-B14F-4D97-AF65-F5344CB8AC3E}">
        <p14:creationId xmlns:p14="http://schemas.microsoft.com/office/powerpoint/2010/main" val="360680696"/>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TotalTime>
  <Words>10949</Words>
  <Application>Microsoft Office PowerPoint</Application>
  <PresentationFormat>ユーザー設定</PresentationFormat>
  <Paragraphs>1862</Paragraphs>
  <Slides>67</Slides>
  <Notes>67</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67</vt:i4>
      </vt:variant>
    </vt:vector>
  </HeadingPairs>
  <TitlesOfParts>
    <vt:vector size="81" baseType="lpstr">
      <vt:lpstr>MS Gothic</vt:lpstr>
      <vt:lpstr>HGP創英角ｺﾞｼｯｸUB</vt:lpstr>
      <vt:lpstr>Times New Roman</vt:lpstr>
      <vt:lpstr>HGS創英角ｺﾞｼｯｸUB</vt:lpstr>
      <vt:lpstr>Monda</vt:lpstr>
      <vt:lpstr>Arial Black</vt:lpstr>
      <vt:lpstr>Calibri</vt:lpstr>
      <vt:lpstr>Malgun Gothic</vt:lpstr>
      <vt:lpstr>MS Gothic</vt:lpstr>
      <vt:lpstr>Ubuntu Light</vt:lpstr>
      <vt:lpstr>ＭＳ Ｐゴシック</vt:lpstr>
      <vt:lpstr>Arial</vt:lpstr>
      <vt:lpstr>Ubuntu Medium</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Owner</dc:creator>
  <cp:lastModifiedBy>watanabe hideo</cp:lastModifiedBy>
  <cp:revision>17</cp:revision>
  <cp:lastPrinted>2023-04-12T09:28:59Z</cp:lastPrinted>
  <dcterms:created xsi:type="dcterms:W3CDTF">2010-12-12T00:55:30Z</dcterms:created>
  <dcterms:modified xsi:type="dcterms:W3CDTF">2023-04-22T00:56:16Z</dcterms:modified>
</cp:coreProperties>
</file>